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56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70" r:id="rId27"/>
    <p:sldId id="284" r:id="rId28"/>
    <p:sldId id="285" r:id="rId29"/>
    <p:sldId id="286" r:id="rId30"/>
    <p:sldId id="293" r:id="rId31"/>
    <p:sldId id="271" r:id="rId32"/>
    <p:sldId id="292" r:id="rId33"/>
    <p:sldId id="290" r:id="rId34"/>
    <p:sldId id="291" r:id="rId35"/>
    <p:sldId id="294" r:id="rId36"/>
    <p:sldId id="295" r:id="rId37"/>
    <p:sldId id="301" r:id="rId38"/>
    <p:sldId id="287" r:id="rId39"/>
    <p:sldId id="288" r:id="rId40"/>
    <p:sldId id="289" r:id="rId41"/>
    <p:sldId id="297" r:id="rId42"/>
    <p:sldId id="298" r:id="rId43"/>
    <p:sldId id="299" r:id="rId44"/>
    <p:sldId id="300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2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7761-F280-4F3E-BE06-A27E1620750D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F9F4-9937-4866-B5ED-EC07761925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92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7761-F280-4F3E-BE06-A27E1620750D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F9F4-9937-4866-B5ED-EC07761925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22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7761-F280-4F3E-BE06-A27E1620750D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F9F4-9937-4866-B5ED-EC07761925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73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7761-F280-4F3E-BE06-A27E1620750D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F9F4-9937-4866-B5ED-EC07761925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18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7761-F280-4F3E-BE06-A27E1620750D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F9F4-9937-4866-B5ED-EC07761925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71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7761-F280-4F3E-BE06-A27E1620750D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F9F4-9937-4866-B5ED-EC07761925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06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7761-F280-4F3E-BE06-A27E1620750D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F9F4-9937-4866-B5ED-EC07761925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681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7761-F280-4F3E-BE06-A27E1620750D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F9F4-9937-4866-B5ED-EC07761925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53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7761-F280-4F3E-BE06-A27E1620750D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F9F4-9937-4866-B5ED-EC07761925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32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7761-F280-4F3E-BE06-A27E1620750D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F9F4-9937-4866-B5ED-EC07761925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89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7761-F280-4F3E-BE06-A27E1620750D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F9F4-9937-4866-B5ED-EC07761925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47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E7761-F280-4F3E-BE06-A27E1620750D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FF9F4-9937-4866-B5ED-EC07761925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3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870" y="-102870"/>
            <a:ext cx="12390120" cy="726948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281448" y="1885008"/>
            <a:ext cx="4788382" cy="1601142"/>
          </a:xfrm>
          <a:solidFill>
            <a:srgbClr val="92D050"/>
          </a:solidFill>
        </p:spPr>
        <p:txBody>
          <a:bodyPr>
            <a:normAutofit fontScale="92500"/>
          </a:bodyPr>
          <a:lstStyle/>
          <a:p>
            <a:r>
              <a:rPr lang="es-CL" b="1" dirty="0" smtClean="0"/>
              <a:t>Oración:  -Benjamín Osses.</a:t>
            </a:r>
          </a:p>
          <a:p>
            <a:r>
              <a:rPr lang="es-CL" b="1" dirty="0" smtClean="0"/>
              <a:t>Asientos: -</a:t>
            </a:r>
            <a:r>
              <a:rPr lang="es-CL" b="1" dirty="0" err="1" smtClean="0"/>
              <a:t>Mikal</a:t>
            </a:r>
            <a:r>
              <a:rPr lang="es-CL" b="1" dirty="0" smtClean="0"/>
              <a:t> Osses.</a:t>
            </a:r>
          </a:p>
          <a:p>
            <a:pPr marL="0" indent="0">
              <a:buNone/>
            </a:pPr>
            <a:r>
              <a:rPr lang="es-CL" b="1" dirty="0" smtClean="0"/>
              <a:t>                     -Constanza Carrasco.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760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3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6"/>
            <a:ext cx="12192000" cy="6865883"/>
          </a:xfrm>
        </p:spPr>
      </p:pic>
      <p:sp>
        <p:nvSpPr>
          <p:cNvPr id="4" name="AutoShape 2" descr="https://scontent.fscl4-1.fna.fbcdn.net/v/t1.15752-9/71295235_943842949282074_160699388245573632_n.jpg?_nc_cat=102&amp;_nc_oc=AQm18NZItagwZn97R5cc2eWkMcd1C0U3gWu2F5PPYPVOvTWhcF-8SFY8e39zc7MNS4c&amp;_nc_ht=scontent.fscl4-1.fna&amp;oh=ddc274333c66d31117a013bd76263b28&amp;oe=5E372B2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645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Resultado de imagen para hechos 26: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028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78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 descr="Â¿QuiÃ©n era el tribuno?&#10;El jefe del batallÃ³n de 1000&#10;soldados romanos,&#10;acantonados en JerusalÃ©n y&#10;que representaban al&#10;empe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9690538" y="-11550"/>
            <a:ext cx="2501462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942786" y="2438400"/>
            <a:ext cx="1587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F0000"/>
                </a:solidFill>
              </a:rPr>
              <a:t>quilarco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29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CuadroTexto 4"/>
          <p:cNvSpPr txBox="1"/>
          <p:nvPr/>
        </p:nvSpPr>
        <p:spPr>
          <a:xfrm>
            <a:off x="5761639" y="4816187"/>
            <a:ext cx="1765738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66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CuadroTexto 4"/>
          <p:cNvSpPr txBox="1"/>
          <p:nvPr/>
        </p:nvSpPr>
        <p:spPr>
          <a:xfrm>
            <a:off x="8927749" y="72737"/>
            <a:ext cx="1765738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66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4332" cy="6858000"/>
          </a:xfrm>
        </p:spPr>
      </p:pic>
      <p:sp>
        <p:nvSpPr>
          <p:cNvPr id="5" name="CuadroTexto 4"/>
          <p:cNvSpPr txBox="1"/>
          <p:nvPr/>
        </p:nvSpPr>
        <p:spPr>
          <a:xfrm>
            <a:off x="9693559" y="255617"/>
            <a:ext cx="1765738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20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es-CL" b="1" u="sng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ANANIAS SUMO SACERDOTE</a:t>
            </a:r>
            <a:endParaRPr lang="en-US" b="1" u="sng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es-ES" dirty="0"/>
              <a:t>Por Josefo sabemos que, presumiblemente, una década antes de este hecho, Ananías, hijo de </a:t>
            </a:r>
            <a:r>
              <a:rPr lang="es-ES" dirty="0" err="1"/>
              <a:t>Nedebaus</a:t>
            </a:r>
            <a:r>
              <a:rPr lang="es-ES" dirty="0"/>
              <a:t>, fue </a:t>
            </a:r>
            <a:r>
              <a:rPr lang="es-ES" dirty="0" smtClean="0"/>
              <a:t>nombrado </a:t>
            </a:r>
            <a:r>
              <a:rPr lang="es-ES" dirty="0"/>
              <a:t>sumo sacerdote por Herodes, rey de </a:t>
            </a:r>
            <a:r>
              <a:rPr lang="es-ES" dirty="0" err="1"/>
              <a:t>Cálcide</a:t>
            </a:r>
            <a:r>
              <a:rPr lang="es-ES" dirty="0"/>
              <a:t> (44–48 </a:t>
            </a:r>
            <a:r>
              <a:rPr lang="es-ES" dirty="0" smtClean="0"/>
              <a:t>d.C.).</a:t>
            </a:r>
          </a:p>
          <a:p>
            <a:r>
              <a:rPr lang="es-ES" dirty="0" smtClean="0"/>
              <a:t>Sirvió </a:t>
            </a:r>
            <a:r>
              <a:rPr lang="es-ES" dirty="0"/>
              <a:t>como sumo sacerdote desde el </a:t>
            </a:r>
            <a:r>
              <a:rPr lang="es-ES" dirty="0" smtClean="0"/>
              <a:t>año47 </a:t>
            </a:r>
            <a:r>
              <a:rPr lang="es-ES" dirty="0"/>
              <a:t>hasta el 59 </a:t>
            </a:r>
            <a:r>
              <a:rPr lang="es-ES" dirty="0" smtClean="0"/>
              <a:t>d.C.</a:t>
            </a:r>
          </a:p>
          <a:p>
            <a:r>
              <a:rPr lang="es-ES" dirty="0" smtClean="0"/>
              <a:t>Ananías</a:t>
            </a:r>
            <a:r>
              <a:rPr lang="es-ES" dirty="0"/>
              <a:t>, conocido por ser un vicioso y un violento, fue influyente y rico, pero su rapacidad lo hizo poco popular entre la gente</a:t>
            </a:r>
            <a:r>
              <a:rPr lang="es-ES" dirty="0" smtClean="0"/>
              <a:t>.</a:t>
            </a:r>
          </a:p>
          <a:p>
            <a:r>
              <a:rPr lang="es-ES" dirty="0"/>
              <a:t>Fue destituido por el rey Agripa en el año 59 d.C</a:t>
            </a:r>
            <a:r>
              <a:rPr lang="es-ES" dirty="0" smtClean="0"/>
              <a:t>.</a:t>
            </a:r>
          </a:p>
          <a:p>
            <a:r>
              <a:rPr lang="es-ES" dirty="0" smtClean="0"/>
              <a:t> </a:t>
            </a:r>
            <a:r>
              <a:rPr lang="es-ES" dirty="0"/>
              <a:t>murió </a:t>
            </a:r>
            <a:r>
              <a:rPr lang="es-ES" dirty="0" smtClean="0"/>
              <a:t>asesinado en </a:t>
            </a:r>
            <a:r>
              <a:rPr lang="es-ES" dirty="0"/>
              <a:t>septiembre del año 66 d.C., durante el levantamiento judío</a:t>
            </a:r>
            <a:r>
              <a:rPr lang="es-ES" dirty="0" smtClean="0"/>
              <a:t>.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5213131" y="5592188"/>
            <a:ext cx="1765738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91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CuadroTexto 4"/>
          <p:cNvSpPr txBox="1"/>
          <p:nvPr/>
        </p:nvSpPr>
        <p:spPr>
          <a:xfrm>
            <a:off x="9690538" y="5543430"/>
            <a:ext cx="2501462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56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0890"/>
          </a:xfrm>
        </p:spPr>
      </p:pic>
      <p:sp>
        <p:nvSpPr>
          <p:cNvPr id="5" name="CuadroTexto 4"/>
          <p:cNvSpPr txBox="1"/>
          <p:nvPr/>
        </p:nvSpPr>
        <p:spPr>
          <a:xfrm>
            <a:off x="10287000" y="6627167"/>
            <a:ext cx="1905000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854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CuadroTexto 4"/>
          <p:cNvSpPr txBox="1"/>
          <p:nvPr/>
        </p:nvSpPr>
        <p:spPr>
          <a:xfrm>
            <a:off x="10252710" y="5463420"/>
            <a:ext cx="1939290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73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CuadroTexto 4"/>
          <p:cNvSpPr txBox="1"/>
          <p:nvPr/>
        </p:nvSpPr>
        <p:spPr>
          <a:xfrm>
            <a:off x="10607040" y="5589150"/>
            <a:ext cx="1584960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4878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CuadroTexto 4"/>
          <p:cNvSpPr txBox="1"/>
          <p:nvPr/>
        </p:nvSpPr>
        <p:spPr>
          <a:xfrm>
            <a:off x="10447020" y="5797609"/>
            <a:ext cx="1744980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0223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CuadroTexto 4"/>
          <p:cNvSpPr txBox="1"/>
          <p:nvPr/>
        </p:nvSpPr>
        <p:spPr>
          <a:xfrm>
            <a:off x="10309860" y="4994790"/>
            <a:ext cx="1882140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CuadroTexto 4"/>
          <p:cNvSpPr txBox="1"/>
          <p:nvPr/>
        </p:nvSpPr>
        <p:spPr>
          <a:xfrm>
            <a:off x="10195560" y="6396335"/>
            <a:ext cx="1996440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99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0"/>
            <a:ext cx="6065520" cy="6858000"/>
          </a:xfrm>
          <a:prstGeom prst="rect">
            <a:avLst/>
          </a:prstGeom>
        </p:spPr>
      </p:pic>
      <p:pic>
        <p:nvPicPr>
          <p:cNvPr id="5" name="Picture 2" descr="Resultado de imagen para Festo agripa I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7378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7242153" y="6286649"/>
            <a:ext cx="1996440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35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Resultado de imagen para cronologia pablo tercer viaj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730"/>
            <a:ext cx="12192000" cy="723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9922291" y="6311900"/>
            <a:ext cx="1996440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69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Resultado de imagen para cronologia pablo tercer viaj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9616440" y="2465466"/>
            <a:ext cx="1996440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21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Resultado de imagen para Ol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49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33689" y="3905567"/>
            <a:ext cx="4710661" cy="1237933"/>
          </a:xfrm>
          <a:ln w="28575">
            <a:solidFill>
              <a:srgbClr val="00206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s-CL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tion" pitchFamily="2" charset="0"/>
              </a:rPr>
              <a:t>PABLO ES ENVIADO A ROMA</a:t>
            </a:r>
            <a:endParaRPr lang="en-US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tion" pitchFamily="2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0375" y="1325880"/>
            <a:ext cx="6576695" cy="5372100"/>
          </a:xfr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2952"/>
                      </a14:imgEffect>
                      <a14:imgEffect>
                        <a14:saturation sat="393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s-ES" sz="3200" b="1" dirty="0">
                <a:solidFill>
                  <a:schemeClr val="tx1"/>
                </a:solidFill>
              </a:rPr>
              <a:t>¿</a:t>
            </a:r>
            <a:r>
              <a:rPr lang="es-ES" sz="3200" b="1" dirty="0" smtClean="0">
                <a:solidFill>
                  <a:schemeClr val="tx1"/>
                </a:solidFill>
              </a:rPr>
              <a:t>Alguna vez has estado en alguna inundación?.</a:t>
            </a:r>
          </a:p>
          <a:p>
            <a:r>
              <a:rPr lang="es-CL" sz="3200" b="1" dirty="0" smtClean="0">
                <a:solidFill>
                  <a:schemeClr val="tx1"/>
                </a:solidFill>
              </a:rPr>
              <a:t>Terremoto tsunami en Chile.</a:t>
            </a:r>
          </a:p>
          <a:p>
            <a:r>
              <a:rPr lang="es-CL" sz="3200" b="1" dirty="0" smtClean="0">
                <a:solidFill>
                  <a:schemeClr val="tx1"/>
                </a:solidFill>
              </a:rPr>
              <a:t>¿Alguna vez has tenido una experiencia mala con el mar o el agua?.</a:t>
            </a:r>
          </a:p>
          <a:p>
            <a:r>
              <a:rPr lang="es-CL" sz="3200" b="1" dirty="0" smtClean="0">
                <a:solidFill>
                  <a:schemeClr val="tx1"/>
                </a:solidFill>
              </a:rPr>
              <a:t>¿Has notado que el mar te lleva hacia adentro y luego te suelta y te devuelve?</a:t>
            </a:r>
          </a:p>
          <a:p>
            <a:pPr algn="ctr"/>
            <a:r>
              <a:rPr lang="es-CL" sz="3200" b="1" dirty="0" smtClean="0">
                <a:solidFill>
                  <a:schemeClr val="tx1"/>
                </a:solidFill>
              </a:rPr>
              <a:t>Hoy Veremos Como El Apóstol Pablo Estuvo En Gran Peligro.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4" name="AutoShape 6" descr="Resultado de imagen para fondos de ppt m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7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6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1. Viaje de&#10;Cesarea a&#10;Buenos Puertos&#10;(Hechos&#10;27:1-12)&#10;LASC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37"/>
            <a:ext cx="12192001" cy="716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3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5100" y="662152"/>
            <a:ext cx="5676899" cy="619584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62152"/>
          </a:xfrm>
          <a:solidFill>
            <a:schemeClr val="accent1">
              <a:lumMod val="50000"/>
            </a:schemeClr>
          </a:solidFill>
          <a:ln w="38100"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s-CL" dirty="0" smtClean="0">
                <a:solidFill>
                  <a:srgbClr val="FFFF00"/>
                </a:solidFill>
                <a:latin typeface="Candles" panose="00000400000000000000" pitchFamily="2" charset="0"/>
              </a:rPr>
              <a:t>1) </a:t>
            </a:r>
            <a:r>
              <a:rPr lang="es-CL" dirty="0" smtClean="0">
                <a:solidFill>
                  <a:srgbClr val="FFC000"/>
                </a:solidFill>
                <a:latin typeface="Candles" panose="00000400000000000000" pitchFamily="2" charset="0"/>
              </a:rPr>
              <a:t>Pablo Comienza Su Viaje A Roma.</a:t>
            </a:r>
            <a:endParaRPr lang="en-US" dirty="0">
              <a:solidFill>
                <a:srgbClr val="FFC000"/>
              </a:solidFill>
              <a:latin typeface="Candles" panose="00000400000000000000" pitchFamily="2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" y="662152"/>
            <a:ext cx="6515099" cy="619584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s-CL" sz="2600" dirty="0" smtClean="0">
                <a:latin typeface="Berlin Sans FB" panose="020E0602020502020306" pitchFamily="34" charset="0"/>
              </a:rPr>
              <a:t>Festo reúne a varios presos para que vayan juntos con Pablo a Roma.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CL" sz="2600" dirty="0" smtClean="0">
                <a:latin typeface="Berlin Sans FB" panose="020E0602020502020306" pitchFamily="34" charset="0"/>
              </a:rPr>
              <a:t>Puso a un capitán llamado Julio y los coloca a todos en el barco.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CL" sz="2600" dirty="0" smtClean="0">
                <a:latin typeface="Berlin Sans FB" panose="020E0602020502020306" pitchFamily="34" charset="0"/>
              </a:rPr>
              <a:t>Julio era un centurión</a:t>
            </a:r>
            <a:endParaRPr lang="es-CL" sz="2600" dirty="0" smtClean="0">
              <a:latin typeface="Berlin Sans FB" panose="020E0602020502020306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s-CL" sz="2600" dirty="0" smtClean="0">
                <a:latin typeface="Berlin Sans FB" panose="020E0602020502020306" pitchFamily="34" charset="0"/>
              </a:rPr>
              <a:t>Diferencias de presos, pablo y los demás.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CL" sz="2600" dirty="0" smtClean="0">
                <a:latin typeface="Berlin Sans FB" panose="020E0602020502020306" pitchFamily="34" charset="0"/>
              </a:rPr>
              <a:t>Permite que Pablo vaya acompañado con sus amigos Aristarco, Lucas y otros.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CL" sz="2600" dirty="0" smtClean="0">
                <a:latin typeface="Berlin Sans FB" panose="020E0602020502020306" pitchFamily="34" charset="0"/>
              </a:rPr>
              <a:t>Trato especial para Pablo. </a:t>
            </a:r>
            <a:r>
              <a:rPr lang="es-CL" sz="2600" dirty="0" smtClean="0">
                <a:latin typeface="Berlin Sans FB" panose="020E0602020502020306" pitchFamily="34" charset="0"/>
                <a:sym typeface="Wingdings" panose="05000000000000000000" pitchFamily="2" charset="2"/>
              </a:rPr>
              <a:t>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CL" sz="2600" dirty="0" smtClean="0">
                <a:latin typeface="Berlin Sans FB" panose="020E0602020502020306" pitchFamily="34" charset="0"/>
                <a:sym typeface="Wingdings" panose="05000000000000000000" pitchFamily="2" charset="2"/>
              </a:rPr>
              <a:t>Pablo llega a Sidón desde Cesaréa.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CL" sz="2600" dirty="0" smtClean="0">
                <a:latin typeface="Berlin Sans FB" panose="020E0602020502020306" pitchFamily="34" charset="0"/>
                <a:sym typeface="Wingdings" panose="05000000000000000000" pitchFamily="2" charset="2"/>
              </a:rPr>
              <a:t>De Sidón viajan al norte de Chipre hasta llegar a Mira.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CL" sz="2600" dirty="0" smtClean="0">
                <a:latin typeface="Berlin Sans FB" panose="020E0602020502020306" pitchFamily="34" charset="0"/>
                <a:sym typeface="Wingdings" panose="05000000000000000000" pitchFamily="2" charset="2"/>
              </a:rPr>
              <a:t>Mira era una ciudad de Licia.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CL" sz="2600" dirty="0" smtClean="0">
                <a:latin typeface="Berlin Sans FB" panose="020E0602020502020306" pitchFamily="34" charset="0"/>
                <a:sym typeface="Wingdings" panose="05000000000000000000" pitchFamily="2" charset="2"/>
              </a:rPr>
              <a:t>Cambio de Barco. (Egipcio mercante)</a:t>
            </a:r>
            <a:endParaRPr lang="en-US" sz="26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22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Pablo&#10;El Centurión romano Julio recibe a Pablo y a los otros&#10;prisioneros&#10;http://www.freebibleimages.org LASC&#10;LASC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11109434" y="6568966"/>
            <a:ext cx="935421" cy="289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5020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Viaje de Pablo de Cesarea a Roma&#10;LASC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" y="0"/>
            <a:ext cx="12172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11109434" y="6491918"/>
            <a:ext cx="935421" cy="289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1863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LASC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" y="0"/>
            <a:ext cx="12172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11140965" y="6491918"/>
            <a:ext cx="935421" cy="289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3810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¿Cuáles creyentes&#10;acompañaban Pablo?&#10;LASC&#10;Lucas. (Hechos 27:1)&#10;Aristarco Hechos 27:2)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12172950" cy="726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14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¿Quién era Aristarco?&#10;LASC&#10;29 Y la ciudad se llenó de confusión, y a una se&#10;lanzaron al teatro, arrebatando a Gayo y a&#10;Ari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12172950" cy="717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64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¿Quiénes iban en el barco?&#10;LASC&#10;1.Pablo y dos hermanos con él&#10;(Aristarco y Lucas)&#10;2.Piloto&#10;3.Patrón&#10;4.Presos&#10;5.Otros Pasaj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2950" cy="719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6549390" y="3599793"/>
            <a:ext cx="2800350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s-CL" sz="3600" b="1" dirty="0" smtClean="0">
                <a:solidFill>
                  <a:schemeClr val="bg1"/>
                </a:solidFill>
              </a:rPr>
              <a:t>237 en total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1052810" y="6777990"/>
            <a:ext cx="982980" cy="354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13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62152"/>
          </a:xfrm>
          <a:solidFill>
            <a:schemeClr val="accent1">
              <a:lumMod val="50000"/>
            </a:schemeClr>
          </a:solidFill>
          <a:ln w="38100"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s-CL" dirty="0">
                <a:solidFill>
                  <a:srgbClr val="FFFF00"/>
                </a:solidFill>
                <a:latin typeface="Candles" panose="00000400000000000000" pitchFamily="2" charset="0"/>
              </a:rPr>
              <a:t>2</a:t>
            </a:r>
            <a:r>
              <a:rPr lang="es-CL" dirty="0" smtClean="0">
                <a:solidFill>
                  <a:srgbClr val="FFFF00"/>
                </a:solidFill>
                <a:latin typeface="Candles" panose="00000400000000000000" pitchFamily="2" charset="0"/>
              </a:rPr>
              <a:t>) </a:t>
            </a:r>
            <a:r>
              <a:rPr lang="es-CL" dirty="0" smtClean="0">
                <a:solidFill>
                  <a:srgbClr val="FFC000"/>
                </a:solidFill>
                <a:latin typeface="Candles" panose="00000400000000000000" pitchFamily="2" charset="0"/>
              </a:rPr>
              <a:t>La Tempestad.</a:t>
            </a:r>
            <a:endParaRPr lang="en-US" dirty="0">
              <a:solidFill>
                <a:srgbClr val="FFC000"/>
              </a:solidFill>
              <a:latin typeface="Candles" panose="00000400000000000000" pitchFamily="2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662152"/>
            <a:ext cx="6968359" cy="619584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57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62152"/>
          </a:xfrm>
          <a:solidFill>
            <a:schemeClr val="accent1">
              <a:lumMod val="50000"/>
            </a:schemeClr>
          </a:solidFill>
          <a:ln w="38100">
            <a:solidFill>
              <a:srgbClr val="FFC000"/>
            </a:solidFill>
          </a:ln>
        </p:spPr>
        <p:txBody>
          <a:bodyPr>
            <a:noAutofit/>
          </a:bodyPr>
          <a:lstStyle/>
          <a:p>
            <a:pPr algn="ctr"/>
            <a:r>
              <a:rPr lang="es-CL" sz="3200" dirty="0">
                <a:solidFill>
                  <a:srgbClr val="FFFF00"/>
                </a:solidFill>
                <a:latin typeface="Candles" panose="00000400000000000000" pitchFamily="2" charset="0"/>
              </a:rPr>
              <a:t>3</a:t>
            </a:r>
            <a:r>
              <a:rPr lang="es-CL" sz="3200" dirty="0" smtClean="0">
                <a:solidFill>
                  <a:srgbClr val="FFFF00"/>
                </a:solidFill>
                <a:latin typeface="Candles" panose="00000400000000000000" pitchFamily="2" charset="0"/>
              </a:rPr>
              <a:t>) </a:t>
            </a:r>
            <a:r>
              <a:rPr lang="es-CL" sz="3200" dirty="0" smtClean="0">
                <a:solidFill>
                  <a:srgbClr val="FFC000"/>
                </a:solidFill>
                <a:latin typeface="Candles" panose="00000400000000000000" pitchFamily="2" charset="0"/>
              </a:rPr>
              <a:t>Pablo Anima A Los Pasajeros Y Da Gracias A Dios</a:t>
            </a:r>
            <a:endParaRPr lang="en-US" sz="3200" dirty="0">
              <a:solidFill>
                <a:srgbClr val="FFC000"/>
              </a:solidFill>
              <a:latin typeface="Candles" panose="00000400000000000000" pitchFamily="2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223641" y="662152"/>
            <a:ext cx="6968359" cy="619584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48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Resultado de imagen para hechos 17: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52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62152"/>
          </a:xfrm>
          <a:solidFill>
            <a:schemeClr val="accent1">
              <a:lumMod val="50000"/>
            </a:schemeClr>
          </a:solidFill>
          <a:ln w="38100">
            <a:solidFill>
              <a:srgbClr val="FFC000"/>
            </a:solidFill>
          </a:ln>
        </p:spPr>
        <p:txBody>
          <a:bodyPr>
            <a:noAutofit/>
          </a:bodyPr>
          <a:lstStyle/>
          <a:p>
            <a:pPr algn="ctr"/>
            <a:r>
              <a:rPr lang="es-CL" sz="4000" dirty="0" smtClean="0">
                <a:solidFill>
                  <a:srgbClr val="FFFF00"/>
                </a:solidFill>
                <a:latin typeface="Candles" panose="00000400000000000000" pitchFamily="2" charset="0"/>
              </a:rPr>
              <a:t>4) </a:t>
            </a:r>
            <a:r>
              <a:rPr lang="es-CL" sz="4000" dirty="0" smtClean="0">
                <a:solidFill>
                  <a:srgbClr val="FFC000"/>
                </a:solidFill>
                <a:latin typeface="Candles" panose="00000400000000000000" pitchFamily="2" charset="0"/>
              </a:rPr>
              <a:t>El Naufragio.</a:t>
            </a:r>
            <a:endParaRPr lang="en-US" sz="4000" dirty="0">
              <a:solidFill>
                <a:srgbClr val="FFC000"/>
              </a:solidFill>
              <a:latin typeface="Candles" panose="00000400000000000000" pitchFamily="2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370786" y="662152"/>
            <a:ext cx="6821214" cy="619584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30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1179" y="812335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642" y="536028"/>
            <a:ext cx="4235668" cy="632197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09601"/>
            <a:ext cx="3773213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501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530" y="1175188"/>
            <a:ext cx="7588469" cy="568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4879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2204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458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Resultado de imagen para hechos 18: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9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sultado de imagen para fondo cre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48840" y="365125"/>
            <a:ext cx="7955280" cy="1325563"/>
          </a:xfrm>
        </p:spPr>
        <p:txBody>
          <a:bodyPr/>
          <a:lstStyle/>
          <a:p>
            <a:pPr algn="ctr"/>
            <a:r>
              <a:rPr lang="es-CL" dirty="0" smtClean="0">
                <a:latin typeface="Algerian" panose="04020705040A02060702" pitchFamily="82" charset="0"/>
              </a:rPr>
              <a:t>Hecho 19:18</a:t>
            </a:r>
            <a:endParaRPr lang="en-US" dirty="0">
              <a:latin typeface="Algerian" panose="04020705040A02060702" pitchFamily="82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25930" y="1825625"/>
            <a:ext cx="9627870" cy="3054985"/>
          </a:xfrm>
        </p:spPr>
        <p:txBody>
          <a:bodyPr>
            <a:normAutofit/>
          </a:bodyPr>
          <a:lstStyle/>
          <a:p>
            <a:pPr algn="ctr"/>
            <a:r>
              <a:rPr lang="es-ES" sz="4800" dirty="0">
                <a:latin typeface="Neon Lights" panose="02000000000000000000" pitchFamily="2" charset="0"/>
              </a:rPr>
              <a:t>Y muchos de los que habían creído, venían, confesando y dando cuenta de sus hechos</a:t>
            </a:r>
            <a:r>
              <a:rPr lang="es-ES" sz="4400" dirty="0">
                <a:latin typeface="Neon Lights" panose="02000000000000000000" pitchFamily="2" charset="0"/>
              </a:rPr>
              <a:t>.</a:t>
            </a:r>
            <a:endParaRPr lang="en-US" sz="4400" dirty="0">
              <a:latin typeface="Neon Lights" panose="02000000000000000000" pitchFamily="2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2148840" y="4643755"/>
            <a:ext cx="79552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dirty="0" smtClean="0">
                <a:latin typeface="Algerian" panose="04020705040A02060702" pitchFamily="82" charset="0"/>
              </a:rPr>
              <a:t>Hecho 19:18</a:t>
            </a:r>
            <a:endParaRPr lang="en-US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4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Resultado de imagen para hechos 20: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190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fondo tris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10055" y="-147144"/>
            <a:ext cx="11571889" cy="2606565"/>
          </a:xfrm>
        </p:spPr>
        <p:txBody>
          <a:bodyPr>
            <a:noAutofit/>
          </a:bodyPr>
          <a:lstStyle/>
          <a:p>
            <a:r>
              <a:rPr lang="es-ES" sz="4400" dirty="0">
                <a:solidFill>
                  <a:srgbClr val="FFFF00"/>
                </a:solidFill>
                <a:latin typeface="Bahnschrift Condensed" panose="020B0502040204020203" pitchFamily="34" charset="0"/>
              </a:rPr>
              <a:t>Entonces Pablo respondió: ¿Qué hacéis llorando y afligiéndome el corazón? porque yo no sólo estoy presto á ser atado, mas aun á morir en </a:t>
            </a:r>
            <a:r>
              <a:rPr lang="es-ES" sz="4400" dirty="0" smtClean="0">
                <a:solidFill>
                  <a:srgbClr val="FFFF00"/>
                </a:solidFill>
                <a:latin typeface="Bahnschrift Condensed" panose="020B0502040204020203" pitchFamily="34" charset="0"/>
              </a:rPr>
              <a:t>Jerusalén </a:t>
            </a:r>
            <a:r>
              <a:rPr lang="es-ES" sz="4400" dirty="0">
                <a:solidFill>
                  <a:srgbClr val="FFFF00"/>
                </a:solidFill>
                <a:latin typeface="Bahnschrift Condensed" panose="020B0502040204020203" pitchFamily="34" charset="0"/>
              </a:rPr>
              <a:t>por el nombre del Señor Jesús</a:t>
            </a:r>
            <a:r>
              <a:rPr lang="es-ES" sz="4400" dirty="0"/>
              <a:t>.</a:t>
            </a:r>
            <a:endParaRPr lang="en-US" sz="4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932385" y="4197569"/>
            <a:ext cx="6327228" cy="922283"/>
          </a:xfrm>
        </p:spPr>
        <p:txBody>
          <a:bodyPr>
            <a:normAutofit/>
          </a:bodyPr>
          <a:lstStyle/>
          <a:p>
            <a:r>
              <a:rPr lang="es-CL" sz="5400" dirty="0" smtClean="0">
                <a:latin typeface="Bauhaus 93" panose="04030905020B02020C02" pitchFamily="82" charset="0"/>
              </a:rPr>
              <a:t>Hechos 21:13</a:t>
            </a:r>
            <a:endParaRPr lang="en-US" sz="5400" dirty="0"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95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fon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5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36029" y="126124"/>
            <a:ext cx="11655972" cy="2921876"/>
          </a:xfrm>
        </p:spPr>
        <p:txBody>
          <a:bodyPr>
            <a:normAutofit fontScale="90000"/>
          </a:bodyPr>
          <a:lstStyle/>
          <a:p>
            <a:r>
              <a:rPr lang="es-ES" dirty="0"/>
              <a:t>Y él dijo: El Dios de nuestros padres te ha predestinado para que conocieses su voluntad, y vieses á aquel Justo, y oyeses la voz de su boca. 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465380" y="3941379"/>
            <a:ext cx="2816772" cy="557048"/>
          </a:xfrm>
        </p:spPr>
        <p:txBody>
          <a:bodyPr>
            <a:noAutofit/>
          </a:bodyPr>
          <a:lstStyle/>
          <a:p>
            <a:pPr algn="r"/>
            <a:r>
              <a:rPr lang="es-ES" sz="3200" b="1" dirty="0" smtClean="0"/>
              <a:t>Hechos 22:14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77373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</TotalTime>
  <Words>423</Words>
  <Application>Microsoft Office PowerPoint</Application>
  <PresentationFormat>Panorámica</PresentationFormat>
  <Paragraphs>53</Paragraphs>
  <Slides>44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57" baseType="lpstr">
      <vt:lpstr>Algerian</vt:lpstr>
      <vt:lpstr>Arial</vt:lpstr>
      <vt:lpstr>Arial Rounded MT Bold</vt:lpstr>
      <vt:lpstr>Bahnschrift Condensed</vt:lpstr>
      <vt:lpstr>Bastion</vt:lpstr>
      <vt:lpstr>Bauhaus 93</vt:lpstr>
      <vt:lpstr>Berlin Sans FB</vt:lpstr>
      <vt:lpstr>Calibri</vt:lpstr>
      <vt:lpstr>Calibri Light</vt:lpstr>
      <vt:lpstr>Candles</vt:lpstr>
      <vt:lpstr>Neon Lights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Hecho 19:18</vt:lpstr>
      <vt:lpstr>Presentación de PowerPoint</vt:lpstr>
      <vt:lpstr>Entonces Pablo respondió: ¿Qué hacéis llorando y afligiéndome el corazón? porque yo no sólo estoy presto á ser atado, mas aun á morir en Jerusalén por el nombre del Señor Jesús.</vt:lpstr>
      <vt:lpstr>Y él dijo: El Dios de nuestros padres te ha predestinado para que conocieses su voluntad, y vieses á aquel Justo, y oyeses la voz de su boca. 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ANANIAS SUMO SACERDOTE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PABLO ES ENVIADO A ROMA</vt:lpstr>
      <vt:lpstr>Presentación de PowerPoint</vt:lpstr>
      <vt:lpstr>1) Pablo Comienza Su Viaje A Roma.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2) La Tempestad.</vt:lpstr>
      <vt:lpstr>3) Pablo Anima A Los Pasajeros Y Da Gracias A Dios</vt:lpstr>
      <vt:lpstr>4) El Naufragio.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matias osses barria</dc:creator>
  <cp:lastModifiedBy>matias osses barria</cp:lastModifiedBy>
  <cp:revision>9</cp:revision>
  <dcterms:created xsi:type="dcterms:W3CDTF">2019-11-15T12:36:40Z</dcterms:created>
  <dcterms:modified xsi:type="dcterms:W3CDTF">2019-11-16T02:27:11Z</dcterms:modified>
</cp:coreProperties>
</file>