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88" r:id="rId4"/>
    <p:sldMasterId id="2147483701" r:id="rId5"/>
  </p:sldMasterIdLst>
  <p:notesMasterIdLst>
    <p:notesMasterId r:id="rId31"/>
  </p:notesMasterIdLst>
  <p:sldIdLst>
    <p:sldId id="302" r:id="rId6"/>
    <p:sldId id="2659" r:id="rId7"/>
    <p:sldId id="2658" r:id="rId8"/>
    <p:sldId id="2661" r:id="rId9"/>
    <p:sldId id="2749" r:id="rId10"/>
    <p:sldId id="2750" r:id="rId11"/>
    <p:sldId id="290" r:id="rId12"/>
    <p:sldId id="2696" r:id="rId13"/>
    <p:sldId id="2710" r:id="rId14"/>
    <p:sldId id="2680" r:id="rId15"/>
    <p:sldId id="2732" r:id="rId16"/>
    <p:sldId id="2752" r:id="rId17"/>
    <p:sldId id="2747" r:id="rId18"/>
    <p:sldId id="2753" r:id="rId19"/>
    <p:sldId id="2751" r:id="rId20"/>
    <p:sldId id="2731" r:id="rId21"/>
    <p:sldId id="2755" r:id="rId22"/>
    <p:sldId id="2756" r:id="rId23"/>
    <p:sldId id="2754" r:id="rId24"/>
    <p:sldId id="2757" r:id="rId25"/>
    <p:sldId id="2758" r:id="rId26"/>
    <p:sldId id="2759" r:id="rId27"/>
    <p:sldId id="2760" r:id="rId28"/>
    <p:sldId id="2685" r:id="rId29"/>
    <p:sldId id="2748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C829F-E19B-4BB3-8B13-9C3924B7D718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802B-9B22-429F-B4BA-856723031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270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6BA2-393A-F793-4B04-BF5023A13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C58F6F-A8E3-36A7-4917-B31228E75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B7FF07-265C-CDF7-C205-590D3AF88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D401A9-F4A9-2660-633E-2251325D1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0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47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3007-22B5-43DA-E2E4-4FAA217EC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34AC83-2AA5-DDD6-F201-A50B95247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F53D587-8C9B-0E5B-1BD4-6BE63F562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0F284F-96F0-DDEC-2B1D-63AFC7FDD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9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76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8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93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896A-1FED-C02A-8512-CA733DF7D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076889-D715-C365-E6D3-7A29C565A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88B308-A8D6-9BAB-2A0B-01659DAA7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7D3F59-46DF-D5CF-781A-48F8F4B42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85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7D31-C0AA-FD6D-CACC-7E3F29DE1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DE2737-3194-4172-9A30-B948D93A0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4E3DE6-A4C6-80C4-806A-6E4EA2B2B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B44A29-7844-C8BF-28ED-746F82582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7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10895658-EA1F-4910-80AB-4DA76E16747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C3070-B702-A922-8193-75B91E11F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1D1639-E1BE-F23E-A05B-0619652F2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DDCC49-19D2-C70B-60AC-952E8FCDF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09B13F-382C-0ABD-463C-943B66310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7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1D0C9-5E3D-D5C1-CACB-FED2FBC0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7738532-C027-C7D5-54A5-592E11780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42DC65-9CA7-61DD-6B9B-408C63642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6. El que dice que está en él, debe andar como él anduvo. (1 Juan, 2:6)</a:t>
            </a:r>
          </a:p>
          <a:p>
            <a:r>
              <a:rPr lang="es-MX" dirty="0"/>
              <a:t>Y el que no conoce a Dios entonces se esfuerza en hacer lo malo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86717-B2F5-67C9-2EE5-16CEB9981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9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BA5DE-9399-48B4-87F1-2A8EBDA40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6B8342-929A-454F-B4CB-BDC09B54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9EB8F-7D78-49B6-934E-358F9E6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CFEA59-1ACA-4352-9DF3-16EBDAE8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F5E64-B74E-42F5-86DA-B333EC00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501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00C06-7A88-4914-99EC-5B23B435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764192-4CF4-4D48-ABAD-97BBA83E8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7EDFE3-B168-4BD1-B44A-5467B97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0AC02-001B-4C83-9FF8-64757D63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975FD-C8BD-4AC8-9816-6C1E0F57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56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34C354-0EC5-4F33-B880-779B88659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DEE172-463A-4AE0-9AE1-39FBFF0D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4FFE5-BE1E-41D0-9A61-A696CCFC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5EF1C7-2C16-4250-884A-D3B4E64C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1EFCB-2DEE-43D5-A1F9-05F11E8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7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Subtítulo + Imagen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o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o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o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o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o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0081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97" name="Grá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á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es-ES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3068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s-ES" sz="24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0" name="Imagen 19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9C9B4FAC-0AE5-4FDD-9B45-49F12FBE70E9}" type="datetime1">
              <a:rPr lang="es-ES" smtClean="0"/>
              <a:t>04/01/2025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399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Imag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Imagen 10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86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Imagen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o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o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o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o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o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3" name="Marcador de posición de imagen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0518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7" name="Marcador de fecha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2C2B5D10-01BA-46C4-A39E-A3A8F037168D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68" name="Marcador de pie de página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9" name="Marcador de número de diapositiva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8202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áfico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73" name="Gráfico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upo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upo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upo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upo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upo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upo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upo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192" name="Marcador de fecha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3DE257B0-0B1B-40C0-890E-3AB8D284D4F0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193" name="Marcador de pie de página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194" name="Marcador de número de diapositiva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7186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2" name="Imagen 11" descr="Un patrón seleccionado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Marcador de fech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77C618-E189-48F5-8AD3-BDEBDEC3F89A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33" name="Marcador de pie de página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34" name="Marcador de número de diapositiva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3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7F252-AAEB-4399-9C09-BE7BF87F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38B7C-FD59-4A99-92E3-A467A0868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1679F9-4213-47B4-82F6-77F534E3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50AD1-DF2C-4301-9772-5E56606E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9299F-E9A7-48EE-9E40-DD604C19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081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ángulo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ángulo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/>
            </a:lvl1pPr>
            <a:lvl2pPr>
              <a:lnSpc>
                <a:spcPts val="2000"/>
              </a:lnSpc>
              <a:defRPr lang="es-ES" sz="1800"/>
            </a:lvl2pPr>
            <a:lvl3pPr>
              <a:lnSpc>
                <a:spcPts val="2000"/>
              </a:lnSpc>
              <a:defRPr lang="es-ES" sz="1800"/>
            </a:lvl3pPr>
            <a:lvl4pPr>
              <a:lnSpc>
                <a:spcPts val="2000"/>
              </a:lnSpc>
              <a:defRPr lang="es-ES" sz="1800"/>
            </a:lvl4pPr>
            <a:lvl5pPr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09" name="Marcador de fech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40EB7AE-9D04-44B1-A2AD-3158528BDC2A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210" name="Marcador de pie de página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211" name="Marcador de número de diapositiva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657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im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9" name="Marcador de fech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493E32AF-3FCE-46D9-8013-32EEE691EE0A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70" name="Marcador de pie de página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1" name="Marcador de número de diapositiva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ángulo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17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Tab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Rectá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s-E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s-E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s-E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s-E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s-ES" sz="1800"/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marL="685800" lvl="1" indent="-228600" rtl="0"/>
            <a:r>
              <a:rPr lang="es-ES"/>
              <a:t>Segundo nivel</a:t>
            </a:r>
          </a:p>
          <a:p>
            <a:pPr marL="1143000" lvl="2" indent="-228600" rtl="0"/>
            <a:r>
              <a:rPr lang="es-ES"/>
              <a:t>Tercer nivel</a:t>
            </a:r>
          </a:p>
          <a:p>
            <a:pPr marL="1600200" lvl="3" indent="-228600" rtl="0"/>
            <a:r>
              <a:rPr lang="es-ES"/>
              <a:t>Cuarto nivel</a:t>
            </a:r>
          </a:p>
          <a:p>
            <a:pPr marL="2057400" lvl="4" indent="-228600" rtl="0"/>
            <a:r>
              <a:rPr lang="es-ES"/>
              <a:t>Quinto nivel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es-ES"/>
            </a:lvl1pPr>
          </a:lstStyle>
          <a:p>
            <a:pPr rtl="0"/>
            <a:r>
              <a:rPr lang="es-ES"/>
              <a:t>Haga clic en el icono para insertar una tabla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F52EB143-0484-4B4A-822A-8DC2C064522B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683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es-ES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es-ES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es-ES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es-ES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3" name="Marcador de fecha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72E03785-F6E3-493F-956A-4BC16E39C284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64" name="Marcador de pie de página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5" name="Marcador de número de diapositiva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514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5" name="Marcador de posición de tabla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es-ES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insertar una tabla</a:t>
            </a:r>
          </a:p>
          <a:p>
            <a:pPr rtl="0"/>
            <a:endParaRPr lang="es-ES" dirty="0"/>
          </a:p>
        </p:txBody>
      </p:sp>
      <p:sp>
        <p:nvSpPr>
          <p:cNvPr id="7" name="Rectá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20B67A72-3A57-4FB3-90CC-3D658B9B24C0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9498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id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97" name="Grá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á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rtlCol="0" anchor="b">
            <a:normAutofit/>
          </a:bodyPr>
          <a:lstStyle>
            <a:lvl1pPr algn="l">
              <a:defRPr lang="es-ES" sz="44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90869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66507B8-1A43-45DB-883C-4D7009693914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30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A0FAE-AD92-41DD-AA9F-B3B13C99392D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89620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67418A-C969-44FC-A7CA-B2BBC1A36E05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18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BF3C1-A2F9-41AD-B98F-1D0FDB7E4268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512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42371-B8E3-43B9-BA50-F347BD93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19D69-DF1F-4275-B6A4-0EB28610A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680D3-4C2D-4503-B751-DB52D69B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3273F8-2D7F-49D5-85D0-A0EF7869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1D612-99C9-4F06-8BE9-B8E8E199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3592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7B95E-37BB-40DC-A15E-D59313D48F1D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91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F2FDBB-2231-4A11-86CB-CBF5B933D543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42879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E6435-CD17-49CC-9648-997D505B5E9D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02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C35B1-7852-4B6F-9316-4A9A644EFFD3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6624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92FA3-6961-49B9-B591-727F29322DC8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7575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450A2-8C6B-453D-AD7E-05EF850C4BB7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5768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33F54-48B9-465B-924F-FEBA8E9B593E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080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8A5F0-3F68-4105-B982-4D277ECFAC79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682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6F2AA-0826-4B3A-948C-D11EF33E8F78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0445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rtlCol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81192" y="773724"/>
            <a:ext cx="5388785" cy="495886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6D30F-56C8-4F8D-8E3D-143839AB49C6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9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A5E4F-B45D-47B4-93DA-5FD1725B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1C5609-2D8D-4E52-9E6B-507DFA0DE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786D31-A3CE-4325-B573-5F72A93C3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C274C2-377D-4615-A98A-9AD57ECE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E6B053-0C2B-4CE3-A333-0B596F54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289354-7690-4EBD-B1CA-8035800C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6695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A2204-0C60-404C-BAF4-46570482D825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210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010AE-44B9-455E-AB33-849CAFC5BE7A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03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923AA-4DC8-49E8-AE56-2621FE07B23C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23" name="Marcador de posición de contenido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2" name="Marcador de posición de contenido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4" name="Marcador de posición de texto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Marcador de posición de texto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2090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7F3D9-63C1-409D-8BB8-AB9AC45AB431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62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9EEC8-605E-4E58-948B-0991A8446E7F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5903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F09C4-505A-407E-8C34-648786B9CFE9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62049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626F3-E7EF-492C-A111-7A55985ABF6C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82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663D7-926F-4FE8-B68E-02539203BABA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87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61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FA8A5F0-3F68-4105-B982-4D277ECFAC79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5872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29D74-D663-4CDB-921E-C83C9AAA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7021F-142F-46AE-9418-79F374956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4665F6-512E-4A0A-B8A1-B436B38B6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1B5649-47F5-4B26-B396-E100CDC77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B0B3D2-3DDD-4A6B-8D4C-E36FC8927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C51736-DDB9-400E-8D72-E0A3A4BA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36A790-8626-4987-BF05-933B33F5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B66876-CF7F-4F12-9F50-1AEFE0CA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6528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D6F2AA-0826-4B3A-948C-D11EF33E8F78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4729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rtlCol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81192" y="773724"/>
            <a:ext cx="5388785" cy="495886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6D30F-56C8-4F8D-8E3D-143839AB49C6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85115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E7A2204-0C60-404C-BAF4-46570482D825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4638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2010AE-44B9-455E-AB33-849CAFC5BE7A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4520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78A923AA-4DC8-49E8-AE56-2621FE07B23C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3" name="Marcador de posición de contenido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2" name="Marcador de posición de contenido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4" name="Marcador de posición de texto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Marcador de posición de texto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3120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9347F3D9-63C1-409D-8BB8-AB9AC45AB431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15109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9EEC8-605E-4E58-948B-0991A8446E7F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85638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7BEF09C4-505A-407E-8C34-648786B9CFE9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803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40626F3-E7EF-492C-A111-7A55985ABF6C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69483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E663D7-926F-4FE8-B68E-02539203BABA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596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7B45B-4FC7-40DD-8BDA-166414CE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9FCDC0-EEE6-47B7-9FC8-4E90F733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04C0E0-AF5B-4A55-BE1E-482CD6F6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730A9-8AD6-4F78-9492-89027B46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972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9022F2-6D1C-488C-8C32-1DE02598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6B7EC3-C4CD-4B34-AD45-5ED07538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C4E33E-BD7B-49EE-90A6-3590C4BE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2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E7886-0499-4FAA-990B-CAFBE90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C3612-ED3C-4D5B-BC0D-92F87C4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446A19-D8F6-471B-A77A-36C605548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30EA07-6306-47BE-AA8A-AAE161C3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2863D-BA0B-4D9E-9EE8-5A4A1409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B0D37D-0771-4662-90FA-E226F0C0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6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EE850-5A45-4819-A0ED-BC33E449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40CF9-8AF5-49A6-8C26-81FB63462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E3A0C8-E8E7-4169-BE2E-FFE97BA9D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B7F1B2-E1B6-4B58-B1D1-E0AF4BF6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3F9ACE-85FE-4D81-8575-DAD7AAAC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11478B-2192-4BE8-8A67-472598A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591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5EC981-1D8B-4A3C-B282-B4E9E369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145E6B-C27C-48DC-B7E3-4152D07ED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FABC0-D7D4-4541-811A-B93349547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4D0B0-8229-4E3E-9688-4D21C6F1B427}" type="datetimeFigureOut">
              <a:rPr lang="es-CL" smtClean="0"/>
              <a:t>04-01-2025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6A0E6-A3F3-4DF3-BD60-1D5F7DA35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A14B3-4B84-444E-8D19-3C0FED9BF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5532-55C3-4021-987B-A05AF81B7E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054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DAC8E4-6DEF-4C1E-98BC-5D4BE770117D}" type="datetime1">
              <a:rPr lang="es-ES" smtClean="0"/>
              <a:t>04/01/2025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6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C5908AD2-DC5C-4B0C-B382-8561220626F4}" type="datetime1">
              <a:rPr lang="es-ES" noProof="0" smtClean="0"/>
              <a:t>04/01/2025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431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B9AE-B550-41DD-9BBC-01F451A3BA6D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04/01/2025 20:16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FD38B9AE-B550-41DD-9BBC-01F451A3BA6D}" type="datetime8">
              <a:rPr lang="es-ES" noProof="0" smtClean="0"/>
              <a:t>04/01/2025 20:16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538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15-2.htm" TargetMode="External"/><Relationship Id="rId2" Type="http://schemas.openxmlformats.org/officeDocument/2006/relationships/hyperlink" Target="https://bibliaparalela.com/jeremiah/15-1.htm" TargetMode="Externa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bibliaparalela.com/jeremiah/15-4.htm" TargetMode="External"/><Relationship Id="rId4" Type="http://schemas.openxmlformats.org/officeDocument/2006/relationships/hyperlink" Target="https://bibliaparalela.com/jeremiah/15-3.h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bibliaparalela.com/exodus/32-31.htm" TargetMode="External"/><Relationship Id="rId7" Type="http://schemas.openxmlformats.org/officeDocument/2006/relationships/hyperlink" Target="https://bibliaparalela.com/exodus/32-35.htm" TargetMode="External"/><Relationship Id="rId2" Type="http://schemas.openxmlformats.org/officeDocument/2006/relationships/hyperlink" Target="https://bibliaparalela.com/exodus/32-30.htm" TargetMode="Externa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bibliaparalela.com/exodus/32-34.htm" TargetMode="External"/><Relationship Id="rId5" Type="http://schemas.openxmlformats.org/officeDocument/2006/relationships/hyperlink" Target="https://bibliaparalela.com/exodus/32-33.htm" TargetMode="External"/><Relationship Id="rId4" Type="http://schemas.openxmlformats.org/officeDocument/2006/relationships/hyperlink" Target="https://bibliaparalela.com/exodus/32-32.ht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aparalela.com/1_samuel/12-25.htm" TargetMode="External"/><Relationship Id="rId3" Type="http://schemas.openxmlformats.org/officeDocument/2006/relationships/hyperlink" Target="https://bibliaparalela.com/1_samuel/12-20.htm" TargetMode="External"/><Relationship Id="rId7" Type="http://schemas.openxmlformats.org/officeDocument/2006/relationships/hyperlink" Target="https://bibliaparalela.com/1_samuel/12-24.htm" TargetMode="External"/><Relationship Id="rId2" Type="http://schemas.openxmlformats.org/officeDocument/2006/relationships/hyperlink" Target="https://bibliaparalela.com/1_samuel/12-19.htm" TargetMode="Externa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bibliaparalela.com/1_samuel/12-23.htm" TargetMode="External"/><Relationship Id="rId5" Type="http://schemas.openxmlformats.org/officeDocument/2006/relationships/hyperlink" Target="https://bibliaparalela.com/1_samuel/12-22.htm" TargetMode="External"/><Relationship Id="rId4" Type="http://schemas.openxmlformats.org/officeDocument/2006/relationships/hyperlink" Target="https://bibliaparalela.com/1_samuel/12-21.htm" TargetMode="Externa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15-6.htm" TargetMode="External"/><Relationship Id="rId2" Type="http://schemas.openxmlformats.org/officeDocument/2006/relationships/hyperlink" Target="https://bibliaparalela.com/jeremiah/15-5.htm" TargetMode="Externa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bibliaparalela.com/jeremiah/15-9.htm" TargetMode="External"/><Relationship Id="rId5" Type="http://schemas.openxmlformats.org/officeDocument/2006/relationships/hyperlink" Target="https://bibliaparalela.com/jeremiah/15-8.htm" TargetMode="External"/><Relationship Id="rId4" Type="http://schemas.openxmlformats.org/officeDocument/2006/relationships/hyperlink" Target="https://bibliaparalela.com/jeremiah/15-7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13-9.htm" TargetMode="External"/><Relationship Id="rId2" Type="http://schemas.openxmlformats.org/officeDocument/2006/relationships/hyperlink" Target="https://bibliaparalela.com/jeremiah/13-8.htm" TargetMode="Externa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bibliaparalela.com/jeremiah/13-11.htm" TargetMode="External"/><Relationship Id="rId4" Type="http://schemas.openxmlformats.org/officeDocument/2006/relationships/hyperlink" Target="https://bibliaparalela.com/jeremiah/13-10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15-11.htm" TargetMode="External"/><Relationship Id="rId2" Type="http://schemas.openxmlformats.org/officeDocument/2006/relationships/hyperlink" Target="https://bibliaparalela.com/jeremiah/15-10.htm" TargetMode="Externa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bibliaparalela.com/jeremiah/15-14.htm" TargetMode="External"/><Relationship Id="rId5" Type="http://schemas.openxmlformats.org/officeDocument/2006/relationships/hyperlink" Target="https://bibliaparalela.com/jeremiah/15-13.htm" TargetMode="External"/><Relationship Id="rId4" Type="http://schemas.openxmlformats.org/officeDocument/2006/relationships/hyperlink" Target="https://bibliaparalela.com/jeremiah/15-12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15-16.htm" TargetMode="External"/><Relationship Id="rId2" Type="http://schemas.openxmlformats.org/officeDocument/2006/relationships/hyperlink" Target="https://bibliaparalela.com/jeremiah/15-15.htm" TargetMode="Externa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bibliaparalela.com/jeremiah/15-18.htm" TargetMode="External"/><Relationship Id="rId4" Type="http://schemas.openxmlformats.org/officeDocument/2006/relationships/hyperlink" Target="https://bibliaparalela.com/jeremiah/15-17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15-20.htm" TargetMode="External"/><Relationship Id="rId2" Type="http://schemas.openxmlformats.org/officeDocument/2006/relationships/hyperlink" Target="https://bibliaparalela.com/jeremiah/15-19.htm" TargetMode="Externa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s://bibliaparalela.com/jeremiah/15-21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s-ES" dirty="0"/>
              <a:t>PROFETA Y LIBRO DE </a:t>
            </a:r>
            <a:br>
              <a:rPr lang="es-ES" dirty="0"/>
            </a:br>
            <a:r>
              <a:rPr lang="es-ES" sz="8000" dirty="0">
                <a:solidFill>
                  <a:srgbClr val="FFC000"/>
                </a:solidFill>
              </a:rPr>
              <a:t>JEREMÍAS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3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2DBFB730-EAF2-5656-F8D9-9AE9B611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119" y="69945"/>
            <a:ext cx="1277881" cy="11452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94D764-F059-4D6B-A887-F35529D19CC2}"/>
              </a:ext>
            </a:extLst>
          </p:cNvPr>
          <p:cNvSpPr txBox="1"/>
          <p:nvPr/>
        </p:nvSpPr>
        <p:spPr>
          <a:xfrm>
            <a:off x="8202967" y="4785064"/>
            <a:ext cx="390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92D050"/>
                </a:solidFill>
              </a:rPr>
              <a:t>Capítulo 15</a:t>
            </a:r>
          </a:p>
          <a:p>
            <a:r>
              <a:rPr lang="es-CL" sz="2400" b="1" dirty="0">
                <a:solidFill>
                  <a:srgbClr val="92D050"/>
                </a:solidFill>
              </a:rPr>
              <a:t>Fecha: 05-01-2025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F18E3F2-CB98-863E-285F-FD81F722590C}"/>
              </a:ext>
            </a:extLst>
          </p:cNvPr>
          <p:cNvSpPr txBox="1">
            <a:spLocks/>
          </p:cNvSpPr>
          <p:nvPr/>
        </p:nvSpPr>
        <p:spPr>
          <a:xfrm>
            <a:off x="876471" y="1696523"/>
            <a:ext cx="10439058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DIJOME Jehová: Si Moisés y Samuel se pusieran delante de mí, mi voluntad no será con este pueblo: échalos de delante de mí, y salgan.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2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será que si te preguntaren: ¿A dónde saldremos? les dirás: Así ha dicho Jehová: El que á muerte, á muerte; y el que á cuchillo, á cuchillo; y el que á hambre, á hambre; y el que á cautividad, á cautividad.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3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enviaré sobre ellos cuatro géneros, dice Jehová: cuchillo para matar, y perros para despedazar, y aves del cielo y bestias de la tierra, para devorar y para disipar. </a:t>
            </a: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4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entregarélos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á ser agitados por todos los reinos de la tierra, á causa de Manasés hijo de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Ezechîas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rey de Judá, por lo que hizo en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Jerusalem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. Jeremías 15:1-4</a:t>
            </a:r>
            <a:br>
              <a:rPr lang="es-ES" sz="20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endParaRPr lang="es-CL" sz="18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6EA83D-FBE9-EFA5-90BA-D354A5D64584}"/>
              </a:ext>
            </a:extLst>
          </p:cNvPr>
          <p:cNvSpPr txBox="1"/>
          <p:nvPr/>
        </p:nvSpPr>
        <p:spPr>
          <a:xfrm>
            <a:off x="687697" y="589118"/>
            <a:ext cx="11086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s-ES" sz="2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El castigo inevitable de Judá. V 1-9</a:t>
            </a:r>
          </a:p>
        </p:txBody>
      </p:sp>
    </p:spTree>
    <p:extLst>
      <p:ext uri="{BB962C8B-B14F-4D97-AF65-F5344CB8AC3E}">
        <p14:creationId xmlns:p14="http://schemas.microsoft.com/office/powerpoint/2010/main" val="168588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E5F9D-474F-36A3-D684-7EEC9E69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596A2B-602B-4A4A-301F-860F6A082312}"/>
              </a:ext>
            </a:extLst>
          </p:cNvPr>
          <p:cNvSpPr txBox="1"/>
          <p:nvPr/>
        </p:nvSpPr>
        <p:spPr>
          <a:xfrm>
            <a:off x="1990846" y="589118"/>
            <a:ext cx="90148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Moisés intercede por el pueblo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45492FA6-F604-8E6B-2C17-8B882F443809}"/>
              </a:ext>
            </a:extLst>
          </p:cNvPr>
          <p:cNvSpPr txBox="1">
            <a:spLocks/>
          </p:cNvSpPr>
          <p:nvPr/>
        </p:nvSpPr>
        <p:spPr>
          <a:xfrm>
            <a:off x="4315295" y="1815851"/>
            <a:ext cx="7004745" cy="29106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2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30</a:t>
            </a:r>
            <a:r>
              <a:rPr lang="es-ES" sz="22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aconteció que el día siguiente dijo Moisés al pueblo: Vosotros habéis cometido un gran pecado: mas yo subiré ahora á Jehová; quizá le aplacaré acerca de vuestro pecado. </a:t>
            </a:r>
            <a:r>
              <a:rPr lang="es-ES" sz="22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31</a:t>
            </a:r>
            <a:r>
              <a:rPr lang="es-ES" sz="22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Entonces volvió Moisés á Jehová, y dijo: </a:t>
            </a:r>
            <a:r>
              <a:rPr lang="es-ES" sz="22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Ruégote</a:t>
            </a:r>
            <a:r>
              <a:rPr lang="es-ES" sz="22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pues este pueblo ha cometido un gran pecado, porque se hicieron dioses de oro, </a:t>
            </a:r>
            <a:r>
              <a:rPr lang="es-ES" sz="22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32</a:t>
            </a:r>
            <a:r>
              <a:rPr lang="es-ES" sz="22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Que perdones ahora su pecado, y si no, ráeme ahora de tu libro que has escrito. </a:t>
            </a:r>
            <a:r>
              <a:rPr lang="es-ES" sz="22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33</a:t>
            </a:r>
            <a:r>
              <a:rPr lang="es-ES" sz="22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Jehová respondió á Moisés: Al que pecare contra mí, á éste raeré yo de mi libro. </a:t>
            </a:r>
            <a:r>
              <a:rPr lang="es-ES" sz="22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6"/>
              </a:rPr>
              <a:t>34</a:t>
            </a:r>
            <a:r>
              <a:rPr lang="es-ES" sz="22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Ve pues ahora, lleva á este pueblo donde te he dicho: he aquí mi ángel irá delante de ti; que en el día de mi visitación yo visitaré en ellos su pecado. </a:t>
            </a:r>
            <a:r>
              <a:rPr lang="es-ES" sz="22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7"/>
              </a:rPr>
              <a:t>35</a:t>
            </a:r>
            <a:r>
              <a:rPr lang="es-ES" sz="22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Jehová hirió al pueblo, porque habían hecho el becerro que formó Aarón.</a:t>
            </a:r>
            <a:endParaRPr lang="es-CL" sz="22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Templo Santa Rosa de Lima Puebla, México - 4° JUEVES DE CUARESMA  #PrimeraLectura #Éxodo 32, 7-14 En aquellos días, dijo el Señor a Moisés:  “Anda, baja del monte, porque tu pueblo, el">
            <a:extLst>
              <a:ext uri="{FF2B5EF4-FFF2-40B4-BE49-F238E27FC236}">
                <a16:creationId xmlns:a16="http://schemas.microsoft.com/office/drawing/2014/main" id="{ACD986FD-852C-96A6-1A96-54D41E06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0" y="1815850"/>
            <a:ext cx="3647574" cy="44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2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F8775-9D7A-2CA9-26EB-9FC3B966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59FBDC-4592-C28D-F5D5-FF9FF18F2AA2}"/>
              </a:ext>
            </a:extLst>
          </p:cNvPr>
          <p:cNvSpPr txBox="1"/>
          <p:nvPr/>
        </p:nvSpPr>
        <p:spPr>
          <a:xfrm>
            <a:off x="1990846" y="589118"/>
            <a:ext cx="90148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Samuel intercede por el pueblo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25FEF5B1-3BC2-23DC-6C0B-8AFAAD85C02E}"/>
              </a:ext>
            </a:extLst>
          </p:cNvPr>
          <p:cNvSpPr txBox="1">
            <a:spLocks/>
          </p:cNvSpPr>
          <p:nvPr/>
        </p:nvSpPr>
        <p:spPr>
          <a:xfrm>
            <a:off x="4315295" y="1334034"/>
            <a:ext cx="7476535" cy="29106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1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19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Entonces dijo todo el pueblo á Samuel: Ruega por tus siervos á Jehová tu Dios, que no muramos: porque á todos nuestros pecados hemos añadido este mal de pedir rey para nosotros. </a:t>
            </a:r>
            <a:r>
              <a:rPr lang="es-ES" sz="21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20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Samuel respondió al pueblo: No temáis: vosotros habéis cometido todo este mal; mas con todo eso no os apartéis de en </a:t>
            </a:r>
            <a:r>
              <a:rPr lang="es-ES" sz="21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pos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de Jehová, sino servid á Jehová con todo vuestro corazón: </a:t>
            </a:r>
            <a:r>
              <a:rPr lang="es-ES" sz="21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21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No os apartéis en </a:t>
            </a:r>
            <a:r>
              <a:rPr lang="es-ES" sz="21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pos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de las vanidades, que no aprovechan ni libran, porque son vanidades. </a:t>
            </a:r>
            <a:r>
              <a:rPr lang="es-ES" sz="21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22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Pues Jehová no desamparará á su pueblo por su grande nombre: porque Jehová ha querido haceros pueblo suyo. </a:t>
            </a:r>
            <a:r>
              <a:rPr lang="es-ES" sz="21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6"/>
              </a:rPr>
              <a:t>23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Así que, lejos sea de mí que peque yo contra Jehová cesando de rogar por vosotros; antes yo os enseñaré por el camino bueno y derecho. </a:t>
            </a:r>
            <a:r>
              <a:rPr lang="es-ES" sz="21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7"/>
              </a:rPr>
              <a:t>24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Solamente temed á Jehová, y servidle de verdad con todo vuestro corazón, porque considerad cuán grandes cosas ha hecho con vosotros. </a:t>
            </a:r>
            <a:r>
              <a:rPr lang="es-ES" sz="21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8"/>
              </a:rPr>
              <a:t>25</a:t>
            </a:r>
            <a:r>
              <a:rPr lang="es-ES" sz="21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Mas si perseverareis en hacer mal, vosotros y vuestro rey pereceréis. 1 Samuel 12:19-25</a:t>
            </a:r>
            <a:endParaRPr lang="es-CL" sz="21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Templo Santa Rosa de Lima Puebla, México - 4° JUEVES DE CUARESMA  #PrimeraLectura #Éxodo 32, 7-14 En aquellos días, dijo el Señor a Moisés:  “Anda, baja del monte, porque tu pueblo, el">
            <a:extLst>
              <a:ext uri="{FF2B5EF4-FFF2-40B4-BE49-F238E27FC236}">
                <a16:creationId xmlns:a16="http://schemas.microsoft.com/office/drawing/2014/main" id="{9BF221ED-8771-1911-0D2A-5C3BEA39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0" y="1815850"/>
            <a:ext cx="3647574" cy="44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6AD28-4758-CF00-5CB0-F3B6DA257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53F38696-A4DD-ACFF-4D63-EE369EC9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56" y="565379"/>
            <a:ext cx="1843173" cy="16519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7D662D-AA85-5C17-923A-E5D57ABFE97F}"/>
              </a:ext>
            </a:extLst>
          </p:cNvPr>
          <p:cNvSpPr txBox="1"/>
          <p:nvPr/>
        </p:nvSpPr>
        <p:spPr>
          <a:xfrm>
            <a:off x="6188598" y="2079424"/>
            <a:ext cx="62065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10</a:t>
            </a:r>
            <a:r>
              <a:rPr lang="es-ES" sz="32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5Porque hay un Dios, asimismo un mediador entre Dios y los hombres, Jesucristo hombre;</a:t>
            </a:r>
          </a:p>
          <a:p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</a:rPr>
              <a:t>1 Timoteo 2:5</a:t>
            </a:r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Últimas noticias sobre la existencia histórica de Moisés y el éxodo de los  judíos de Egipto - Infobae">
            <a:extLst>
              <a:ext uri="{FF2B5EF4-FFF2-40B4-BE49-F238E27FC236}">
                <a16:creationId xmlns:a16="http://schemas.microsoft.com/office/drawing/2014/main" id="{48DB504D-493A-4ED3-A786-C4E41015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7" y="109728"/>
            <a:ext cx="4225424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historia del profeta Samuel - Biblia">
            <a:extLst>
              <a:ext uri="{FF2B5EF4-FFF2-40B4-BE49-F238E27FC236}">
                <a16:creationId xmlns:a16="http://schemas.microsoft.com/office/drawing/2014/main" id="{5CCD49DA-1C1D-D492-FC34-947F57EE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6" y="3596640"/>
            <a:ext cx="4225423" cy="31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2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07523-97A1-F17B-3B25-84F1C5F6A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rros agresivos: cuáles son las causas y qué hacer">
            <a:extLst>
              <a:ext uri="{FF2B5EF4-FFF2-40B4-BE49-F238E27FC236}">
                <a16:creationId xmlns:a16="http://schemas.microsoft.com/office/drawing/2014/main" id="{84C3E4E4-2771-0B9E-7805-4A648525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1" y="1948018"/>
            <a:ext cx="2712721" cy="35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itres, unas aves carroñeras indispensables">
            <a:extLst>
              <a:ext uri="{FF2B5EF4-FFF2-40B4-BE49-F238E27FC236}">
                <a16:creationId xmlns:a16="http://schemas.microsoft.com/office/drawing/2014/main" id="{AF4A8B1B-48AB-E4D2-6888-3F2575650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15" y="2192715"/>
            <a:ext cx="3291840" cy="30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405736-06F0-C223-0138-AA57FC842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899" y="2221707"/>
            <a:ext cx="2663897" cy="30513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E14C8-3F4E-BEAD-9699-5890D4250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287" y="2156718"/>
            <a:ext cx="3228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C8B5C-6DAF-A227-3AAB-DC91C93C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BCC699CB-EF63-850C-DBEE-EEF40BF9F214}"/>
              </a:ext>
            </a:extLst>
          </p:cNvPr>
          <p:cNvSpPr txBox="1">
            <a:spLocks/>
          </p:cNvSpPr>
          <p:nvPr/>
        </p:nvSpPr>
        <p:spPr>
          <a:xfrm>
            <a:off x="876471" y="1696523"/>
            <a:ext cx="10439058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5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Porque ¿quién tendrá compasión de ti, oh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Jerusalem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? ¿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ó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quién se entristecerá por tu causa? ¿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ó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quién ha de venir á preguntar por tu paz?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6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Tú me dejaste, dice Jehová, atrás te volviste: por tanto yo extenderé sobre ti mi mano, y te destruiré; estoy cansado de arrepentirme.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7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aventélos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con aventador hasta las puertas de la tierra; desahijé, desbaraté mi pueblo; no se tornaron de sus caminos.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8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Sus viudas se multiplicaron más que la arena de la mar; traje contra ellos destruidor á medio día sobre la madre y los hijos; sobre la ciudad hice que de repente cayesen terrores.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6"/>
              </a:rPr>
              <a:t>9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Enflaquecióse la que parió siete;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llenóse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de dolor su alma; su sol se le puso siendo aún de día;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avergonzada y llena de confusión: y lo que de ella quedare,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entregarélo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á cuchillo delante de sus enemigos, dice Jehová. Jeremías 15:5-9</a:t>
            </a:r>
            <a:br>
              <a:rPr lang="es-ES" sz="20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endParaRPr lang="es-CL" sz="18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EE81D6-BC65-9111-906A-70B03904331E}"/>
              </a:ext>
            </a:extLst>
          </p:cNvPr>
          <p:cNvSpPr txBox="1"/>
          <p:nvPr/>
        </p:nvSpPr>
        <p:spPr>
          <a:xfrm>
            <a:off x="687697" y="589118"/>
            <a:ext cx="11086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s-ES" sz="2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El castigo inevitable de Judá. V 1-9</a:t>
            </a:r>
          </a:p>
        </p:txBody>
      </p:sp>
    </p:spTree>
    <p:extLst>
      <p:ext uri="{BB962C8B-B14F-4D97-AF65-F5344CB8AC3E}">
        <p14:creationId xmlns:p14="http://schemas.microsoft.com/office/powerpoint/2010/main" val="280150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10B84-E356-BA2F-2150-9C7EEC576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940299A3-AB3A-3BE8-192C-2363A9399E1D}"/>
              </a:ext>
            </a:extLst>
          </p:cNvPr>
          <p:cNvSpPr txBox="1">
            <a:spLocks/>
          </p:cNvSpPr>
          <p:nvPr/>
        </p:nvSpPr>
        <p:spPr>
          <a:xfrm>
            <a:off x="417995" y="1580776"/>
            <a:ext cx="11086307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8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á mí palabra de Jehová, diciendo: </a:t>
            </a: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9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Así ha dicho Jehová: Así haré podrir la soberbia de Judá, y la mucha soberbia de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Jerusalem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10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 este pueblo malo, que no quieren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oir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mis palabras, que andan en las imaginaciones de su corazón, y se fueron en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pos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de dioses ajenos para servirles, y para encorvarse á ellos; y vendrá á ser como este cinto, que para ninguna cosa es bueno. </a:t>
            </a: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11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Porque como el cinto se junta á los lomos del hombre, así hice juntar á mí toda la casa de Israel y toda la casa de Judá, dice Jehová, para que me fuesen por pueblo y por fama, y por alabanza y por honra: empero no escucharon. Jeremías </a:t>
            </a:r>
            <a:r>
              <a:rPr lang="es-ES" sz="2400" cap="none" dirty="0">
                <a:solidFill>
                  <a:srgbClr val="001320"/>
                </a:solidFill>
                <a:latin typeface="Roboto" panose="02000000000000000000" pitchFamily="2" charset="0"/>
              </a:rPr>
              <a:t>13:8-11</a:t>
            </a:r>
            <a:endParaRPr lang="es-CL" sz="24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A849FF-017A-7B48-7306-DB74AB5D10E6}"/>
              </a:ext>
            </a:extLst>
          </p:cNvPr>
          <p:cNvSpPr txBox="1"/>
          <p:nvPr/>
        </p:nvSpPr>
        <p:spPr>
          <a:xfrm>
            <a:off x="687697" y="589118"/>
            <a:ext cx="11086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s-ES" sz="2400" b="1" dirty="0">
                <a:solidFill>
                  <a:srgbClr val="0092F2"/>
                </a:solidFill>
                <a:latin typeface="Arial" panose="020B0604020202020204" pitchFamily="34" charset="0"/>
              </a:rPr>
              <a:t> </a:t>
            </a:r>
            <a:r>
              <a:rPr lang="es-ES" sz="2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El cinto de lino podrido. V 1-11</a:t>
            </a:r>
          </a:p>
        </p:txBody>
      </p:sp>
    </p:spTree>
    <p:extLst>
      <p:ext uri="{BB962C8B-B14F-4D97-AF65-F5344CB8AC3E}">
        <p14:creationId xmlns:p14="http://schemas.microsoft.com/office/powerpoint/2010/main" val="203886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ACC1-B3C0-0BD9-1D7D-650AF8C21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BB37D8-0559-6A85-2BE9-A1DE51A7F578}"/>
              </a:ext>
            </a:extLst>
          </p:cNvPr>
          <p:cNvSpPr txBox="1"/>
          <p:nvPr/>
        </p:nvSpPr>
        <p:spPr>
          <a:xfrm>
            <a:off x="1620456" y="589118"/>
            <a:ext cx="9385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4400" b="1" i="0" u="none" strike="noStrike" cap="non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La tristeza de Jeremías. V 10-14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104D480C-9BA0-4DEE-01FD-58CC3DD93352}"/>
              </a:ext>
            </a:extLst>
          </p:cNvPr>
          <p:cNvSpPr txBox="1">
            <a:spLocks/>
          </p:cNvSpPr>
          <p:nvPr/>
        </p:nvSpPr>
        <p:spPr>
          <a:xfrm>
            <a:off x="6095999" y="2958163"/>
            <a:ext cx="5130511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CL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Sitio de Jerusalén (70) - Wikipedia, la enciclopedia libre">
            <a:extLst>
              <a:ext uri="{FF2B5EF4-FFF2-40B4-BE49-F238E27FC236}">
                <a16:creationId xmlns:a16="http://schemas.microsoft.com/office/drawing/2014/main" id="{893F556E-91FF-A6BF-92CB-69E72436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6" y="2206752"/>
            <a:ext cx="5495918" cy="36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9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50447-DEA9-9761-4282-945F67CF2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3EB1C168-86F5-468A-E0AC-D2696F56341A}"/>
              </a:ext>
            </a:extLst>
          </p:cNvPr>
          <p:cNvSpPr txBox="1">
            <a:spLocks/>
          </p:cNvSpPr>
          <p:nvPr/>
        </p:nvSpPr>
        <p:spPr>
          <a:xfrm>
            <a:off x="876471" y="1696523"/>
            <a:ext cx="10439058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10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Ay de mí, madre mía, que me has engendrado hombre de contienda y hombre de discordia á toda la tierra! Nunca les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dí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á logro, ni lo tomé de ellos; y todos me maldicen.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11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Dijo Jehová: De cierto tus reliquias serán en bien; de cierto haré que el enemigo te salga á recibir en el tiempo trabajoso, y en el tiempo de angustia.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12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¿Quebrará el hierro al hierro de la parte de aquilón, y al bronce?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13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Tus riquezas y tus tesoros daré á saco sin ningún precio, por todos tus pecados, y en todos tus términos;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6"/>
              </a:rPr>
              <a:t>14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te haré pasar á tus enemigos en tierra que no conoces: porque fuego se ha encendido en mi furor, y arderá sobre vosotros. Jeremías 15:10-14</a:t>
            </a:r>
            <a:br>
              <a:rPr lang="es-ES" sz="20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endParaRPr lang="es-CL" sz="18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3CCD7D-8096-13EC-5B3F-2B715DE7A741}"/>
              </a:ext>
            </a:extLst>
          </p:cNvPr>
          <p:cNvSpPr txBox="1"/>
          <p:nvPr/>
        </p:nvSpPr>
        <p:spPr>
          <a:xfrm>
            <a:off x="687697" y="589118"/>
            <a:ext cx="11086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i="0" u="none" strike="noStrike" cap="non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La tristeza de Jeremías. V 10-14</a:t>
            </a:r>
          </a:p>
        </p:txBody>
      </p:sp>
    </p:spTree>
    <p:extLst>
      <p:ext uri="{BB962C8B-B14F-4D97-AF65-F5344CB8AC3E}">
        <p14:creationId xmlns:p14="http://schemas.microsoft.com/office/powerpoint/2010/main" val="74486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20F37-1C9D-C712-8F5C-038C049ED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621E2-65DB-39F6-D9F1-9617B530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haroni" panose="02010803020104030203" pitchFamily="2" charset="-79"/>
                <a:cs typeface="Aharoni" panose="02010803020104030203" pitchFamily="2" charset="-79"/>
              </a:rPr>
              <a:t>Verdad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CBF8C-84B3-9A0B-EAE3-82CCFCFD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940"/>
            <a:ext cx="5388785" cy="2860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/>
              <a:t>Cuando vemos que el juicio se acerca, debemos mantenernos firmes</a:t>
            </a:r>
            <a:endParaRPr lang="es-CL" sz="4400" dirty="0"/>
          </a:p>
        </p:txBody>
      </p:sp>
      <p:pic>
        <p:nvPicPr>
          <p:cNvPr id="4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CEBFB0F3-25C1-C716-3ED9-1982A30F5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56" y="773724"/>
            <a:ext cx="1843173" cy="16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8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149" y="716419"/>
            <a:ext cx="6354171" cy="3605324"/>
          </a:xfrm>
        </p:spPr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algn="ctr" rtl="0"/>
            <a:r>
              <a:rPr lang="es-ES" dirty="0">
                <a:solidFill>
                  <a:srgbClr val="FFFF00"/>
                </a:solidFill>
              </a:rPr>
              <a:t>EL CASTIGO INEVITABLE y la exhortación al profeta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2DBFB730-EAF2-5656-F8D9-9AE9B611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119" y="69945"/>
            <a:ext cx="1277881" cy="11452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94D764-F059-4D6B-A887-F35529D19CC2}"/>
              </a:ext>
            </a:extLst>
          </p:cNvPr>
          <p:cNvSpPr txBox="1"/>
          <p:nvPr/>
        </p:nvSpPr>
        <p:spPr>
          <a:xfrm>
            <a:off x="8202967" y="4785064"/>
            <a:ext cx="390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92D050"/>
                </a:solidFill>
              </a:rPr>
              <a:t>Capítulo 15</a:t>
            </a:r>
          </a:p>
          <a:p>
            <a:r>
              <a:rPr lang="es-CL" sz="2400" b="1" dirty="0">
                <a:solidFill>
                  <a:srgbClr val="92D050"/>
                </a:solidFill>
              </a:rPr>
              <a:t>Fecha: 05-01-2025</a:t>
            </a:r>
          </a:p>
        </p:txBody>
      </p:sp>
    </p:spTree>
    <p:extLst>
      <p:ext uri="{BB962C8B-B14F-4D97-AF65-F5344CB8AC3E}">
        <p14:creationId xmlns:p14="http://schemas.microsoft.com/office/powerpoint/2010/main" val="363071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F51CD-1F81-E6FD-BB06-713F8986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EE777DD-6BF3-F347-24C5-438625167E20}"/>
              </a:ext>
            </a:extLst>
          </p:cNvPr>
          <p:cNvSpPr txBox="1"/>
          <p:nvPr/>
        </p:nvSpPr>
        <p:spPr>
          <a:xfrm>
            <a:off x="1620456" y="589118"/>
            <a:ext cx="9385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4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Oración de Jeremías. V 15-18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199BC632-3A38-079F-18CA-6A2FCBF3FC91}"/>
              </a:ext>
            </a:extLst>
          </p:cNvPr>
          <p:cNvSpPr txBox="1">
            <a:spLocks/>
          </p:cNvSpPr>
          <p:nvPr/>
        </p:nvSpPr>
        <p:spPr>
          <a:xfrm>
            <a:off x="6095999" y="2958163"/>
            <a:ext cx="5130511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CL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Jeremías llora por la destrucción de Jerusalén | Imagen Premium generada  con IA">
            <a:extLst>
              <a:ext uri="{FF2B5EF4-FFF2-40B4-BE49-F238E27FC236}">
                <a16:creationId xmlns:a16="http://schemas.microsoft.com/office/drawing/2014/main" id="{369D2AB5-6544-A555-FE54-54949016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6" y="1475232"/>
            <a:ext cx="3903203" cy="51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4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BE6C2-4937-4445-462C-AACA82807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602052-50B4-9EEE-FCD6-B9EFA75EF381}"/>
              </a:ext>
            </a:extLst>
          </p:cNvPr>
          <p:cNvSpPr txBox="1">
            <a:spLocks/>
          </p:cNvSpPr>
          <p:nvPr/>
        </p:nvSpPr>
        <p:spPr>
          <a:xfrm>
            <a:off x="876471" y="1696523"/>
            <a:ext cx="10439058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15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Tú lo sabes, oh Jehová; acuérdate de mí, y visítame, y véngame de mis enemigos. No me tomes en la prolongación de tu enojo: sabes que por amor de ti sufro afrenta.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16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Halláronse tus palabras, y yo las comí; y tu palabra me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por gozo y por alegría de mi corazón: porque tu nombre se invocó sobre mí, oh Jehová Dios de los ejércitos.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17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No me senté en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compañia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de burladores, ni me engreí á causa de tu profecía;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sentéme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solo, porque me llenaste de desabrimiento.</a:t>
            </a:r>
            <a:b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4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5"/>
              </a:rPr>
              <a:t>18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¿Por qué </a:t>
            </a:r>
            <a:r>
              <a:rPr lang="es-ES" sz="2400" b="0" i="0" cap="none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fué</a:t>
            </a:r>
            <a:r>
              <a:rPr lang="es-ES" sz="24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perpetuo mi dolor, y mi herida desahuciada no admitió cura? ¿Serás para mí como cosa ilusoria, como aguas que no son estables?</a:t>
            </a:r>
            <a:endParaRPr lang="es-ES" sz="2400" cap="none" dirty="0">
              <a:solidFill>
                <a:srgbClr val="001320"/>
              </a:solidFill>
              <a:latin typeface="Roboto" panose="02000000000000000000" pitchFamily="2" charset="0"/>
            </a:endParaRPr>
          </a:p>
          <a:p>
            <a:pPr algn="ctr"/>
            <a:r>
              <a:rPr lang="es-ES" sz="2400" cap="none" dirty="0">
                <a:solidFill>
                  <a:srgbClr val="001320"/>
                </a:solidFill>
                <a:latin typeface="Roboto" panose="02000000000000000000" pitchFamily="2" charset="0"/>
              </a:rPr>
              <a:t>Jeremías 15:15-18</a:t>
            </a:r>
            <a:endParaRPr lang="es-CL" sz="18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3ADFED-F995-023F-31CC-B5CB0DE7D1D3}"/>
              </a:ext>
            </a:extLst>
          </p:cNvPr>
          <p:cNvSpPr txBox="1"/>
          <p:nvPr/>
        </p:nvSpPr>
        <p:spPr>
          <a:xfrm>
            <a:off x="687697" y="589118"/>
            <a:ext cx="11086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Oración de Jeremías. V 15-18</a:t>
            </a:r>
          </a:p>
        </p:txBody>
      </p:sp>
    </p:spTree>
    <p:extLst>
      <p:ext uri="{BB962C8B-B14F-4D97-AF65-F5344CB8AC3E}">
        <p14:creationId xmlns:p14="http://schemas.microsoft.com/office/powerpoint/2010/main" val="252487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CCFCC-4739-E035-3BEE-FF8D2151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D0AB292-8959-79C1-531C-96B70B4DDDCA}"/>
              </a:ext>
            </a:extLst>
          </p:cNvPr>
          <p:cNvSpPr txBox="1"/>
          <p:nvPr/>
        </p:nvSpPr>
        <p:spPr>
          <a:xfrm>
            <a:off x="1620456" y="589118"/>
            <a:ext cx="9385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4400" b="1" i="0" u="none" strike="noStrike" cap="non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Respuesta de Dios. V 19-21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D9E39F71-37B7-B5E9-CB32-97B55B54FC22}"/>
              </a:ext>
            </a:extLst>
          </p:cNvPr>
          <p:cNvSpPr txBox="1">
            <a:spLocks/>
          </p:cNvSpPr>
          <p:nvPr/>
        </p:nvSpPr>
        <p:spPr>
          <a:xfrm>
            <a:off x="6095999" y="2958163"/>
            <a:ext cx="5130511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CL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Jeremías llora por la destrucción de Jerusalén | Imagen Premium generada  con IA">
            <a:extLst>
              <a:ext uri="{FF2B5EF4-FFF2-40B4-BE49-F238E27FC236}">
                <a16:creationId xmlns:a16="http://schemas.microsoft.com/office/drawing/2014/main" id="{CEE12E7D-A668-BB74-05D4-041CA834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6" y="1475232"/>
            <a:ext cx="3903203" cy="51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8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DE3B8-BD05-3C49-E8CE-DB39F16DE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C080468B-F466-1156-F124-12F6FFD0616E}"/>
              </a:ext>
            </a:extLst>
          </p:cNvPr>
          <p:cNvSpPr txBox="1">
            <a:spLocks/>
          </p:cNvSpPr>
          <p:nvPr/>
        </p:nvSpPr>
        <p:spPr>
          <a:xfrm>
            <a:off x="876471" y="1696523"/>
            <a:ext cx="10439058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3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2"/>
              </a:rPr>
              <a:t>19</a:t>
            </a:r>
            <a:r>
              <a:rPr lang="es-ES" sz="23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Por tanto así dijo Jehová: Si te convirtieres, yo te repondré, y delante de mí estarás; y si sacares lo precioso de lo vil, serás como mi boca. Conviértanse ellos á ti, y tú no te conviertas á ellos.</a:t>
            </a:r>
            <a:br>
              <a:rPr lang="es-ES" sz="23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3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3"/>
              </a:rPr>
              <a:t>20</a:t>
            </a:r>
            <a:r>
              <a:rPr lang="es-ES" sz="23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te daré para este pueblo por fuerte muro de bronce, y pelearán contra ti, y no te vencerán: porque yo estoy contigo para guardarte y para defenderte, dice Jehová.</a:t>
            </a:r>
            <a:br>
              <a:rPr lang="es-ES" sz="23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s-ES" sz="2300" b="1" i="0" u="none" strike="noStrike" cap="none" dirty="0">
                <a:solidFill>
                  <a:srgbClr val="0092F2"/>
                </a:solidFill>
                <a:effectLst/>
                <a:latin typeface="Arial" panose="020B0604020202020204" pitchFamily="34" charset="0"/>
                <a:hlinkClick r:id="rId4"/>
              </a:rPr>
              <a:t>21</a:t>
            </a:r>
            <a:r>
              <a:rPr lang="es-ES" sz="2300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librarte he de la mano de los malos, y te redimiré de la mano de los fuertes.</a:t>
            </a:r>
          </a:p>
          <a:p>
            <a:pPr algn="ctr"/>
            <a:r>
              <a:rPr lang="es-ES" sz="2400" cap="none" dirty="0">
                <a:solidFill>
                  <a:srgbClr val="001320"/>
                </a:solidFill>
                <a:latin typeface="Roboto" panose="02000000000000000000" pitchFamily="2" charset="0"/>
              </a:rPr>
              <a:t>Jeremías 15:19-21</a:t>
            </a:r>
            <a:endParaRPr lang="es-CL" sz="18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23178C-E9E1-74C7-7203-EC6F5CAB39E2}"/>
              </a:ext>
            </a:extLst>
          </p:cNvPr>
          <p:cNvSpPr txBox="1"/>
          <p:nvPr/>
        </p:nvSpPr>
        <p:spPr>
          <a:xfrm>
            <a:off x="687697" y="589118"/>
            <a:ext cx="11086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i="0" u="none" strike="noStrike" cap="non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Respuesta de Dios. V 19-21</a:t>
            </a:r>
          </a:p>
        </p:txBody>
      </p:sp>
    </p:spTree>
    <p:extLst>
      <p:ext uri="{BB962C8B-B14F-4D97-AF65-F5344CB8AC3E}">
        <p14:creationId xmlns:p14="http://schemas.microsoft.com/office/powerpoint/2010/main" val="2556526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B84961-A3F3-4AB3-95AB-B284C2AB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1" y="223351"/>
            <a:ext cx="11694711" cy="944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dirty="0"/>
              <a:t>Aplicaciones</a:t>
            </a:r>
            <a:endParaRPr lang="es-CL" sz="6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0452CB8-23F9-463E-8F44-BEF6F32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532" y="1794697"/>
            <a:ext cx="10348111" cy="4839952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Solo Jesucristo puede interceder por nosotros</a:t>
            </a:r>
          </a:p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salvación sólo se encuentra en Cristo</a:t>
            </a:r>
          </a:p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castigo para los pecadores es inevitable</a:t>
            </a:r>
          </a:p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Las consecuencias del pecado son desastrosas</a:t>
            </a:r>
          </a:p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Cuando aumenta la maldad, el siervo de dios tiende a desanimarse</a:t>
            </a:r>
          </a:p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siervo de Dios debe mantenerse firme</a:t>
            </a:r>
          </a:p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siervo de Dios debe dar un buen testimonio</a:t>
            </a:r>
          </a:p>
          <a:p>
            <a:pPr marL="514350" indent="-514350" algn="l">
              <a:buAutoNum type="arabicPeriod"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Dios nos consuela y nos instruye acerca de mantenernos firmes</a:t>
            </a:r>
          </a:p>
          <a:p>
            <a:pPr marL="514350" indent="-514350" algn="l">
              <a:buAutoNum type="arabicPeriod"/>
            </a:pPr>
            <a:endParaRPr lang="es-C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s-C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s-C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D0C7A16A-6872-4E50-81C8-C60B6E83F9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6980" y="5168944"/>
            <a:ext cx="1532042" cy="13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54CC-D25F-C155-9DD3-C9156131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831AE-813B-2BE5-B71B-95AAEE54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haroni" panose="02010803020104030203" pitchFamily="2" charset="-79"/>
                <a:cs typeface="Aharoni" panose="02010803020104030203" pitchFamily="2" charset="-79"/>
              </a:rPr>
              <a:t>Verdad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54A36-4C60-3F39-8889-E063274C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940"/>
            <a:ext cx="5388785" cy="2860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/>
              <a:t>Cuando vemos que el juicio se acerca, debemos mantenernos firmes</a:t>
            </a:r>
            <a:endParaRPr lang="es-CL" sz="4400" dirty="0"/>
          </a:p>
        </p:txBody>
      </p:sp>
      <p:pic>
        <p:nvPicPr>
          <p:cNvPr id="4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5A134A10-5320-1010-9F47-9C61E589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56" y="773724"/>
            <a:ext cx="1843173" cy="16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E73E6-B6A7-46CC-AF00-85E18255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haroni" panose="02010803020104030203" pitchFamily="2" charset="-79"/>
                <a:cs typeface="Aharoni" panose="02010803020104030203" pitchFamily="2" charset="-79"/>
              </a:rPr>
              <a:t>Verdad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D581A-F43C-45EF-A7EF-2728B3E5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940"/>
            <a:ext cx="5388785" cy="2860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/>
              <a:t>Cuando vemos que el juicio se acerca, debemos mantenernos firmes</a:t>
            </a:r>
            <a:endParaRPr lang="es-CL" sz="4400" dirty="0"/>
          </a:p>
        </p:txBody>
      </p:sp>
      <p:pic>
        <p:nvPicPr>
          <p:cNvPr id="4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56" y="773724"/>
            <a:ext cx="1843173" cy="16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6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56" y="565379"/>
            <a:ext cx="1843173" cy="16519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B5225D-1A08-2606-DC39-7CEA3D487FAD}"/>
              </a:ext>
            </a:extLst>
          </p:cNvPr>
          <p:cNvSpPr txBox="1"/>
          <p:nvPr/>
        </p:nvSpPr>
        <p:spPr>
          <a:xfrm>
            <a:off x="6188598" y="2079424"/>
            <a:ext cx="62065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10</a:t>
            </a:r>
            <a:r>
              <a:rPr lang="es-ES" sz="32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Y me dijo: No selles las palabras de la profecía de este libro; porque el tiempo está cerca. </a:t>
            </a:r>
            <a:r>
              <a:rPr lang="es-ES" sz="32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11</a:t>
            </a:r>
            <a:r>
              <a:rPr lang="es-ES" sz="32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El que es injusto, sea injusto todavía: y el que es sucio, ensúciese todavía: y el que es justo, sea todavía justificado: y el santo sea santificado todavía. </a:t>
            </a:r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</a:rPr>
              <a:t>Apocalipsis 22:10-11</a:t>
            </a:r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Últimas noticias sobre la existencia histórica de Moisés y el éxodo de los  judíos de Egipto - Infobae">
            <a:extLst>
              <a:ext uri="{FF2B5EF4-FFF2-40B4-BE49-F238E27FC236}">
                <a16:creationId xmlns:a16="http://schemas.microsoft.com/office/drawing/2014/main" id="{507D5BCD-F4A4-E31E-8EC1-AAD1301D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7" y="109728"/>
            <a:ext cx="4225424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historia del profeta Samuel - Biblia">
            <a:extLst>
              <a:ext uri="{FF2B5EF4-FFF2-40B4-BE49-F238E27FC236}">
                <a16:creationId xmlns:a16="http://schemas.microsoft.com/office/drawing/2014/main" id="{12706E28-4F0D-215E-BC66-8A10DF88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6" y="3596640"/>
            <a:ext cx="4225423" cy="31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09E99-337C-E108-98B0-02242F80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FCBCC443-9D49-0E04-B688-6CED16485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56" y="565379"/>
            <a:ext cx="1843173" cy="16519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FB1E57C-128D-D3FE-F7C0-6BF6E05201AB}"/>
              </a:ext>
            </a:extLst>
          </p:cNvPr>
          <p:cNvSpPr txBox="1"/>
          <p:nvPr/>
        </p:nvSpPr>
        <p:spPr>
          <a:xfrm>
            <a:off x="6188598" y="2079424"/>
            <a:ext cx="62065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10</a:t>
            </a:r>
            <a:r>
              <a:rPr lang="es-ES" sz="32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9Mira que te mando que te esfuerces y seas valiente: no temas ni desmayes, porque Jehová tu Dios será contigo en donde quiera que fueres.</a:t>
            </a:r>
          </a:p>
          <a:p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</a:rPr>
              <a:t>Josué 1:9</a:t>
            </a:r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Últimas noticias sobre la existencia histórica de Moisés y el éxodo de los  judíos de Egipto - Infobae">
            <a:extLst>
              <a:ext uri="{FF2B5EF4-FFF2-40B4-BE49-F238E27FC236}">
                <a16:creationId xmlns:a16="http://schemas.microsoft.com/office/drawing/2014/main" id="{28D41386-5A0B-1BD0-F590-AF7DD5B3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7" y="109728"/>
            <a:ext cx="4225424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historia del profeta Samuel - Biblia">
            <a:extLst>
              <a:ext uri="{FF2B5EF4-FFF2-40B4-BE49-F238E27FC236}">
                <a16:creationId xmlns:a16="http://schemas.microsoft.com/office/drawing/2014/main" id="{CDAA873C-552E-BF64-2FE9-20324144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6" y="3596640"/>
            <a:ext cx="4225423" cy="31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6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16D0F-5C0D-3B44-0D1F-CB06960AC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33299565-9C4F-15B4-DC93-8D167E665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56" y="565379"/>
            <a:ext cx="1843173" cy="16519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9FDC3B-A228-7205-6D78-FA63F9D01B21}"/>
              </a:ext>
            </a:extLst>
          </p:cNvPr>
          <p:cNvSpPr txBox="1"/>
          <p:nvPr/>
        </p:nvSpPr>
        <p:spPr>
          <a:xfrm>
            <a:off x="6188598" y="2079424"/>
            <a:ext cx="62065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23</a:t>
            </a:r>
            <a:r>
              <a:rPr lang="es-ES" sz="32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Mantengamos firme la profesión de nuestra fe sin fluctuar; que fiel es el que prometió:</a:t>
            </a:r>
          </a:p>
          <a:p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</a:rPr>
              <a:t>Hebreos 10:23</a:t>
            </a:r>
            <a:endParaRPr lang="es-E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Últimas noticias sobre la existencia histórica de Moisés y el éxodo de los  judíos de Egipto - Infobae">
            <a:extLst>
              <a:ext uri="{FF2B5EF4-FFF2-40B4-BE49-F238E27FC236}">
                <a16:creationId xmlns:a16="http://schemas.microsoft.com/office/drawing/2014/main" id="{470E54D8-F9C9-853A-4DDF-4CB607EE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7" y="109728"/>
            <a:ext cx="4225424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historia del profeta Samuel - Biblia">
            <a:extLst>
              <a:ext uri="{FF2B5EF4-FFF2-40B4-BE49-F238E27FC236}">
                <a16:creationId xmlns:a16="http://schemas.microsoft.com/office/drawing/2014/main" id="{3E97C734-78C3-A1A0-9EBF-771D84F8D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6" y="3596640"/>
            <a:ext cx="4225423" cy="31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1170215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b="1" dirty="0">
                <a:latin typeface="Centaur" panose="02030504050205020304" pitchFamily="18" charset="0"/>
              </a:rPr>
              <a:t>BOSQUEJO DEL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18" y="2299855"/>
            <a:ext cx="7348439" cy="4013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Llamamiento y comisión de Jeremías.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Profecías concernientes a Judá.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2-45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Profecías a las naciones.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46-51</a:t>
            </a:r>
          </a:p>
          <a:p>
            <a:pPr marL="457200" indent="-457200" rtl="0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Suplemento histórico.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</p:txBody>
      </p:sp>
      <p:pic>
        <p:nvPicPr>
          <p:cNvPr id="13" name="Marcador de posición de imagen 12" descr="Vista de ángulo bajo de edificios alto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-6567" y="0"/>
            <a:ext cx="4076118" cy="6096678"/>
          </a:xfrm>
        </p:spPr>
      </p:pic>
      <p:sp>
        <p:nvSpPr>
          <p:cNvPr id="44" name="Elipse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Logotipo, Icono&#10;&#10;Descripción generada automáticamente">
            <a:extLst>
              <a:ext uri="{FF2B5EF4-FFF2-40B4-BE49-F238E27FC236}">
                <a16:creationId xmlns:a16="http://schemas.microsoft.com/office/drawing/2014/main" id="{637A54B3-6232-D4C9-5D86-CBCBA60C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83" y="4570863"/>
            <a:ext cx="1277881" cy="11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F18E3F2-CB98-863E-285F-FD81F722590C}"/>
              </a:ext>
            </a:extLst>
          </p:cNvPr>
          <p:cNvSpPr txBox="1">
            <a:spLocks/>
          </p:cNvSpPr>
          <p:nvPr/>
        </p:nvSpPr>
        <p:spPr>
          <a:xfrm>
            <a:off x="4152217" y="2852257"/>
            <a:ext cx="6737430" cy="28193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s-ES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El castigo inevitable de Judá. V 1-9</a:t>
            </a:r>
          </a:p>
          <a:p>
            <a:pPr marL="514350" indent="-514350">
              <a:buFontTx/>
              <a:buAutoNum type="arabicPeriod"/>
            </a:pPr>
            <a:endParaRPr lang="es-ES" b="1" i="0" u="none" strike="noStrike" cap="none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ES" b="1" i="0" u="none" strike="noStrike" cap="non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La tristeza de Jeremías. V 10-14</a:t>
            </a:r>
          </a:p>
          <a:p>
            <a:pPr marL="514350" indent="-514350">
              <a:buAutoNum type="arabicPeriod"/>
            </a:pPr>
            <a:endParaRPr lang="es-ES" b="1" i="0" u="none" strike="noStrike" cap="none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ES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Oración de Jeremías. V 15-18</a:t>
            </a:r>
          </a:p>
          <a:p>
            <a:pPr marL="514350" indent="-514350">
              <a:buAutoNum type="arabicPeriod"/>
            </a:pPr>
            <a:endParaRPr lang="es-ES" b="1" cap="none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s-ES" b="1" i="0" u="none" strike="noStrike" cap="non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Respuesta de Dios. V 19-21</a:t>
            </a:r>
          </a:p>
          <a:p>
            <a:pPr marL="514350" indent="-514350">
              <a:buAutoNum type="arabicPeriod"/>
            </a:pPr>
            <a:endParaRPr lang="es-ES" b="1" i="0" u="none" strike="noStrike" cap="none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endParaRPr lang="es-ES" b="1" cap="none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307718-75DE-5896-09FF-2C4B6B0A5B2A}"/>
              </a:ext>
            </a:extLst>
          </p:cNvPr>
          <p:cNvSpPr txBox="1"/>
          <p:nvPr/>
        </p:nvSpPr>
        <p:spPr>
          <a:xfrm>
            <a:off x="523755" y="789342"/>
            <a:ext cx="44070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36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Bosquejo de Jeremías 15</a:t>
            </a:r>
          </a:p>
        </p:txBody>
      </p:sp>
    </p:spTree>
    <p:extLst>
      <p:ext uri="{BB962C8B-B14F-4D97-AF65-F5344CB8AC3E}">
        <p14:creationId xmlns:p14="http://schemas.microsoft.com/office/powerpoint/2010/main" val="192983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DE882-E810-A411-664A-A32EF731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F2651D-6060-774D-303E-9D04FE3D2A86}"/>
              </a:ext>
            </a:extLst>
          </p:cNvPr>
          <p:cNvSpPr txBox="1"/>
          <p:nvPr/>
        </p:nvSpPr>
        <p:spPr>
          <a:xfrm>
            <a:off x="3208394" y="589118"/>
            <a:ext cx="77972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s-ES" sz="4400" b="1" cap="none" dirty="0">
                <a:solidFill>
                  <a:srgbClr val="7030A0"/>
                </a:solidFill>
                <a:latin typeface="Arial" panose="020B0604020202020204" pitchFamily="34" charset="0"/>
              </a:rPr>
              <a:t>El castigo inevitable de Judá. V 1-9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4F556482-A670-73E9-7EAE-A3B21469B00D}"/>
              </a:ext>
            </a:extLst>
          </p:cNvPr>
          <p:cNvSpPr txBox="1">
            <a:spLocks/>
          </p:cNvSpPr>
          <p:nvPr/>
        </p:nvSpPr>
        <p:spPr>
          <a:xfrm>
            <a:off x="6095999" y="2958163"/>
            <a:ext cx="5130511" cy="1536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0" i="0" cap="none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-El Castigo inevitable. V 1-4</a:t>
            </a:r>
          </a:p>
          <a:p>
            <a:r>
              <a:rPr lang="es-ES" cap="none" dirty="0">
                <a:solidFill>
                  <a:srgbClr val="001320"/>
                </a:solidFill>
                <a:latin typeface="Roboto" panose="02000000000000000000" pitchFamily="2" charset="0"/>
              </a:rPr>
              <a:t>-Las inevitables consecuencias del castigo. V 5-9</a:t>
            </a:r>
            <a:endParaRPr lang="es-CL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Sitio de Jerusalén (70) - Wikipedia, la enciclopedia libre">
            <a:extLst>
              <a:ext uri="{FF2B5EF4-FFF2-40B4-BE49-F238E27FC236}">
                <a16:creationId xmlns:a16="http://schemas.microsoft.com/office/drawing/2014/main" id="{0FCC1980-129F-EDCD-68E2-934D4DC8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6" y="2206752"/>
            <a:ext cx="5495918" cy="36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21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25_TF33968143_Win32" id="{FD55521C-97B8-455D-B14F-4B365F441772}" vid="{700AE2DC-749E-4702-88ED-A17DDD6F6BAA}"/>
    </a:ext>
  </a:extLst>
</a:theme>
</file>

<file path=ppt/theme/theme3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Dividendo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11_TF00315753" id="{D1E8010F-3DBA-428A-9B32-A8AA99AD8BF1}" vid="{C524538D-DC32-4A1C-A6E4-BABDD843EF22}"/>
    </a:ext>
  </a:extLst>
</a:theme>
</file>

<file path=ppt/theme/theme5.xml><?xml version="1.0" encoding="utf-8"?>
<a:theme xmlns:a="http://schemas.openxmlformats.org/drawingml/2006/main" name="1_Dividendo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11_TF00315753" id="{D1E8010F-3DBA-428A-9B32-A8AA99AD8BF1}" vid="{C524538D-DC32-4A1C-A6E4-BABDD843EF22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1914</Words>
  <Application>Microsoft Office PowerPoint</Application>
  <PresentationFormat>Panorámica</PresentationFormat>
  <Paragraphs>94</Paragraphs>
  <Slides>25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25</vt:i4>
      </vt:variant>
    </vt:vector>
  </HeadingPairs>
  <TitlesOfParts>
    <vt:vector size="41" baseType="lpstr">
      <vt:lpstr>Aharoni</vt:lpstr>
      <vt:lpstr>Arial</vt:lpstr>
      <vt:lpstr>Avenir Next LT Pro</vt:lpstr>
      <vt:lpstr>Bahnschrift</vt:lpstr>
      <vt:lpstr>Calibri</vt:lpstr>
      <vt:lpstr>Calibri Light</vt:lpstr>
      <vt:lpstr>Candara</vt:lpstr>
      <vt:lpstr>Centaur</vt:lpstr>
      <vt:lpstr>Corbel</vt:lpstr>
      <vt:lpstr>Roboto</vt:lpstr>
      <vt:lpstr>Wingdings 2</vt:lpstr>
      <vt:lpstr>Tema de Office</vt:lpstr>
      <vt:lpstr>Personalizar</vt:lpstr>
      <vt:lpstr>Base</vt:lpstr>
      <vt:lpstr>Dividendo</vt:lpstr>
      <vt:lpstr>1_Dividendo</vt:lpstr>
      <vt:lpstr>PROFETA Y LIBRO DE  JEREMÍAS</vt:lpstr>
      <vt:lpstr>EL CASTIGO INEVITABLE y la exhortación al profeta</vt:lpstr>
      <vt:lpstr>Verdad bíblica</vt:lpstr>
      <vt:lpstr>Presentación de PowerPoint</vt:lpstr>
      <vt:lpstr>Presentación de PowerPoint</vt:lpstr>
      <vt:lpstr>Presentación de PowerPoint</vt:lpstr>
      <vt:lpstr>BOSQUEJO DEL LIBRO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Verdad bíblica</vt:lpstr>
      <vt:lpstr>Presentación de PowerPoint</vt:lpstr>
      <vt:lpstr>Presentación de PowerPoint</vt:lpstr>
      <vt:lpstr>Presentación de PowerPoint</vt:lpstr>
      <vt:lpstr>Presentación de PowerPoint</vt:lpstr>
      <vt:lpstr>Aplicaciones</vt:lpstr>
      <vt:lpstr>Verdad bíblica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PROFETA Y LIBRO DE  JEREMÍAS</dc:title>
  <dc:creator>matias osses barria</dc:creator>
  <cp:lastModifiedBy>FERNANDA OSSES BARRIA</cp:lastModifiedBy>
  <cp:revision>29</cp:revision>
  <dcterms:created xsi:type="dcterms:W3CDTF">2024-08-03T16:57:05Z</dcterms:created>
  <dcterms:modified xsi:type="dcterms:W3CDTF">2025-01-05T04:20:23Z</dcterms:modified>
</cp:coreProperties>
</file>