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4"/>
  </p:sldMasterIdLst>
  <p:notesMasterIdLst>
    <p:notesMasterId r:id="rId24"/>
  </p:notesMasterIdLst>
  <p:handoutMasterIdLst>
    <p:handoutMasterId r:id="rId25"/>
  </p:handoutMasterIdLst>
  <p:sldIdLst>
    <p:sldId id="258" r:id="rId5"/>
    <p:sldId id="965" r:id="rId6"/>
    <p:sldId id="956" r:id="rId7"/>
    <p:sldId id="962" r:id="rId8"/>
    <p:sldId id="963" r:id="rId9"/>
    <p:sldId id="949" r:id="rId10"/>
    <p:sldId id="980" r:id="rId11"/>
    <p:sldId id="964" r:id="rId12"/>
    <p:sldId id="966" r:id="rId13"/>
    <p:sldId id="967" r:id="rId14"/>
    <p:sldId id="968" r:id="rId15"/>
    <p:sldId id="969" r:id="rId16"/>
    <p:sldId id="970" r:id="rId17"/>
    <p:sldId id="971" r:id="rId18"/>
    <p:sldId id="972" r:id="rId19"/>
    <p:sldId id="973" r:id="rId20"/>
    <p:sldId id="979" r:id="rId21"/>
    <p:sldId id="975" r:id="rId22"/>
    <p:sldId id="978" r:id="rId23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3925" autoAdjust="0"/>
  </p:normalViewPr>
  <p:slideViewPr>
    <p:cSldViewPr snapToGrid="0">
      <p:cViewPr varScale="1">
        <p:scale>
          <a:sx n="58" d="100"/>
          <a:sy n="58" d="100"/>
        </p:scale>
        <p:origin x="-114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xmlns="" id="{623AA0E9-8CD0-4A6E-A65E-A06028B83F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D5E2408B-C9AB-4665-AC99-B057BD0A43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5022257-8F27-4D01-BD18-69FB72CADE5D}" type="datetime1">
              <a:rPr lang="es-ES" smtClean="0"/>
              <a:pPr rtl="0"/>
              <a:t>17/08/2024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8CD1B215-531B-4869-BD98-BD3B1390B1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xmlns="" id="{60B53F21-4D67-455D-8074-E9E6EC26FA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2858E0-3D38-47B7-97D4-4FE08D90D359}" type="slidenum">
              <a:rPr lang="es-ES" smtClean="0"/>
              <a:pPr rtl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821443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71857-26EA-47E2-9155-D6CFE03690C8}" type="datetime1">
              <a:rPr lang="es-ES" smtClean="0"/>
              <a:pPr/>
              <a:t>17/08/2024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84ECAD9-32EE-4091-BDA5-6BD15ACC5E58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1106618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es-ES" smtClean="0"/>
              <a:pPr rtl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2159811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a. </a:t>
            </a:r>
            <a:r>
              <a:rPr lang="es-CL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 dejaron a mí, fuente de agua viva</a:t>
            </a:r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Este era el primero de los males del pueblo de Dios: abandonar a Dios. Esto es malo, no solo por deslealtad e ingratitud, sino también porque es una tontería; Dios es la </a:t>
            </a:r>
            <a:r>
              <a:rPr lang="es-CL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fuente de agua viva</a:t>
            </a:r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el suministro interminable de los suministros buenos, puros y esenciales de la vida.</a:t>
            </a:r>
          </a:p>
          <a:p>
            <a:pPr rtl="0"/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 han cavado pasa sí cisternas</a:t>
            </a:r>
            <a:r>
              <a:rPr lang="es-CL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rotas, han hecho las cosas a su manera (al igual a nuestros días) </a:t>
            </a:r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es-ES" smtClean="0"/>
              <a:pPr rtl="0"/>
              <a:t>11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751489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es-ES" dirty="0" smtClean="0"/>
              <a:t>Porqué han llegado a esta condición, están sufriendo a causa de su maldad</a:t>
            </a:r>
          </a:p>
          <a:p>
            <a:pPr rtl="0"/>
            <a:r>
              <a:rPr lang="es-ES" dirty="0" smtClean="0"/>
              <a:t>No debió haber pasado </a:t>
            </a:r>
          </a:p>
          <a:p>
            <a:pPr rtl="0"/>
            <a:r>
              <a:rPr lang="es-ES" dirty="0" smtClean="0"/>
              <a:t>Por favor reflexiona,</a:t>
            </a:r>
            <a:r>
              <a:rPr lang="es-ES" baseline="0" dirty="0" smtClean="0"/>
              <a:t> has hecho lo contrario de la palabra </a:t>
            </a:r>
          </a:p>
          <a:p>
            <a:pPr rtl="0"/>
            <a:r>
              <a:rPr lang="es-ES" baseline="0" dirty="0" smtClean="0"/>
              <a:t>Porque sigues el ejemplo de los paganos </a:t>
            </a:r>
          </a:p>
          <a:p>
            <a:pPr rtl="0"/>
            <a:r>
              <a:rPr lang="es-ES" baseline="0" dirty="0" smtClean="0"/>
              <a:t>Por una lado los de Egipto y por otro lado los de asiria, eres inestable espiritualmente buscando su propio bienestar  a su manera </a:t>
            </a:r>
          </a:p>
          <a:p>
            <a:pPr rtl="0"/>
            <a:r>
              <a:rPr lang="es-ES" baseline="0" dirty="0" smtClean="0"/>
              <a:t>Es amargo lo que estás pasando, la solución es buscar a Dios está al </a:t>
            </a:r>
            <a:r>
              <a:rPr lang="es-ES" baseline="0" dirty="0" err="1" smtClean="0"/>
              <a:t>alcanze</a:t>
            </a:r>
            <a:r>
              <a:rPr lang="es-ES" baseline="0" dirty="0" smtClean="0"/>
              <a:t> de cada uno </a:t>
            </a:r>
          </a:p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es-ES" smtClean="0"/>
              <a:pPr rtl="0"/>
              <a:t>12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751489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es-ES" dirty="0" smtClean="0"/>
              <a:t>Hablando a Judá, ellos habían sido librados y  visto las bendiciones pero su fueron las lo vano (idolatría, bosques)</a:t>
            </a:r>
          </a:p>
          <a:p>
            <a:pPr rtl="0"/>
            <a:r>
              <a:rPr lang="es-ES" dirty="0" smtClean="0"/>
              <a:t>Te planté como buen </a:t>
            </a:r>
            <a:r>
              <a:rPr lang="es-ES" dirty="0" err="1" smtClean="0"/>
              <a:t>vidueño</a:t>
            </a:r>
            <a:r>
              <a:rPr lang="es-ES" dirty="0" smtClean="0"/>
              <a:t> (vid escogida) y tornado a vid extraña) </a:t>
            </a:r>
          </a:p>
          <a:p>
            <a:pPr rtl="0"/>
            <a:r>
              <a:rPr lang="es-ES" dirty="0" smtClean="0"/>
              <a:t>Nuestro esfuerzo sin Dios, no sirve la salvación no es por obra, </a:t>
            </a:r>
          </a:p>
          <a:p>
            <a:pPr rtl="0"/>
            <a:r>
              <a:rPr lang="es-ES" dirty="0" smtClean="0"/>
              <a:t>Mira tu proceder,</a:t>
            </a:r>
            <a:r>
              <a:rPr lang="es-ES" baseline="0" dirty="0" smtClean="0"/>
              <a:t> hay tiempo para cambiar mientras vivieres </a:t>
            </a:r>
          </a:p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es-ES" smtClean="0"/>
              <a:pPr rtl="0"/>
              <a:t>13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751489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es-ES" dirty="0" smtClean="0"/>
              <a:t>No desperdiciar mas el tiempo, y volverse de todo corazón a Dios </a:t>
            </a:r>
          </a:p>
          <a:p>
            <a:pPr rtl="0"/>
            <a:r>
              <a:rPr lang="es-ES" dirty="0" smtClean="0"/>
              <a:t>Tenían dioses como las ciudades de </a:t>
            </a:r>
            <a:r>
              <a:rPr lang="es-ES" dirty="0" err="1" smtClean="0"/>
              <a:t>judá</a:t>
            </a:r>
            <a:r>
              <a:rPr lang="es-ES" dirty="0" smtClean="0"/>
              <a:t>, cuantos dioses podemos tener nosotros, que ponemos antes que a Dios (trabajo, </a:t>
            </a:r>
            <a:r>
              <a:rPr lang="es-ES" dirty="0" err="1" smtClean="0"/>
              <a:t>poseciones</a:t>
            </a:r>
            <a:r>
              <a:rPr lang="es-ES" dirty="0" smtClean="0"/>
              <a:t>, teléfono) </a:t>
            </a:r>
          </a:p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es-ES" smtClean="0"/>
              <a:pPr rtl="0"/>
              <a:t>14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751489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es-ES" smtClean="0"/>
              <a:pPr rtl="0"/>
              <a:t>15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751489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Hoy en día, muchos justifican cualquier búsqueda del amor como algo hermoso – como la supuesta búsqueda del amor en el adulterio, el sexo prematrimonial, la homosexualidad y las perversiones. Dios no está de acuerdo con sus justificaciones.</a:t>
            </a:r>
          </a:p>
          <a:p>
            <a:pPr rtl="0"/>
            <a:r>
              <a:rPr lang="es-MX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·Muchos de estos también deben enseñar a otros sus caminos, defendiéndolos en la sociedad en general, con la esperanza de normalizar lo que alguna vez se consideró pecaminoso o pervertido.</a:t>
            </a:r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es-ES" smtClean="0"/>
              <a:pPr rtl="0"/>
              <a:t>16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751489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es-MX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Dios prometió reducir su confianza en Egipto a nada, y (sin arrepentimiento nacional) ellos saldrían de Judá como esclavos cautivos, </a:t>
            </a:r>
            <a:r>
              <a:rPr lang="es-MX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 tus manos sobre tu cabeza</a:t>
            </a:r>
            <a:r>
              <a:rPr lang="es-MX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Dios no honraría sus alianzas con Egipto ni con ninguna otra potencia extranjera.</a:t>
            </a:r>
          </a:p>
          <a:p>
            <a:pPr rtl="0"/>
            <a:r>
              <a:rPr lang="es-MX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 </a:t>
            </a:r>
            <a:r>
              <a:rPr lang="es-MX" sz="1200" b="0" i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quien confiamos, </a:t>
            </a:r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es-ES" smtClean="0"/>
              <a:pPr rtl="0"/>
              <a:t>17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751489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es-ES" smtClean="0"/>
              <a:pPr rtl="0"/>
              <a:t>18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751489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es-ES" smtClean="0"/>
              <a:pPr rtl="0"/>
              <a:t>19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75148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es-ES" smtClean="0"/>
              <a:pPr rtl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75148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es-ES" smtClean="0"/>
              <a:pPr rtl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4497627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es-CL" dirty="0" smtClean="0"/>
              <a:t>Además de los objetos de valor que fueron saqueados aquí, la gente misma también llega a ser saqueada. El versículo 11 registra como exiliaron al resto de las personas que permanecieron con vida en la ciudad. La única excepción es que dejaron a algunas de las personas más pobres para cultivar la tierra, seguramente en nombre de Babilonia. Pero ésta es ahora la tercera y última deportación importante del pueblo judío al exilio babilónico.</a:t>
            </a:r>
            <a:endParaRPr lang="es-MX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es-ES" smtClean="0"/>
              <a:pPr rtl="0"/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4497627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es-ES" smtClean="0"/>
              <a:pPr rtl="0"/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4497627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es-ES" smtClean="0"/>
              <a:pPr rtl="0"/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4497627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Fue una orden de Dios que le dio al profeta </a:t>
            </a:r>
          </a:p>
          <a:p>
            <a:pPr rtl="0"/>
            <a:r>
              <a:rPr lang="es-C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Cuan fiel era cuando estaban en el desierto,</a:t>
            </a:r>
            <a:r>
              <a:rPr lang="es-CL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la ley y el </a:t>
            </a:r>
            <a:r>
              <a:rPr lang="es-CL" sz="1200" b="0" i="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tebernáculo</a:t>
            </a:r>
            <a:r>
              <a:rPr lang="es-CL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rtl="0"/>
            <a:r>
              <a:rPr lang="es-CL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Primicias, ellos deberían ser el ejemplo a las naciones </a:t>
            </a:r>
          </a:p>
          <a:p>
            <a:pPr rtl="0"/>
            <a:r>
              <a:rPr lang="es-CL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Ningún pueblo los podía tocar </a:t>
            </a:r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es-ES" smtClean="0"/>
              <a:pPr rtl="0"/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751489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es-ES" dirty="0" smtClean="0"/>
              <a:t>Ello deberían haber</a:t>
            </a:r>
            <a:r>
              <a:rPr lang="es-ES" baseline="0" dirty="0" smtClean="0"/>
              <a:t> sido el ejemplo y contaba con la protección de Dios </a:t>
            </a:r>
          </a:p>
          <a:p>
            <a:pPr rtl="0"/>
            <a:r>
              <a:rPr lang="es-ES" baseline="0" dirty="0" smtClean="0"/>
              <a:t>Que nos ha hecho Dios, porqué no reflexionaron y tampoco transmitieron a las nuevas generaciones </a:t>
            </a:r>
          </a:p>
          <a:p>
            <a:pPr rtl="0"/>
            <a:r>
              <a:rPr lang="es-ES" baseline="0" dirty="0" smtClean="0"/>
              <a:t>En lugar de ser una luz, empezaron a adoptar las costumbres de los paganos (fueron desagradecidos e ingratos) </a:t>
            </a:r>
          </a:p>
          <a:p>
            <a:pPr rtl="0"/>
            <a:r>
              <a:rPr lang="es-ES" baseline="0" dirty="0" smtClean="0"/>
              <a:t>Los que tenías la Ley, no conocieron al Señor, al igual a estos días Y SE REBELARON</a:t>
            </a:r>
          </a:p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es-ES" smtClean="0"/>
              <a:pPr rtl="0"/>
              <a:t>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751489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es-ES" dirty="0" smtClean="0"/>
              <a:t>Pleitearé,</a:t>
            </a:r>
            <a:r>
              <a:rPr lang="es-ES" baseline="0" dirty="0" smtClean="0"/>
              <a:t> Dios en su misericordia va a dar oportunidades a las nuevas generaciones enviando su palabra a través de los profetas </a:t>
            </a:r>
          </a:p>
          <a:p>
            <a:pPr rtl="0"/>
            <a:r>
              <a:rPr lang="es-ES" baseline="0" dirty="0" smtClean="0"/>
              <a:t>Dios hace un llamado, todo lo que Dios ha hecho por ellos y les dice que miren a su alrededor (islas del </a:t>
            </a:r>
            <a:r>
              <a:rPr lang="es-ES" baseline="0" dirty="0" err="1" smtClean="0"/>
              <a:t>mediterraneo</a:t>
            </a:r>
            <a:r>
              <a:rPr lang="es-ES" baseline="0" dirty="0" smtClean="0"/>
              <a:t>) para que averiguan </a:t>
            </a:r>
          </a:p>
          <a:p>
            <a:pPr rtl="0"/>
            <a:r>
              <a:rPr lang="es-ES" baseline="0" dirty="0" smtClean="0"/>
              <a:t>Ellos nunca abandonaron sus dioses y ustedes abandonaron al Dios vivo  (al igual a nuestros días) </a:t>
            </a:r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es-ES" smtClean="0"/>
              <a:pPr rtl="0"/>
              <a:t>10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75148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posición de imagen 9">
            <a:extLst>
              <a:ext uri="{FF2B5EF4-FFF2-40B4-BE49-F238E27FC236}">
                <a16:creationId xmlns:a16="http://schemas.microsoft.com/office/drawing/2014/main" xmlns="" id="{D1D313A2-A4D4-40DF-A0C2-C29F641685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D94985C-69FE-4C78-8B47-6579041C53B3}" type="datetime1">
              <a:rPr lang="es-ES" noProof="0" smtClean="0"/>
              <a:pPr rtl="0"/>
              <a:t>17/08/2024</a:t>
            </a:fld>
            <a:endParaRPr lang="es-ES" noProof="0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Pie de página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12850" y="4508500"/>
            <a:ext cx="511810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es-ES" noProof="0"/>
              <a:t>Haga clic para modificar el estilo de subtítulo del patrón</a:t>
            </a:r>
            <a:endParaRPr lang="es-ES" noProof="0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12850" y="2057400"/>
            <a:ext cx="5118100" cy="1929066"/>
          </a:xfrm>
        </p:spPr>
        <p:txBody>
          <a:bodyPr rtlCol="0" anchor="b">
            <a:noAutofit/>
          </a:bodyPr>
          <a:lstStyle>
            <a:lvl1pPr algn="l">
              <a:lnSpc>
                <a:spcPct val="90000"/>
              </a:lnSpc>
              <a:defRPr sz="5400" b="1" spc="-50" baseline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67270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elogramo 14">
            <a:extLst>
              <a:ext uri="{FF2B5EF4-FFF2-40B4-BE49-F238E27FC236}">
                <a16:creationId xmlns:a16="http://schemas.microsoft.com/office/drawing/2014/main" xmlns="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 noProof="0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2200" y="786383"/>
            <a:ext cx="3068833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5458984" y="812800"/>
            <a:ext cx="5713841" cy="4868609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092200" y="3043050"/>
            <a:ext cx="3068832" cy="2638359"/>
          </a:xfrm>
        </p:spPr>
        <p:txBody>
          <a:bodyPr lIns="91440" rIns="91440"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4DC51BA7-A5A7-4A7F-A707-DBBDEA7705F3}"/>
              </a:ext>
            </a:extLst>
          </p:cNvPr>
          <p:cNvSpPr/>
          <p:nvPr userDrawn="1"/>
        </p:nvSpPr>
        <p:spPr>
          <a:xfrm>
            <a:off x="0" y="139700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D23174BA-29D0-4C1A-95C9-5A86FD25E47A}"/>
              </a:ext>
            </a:extLst>
          </p:cNvPr>
          <p:cNvSpPr/>
          <p:nvPr userDrawn="1"/>
        </p:nvSpPr>
        <p:spPr>
          <a:xfrm>
            <a:off x="5458983" y="624142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12" name="Marcador de fecha 1">
            <a:extLst>
              <a:ext uri="{FF2B5EF4-FFF2-40B4-BE49-F238E27FC236}">
                <a16:creationId xmlns:a16="http://schemas.microsoft.com/office/drawing/2014/main" xmlns="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411EDAB-3C6B-4917-90C6-61B9152180C1}" type="datetime1">
              <a:rPr lang="es-ES" noProof="0" smtClean="0"/>
              <a:pPr rtl="0"/>
              <a:t>17/08/2024</a:t>
            </a:fld>
            <a:endParaRPr lang="es-ES" noProof="0" dirty="0"/>
          </a:p>
        </p:txBody>
      </p:sp>
      <p:sp>
        <p:nvSpPr>
          <p:cNvPr id="13" name="Marcador de pie de página 2">
            <a:extLst>
              <a:ext uri="{FF2B5EF4-FFF2-40B4-BE49-F238E27FC236}">
                <a16:creationId xmlns:a16="http://schemas.microsoft.com/office/drawing/2014/main" xmlns="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 noProof="0" dirty="0"/>
              <a:t>Pie de página</a:t>
            </a:r>
          </a:p>
        </p:txBody>
      </p:sp>
      <p:sp>
        <p:nvSpPr>
          <p:cNvPr id="14" name="Marcador de número de diapositiva 3">
            <a:extLst>
              <a:ext uri="{FF2B5EF4-FFF2-40B4-BE49-F238E27FC236}">
                <a16:creationId xmlns:a16="http://schemas.microsoft.com/office/drawing/2014/main" xmlns="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cxnSp>
        <p:nvCxnSpPr>
          <p:cNvPr id="15" name="Conector derecho 19">
            <a:extLst>
              <a:ext uri="{FF2B5EF4-FFF2-40B4-BE49-F238E27FC236}">
                <a16:creationId xmlns:a16="http://schemas.microsoft.com/office/drawing/2014/main" xmlns="" id="{D84C14C5-D99C-45CD-8001-AC745F4FB49B}"/>
              </a:ext>
            </a:extLst>
          </p:cNvPr>
          <p:cNvCxnSpPr>
            <a:cxnSpLocks/>
          </p:cNvCxnSpPr>
          <p:nvPr userDrawn="1"/>
        </p:nvCxnSpPr>
        <p:spPr>
          <a:xfrm flipH="1">
            <a:off x="1092200" y="6446838"/>
            <a:ext cx="164343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derecho 19">
            <a:extLst>
              <a:ext uri="{FF2B5EF4-FFF2-40B4-BE49-F238E27FC236}">
                <a16:creationId xmlns:a16="http://schemas.microsoft.com/office/drawing/2014/main" xmlns="" id="{019842DD-D0AB-4E35-9AB2-7DBB6E266120}"/>
              </a:ext>
            </a:extLst>
          </p:cNvPr>
          <p:cNvCxnSpPr>
            <a:cxnSpLocks/>
          </p:cNvCxnSpPr>
          <p:nvPr userDrawn="1"/>
        </p:nvCxnSpPr>
        <p:spPr>
          <a:xfrm flipH="1">
            <a:off x="8420100" y="6429376"/>
            <a:ext cx="1000462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derecho 19">
            <a:extLst>
              <a:ext uri="{FF2B5EF4-FFF2-40B4-BE49-F238E27FC236}">
                <a16:creationId xmlns:a16="http://schemas.microsoft.com/office/drawing/2014/main" xmlns="" id="{832851A7-B301-4616-9843-9A0D06646DF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65675" y="6446838"/>
            <a:ext cx="407258" cy="635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89208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31A9DED-E36B-438F-B08A-3397F5AC6183}" type="datetime1">
              <a:rPr lang="es-ES" noProof="0" smtClean="0"/>
              <a:pPr rtl="0"/>
              <a:t>17/08/2024</a:t>
            </a:fld>
            <a:endParaRPr lang="es-ES" noProof="0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Pie de página</a:t>
            </a: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1265082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elogramo 14">
            <a:extLst>
              <a:ext uri="{FF2B5EF4-FFF2-40B4-BE49-F238E27FC236}">
                <a16:creationId xmlns:a16="http://schemas.microsoft.com/office/drawing/2014/main" xmlns="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 noProof="0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4DC51BA7-A5A7-4A7F-A707-DBBDEA7705F3}"/>
              </a:ext>
            </a:extLst>
          </p:cNvPr>
          <p:cNvSpPr/>
          <p:nvPr userDrawn="1"/>
        </p:nvSpPr>
        <p:spPr>
          <a:xfrm>
            <a:off x="0" y="2003424"/>
            <a:ext cx="1036320" cy="18573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D23174BA-29D0-4C1A-95C9-5A86FD25E47A}"/>
              </a:ext>
            </a:extLst>
          </p:cNvPr>
          <p:cNvSpPr/>
          <p:nvPr userDrawn="1"/>
        </p:nvSpPr>
        <p:spPr>
          <a:xfrm>
            <a:off x="5458983" y="377398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12" name="Marcador de fecha 1">
            <a:extLst>
              <a:ext uri="{FF2B5EF4-FFF2-40B4-BE49-F238E27FC236}">
                <a16:creationId xmlns:a16="http://schemas.microsoft.com/office/drawing/2014/main" xmlns="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A162FB4F-A2C6-41B3-BDE9-90E1E7570B9F}" type="datetime1">
              <a:rPr lang="es-ES" noProof="0" smtClean="0"/>
              <a:pPr rtl="0"/>
              <a:t>17/08/2024</a:t>
            </a:fld>
            <a:endParaRPr lang="es-ES" noProof="0" dirty="0"/>
          </a:p>
        </p:txBody>
      </p:sp>
      <p:sp>
        <p:nvSpPr>
          <p:cNvPr id="13" name="Marcador de pie de página 2">
            <a:extLst>
              <a:ext uri="{FF2B5EF4-FFF2-40B4-BE49-F238E27FC236}">
                <a16:creationId xmlns:a16="http://schemas.microsoft.com/office/drawing/2014/main" xmlns="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 noProof="0" dirty="0"/>
              <a:t>Pie de página</a:t>
            </a:r>
          </a:p>
        </p:txBody>
      </p:sp>
      <p:sp>
        <p:nvSpPr>
          <p:cNvPr id="14" name="Marcador de número de diapositiva 3">
            <a:extLst>
              <a:ext uri="{FF2B5EF4-FFF2-40B4-BE49-F238E27FC236}">
                <a16:creationId xmlns:a16="http://schemas.microsoft.com/office/drawing/2014/main" xmlns="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6BC7DA98-7B92-4F45-80F8-1AEF72A601CF}"/>
              </a:ext>
            </a:extLst>
          </p:cNvPr>
          <p:cNvSpPr/>
          <p:nvPr userDrawn="1"/>
        </p:nvSpPr>
        <p:spPr>
          <a:xfrm>
            <a:off x="1078230" y="2003423"/>
            <a:ext cx="3576082" cy="185737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314700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xmlns="" id="{DF96815B-4256-4CE0-9FCF-3A2967CF5792}"/>
              </a:ext>
            </a:extLst>
          </p:cNvPr>
          <p:cNvSpPr/>
          <p:nvPr userDrawn="1"/>
        </p:nvSpPr>
        <p:spPr>
          <a:xfrm>
            <a:off x="1092200" y="993775"/>
            <a:ext cx="1036320" cy="936626"/>
          </a:xfrm>
          <a:prstGeom prst="rect">
            <a:avLst/>
          </a:prstGeom>
          <a:solidFill>
            <a:schemeClr val="tx2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1181282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Marcador de posición de imagen 9">
            <a:extLst>
              <a:ext uri="{FF2B5EF4-FFF2-40B4-BE49-F238E27FC236}">
                <a16:creationId xmlns:a16="http://schemas.microsoft.com/office/drawing/2014/main" xmlns="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10" name="Paralelogramo 14">
            <a:extLst>
              <a:ext uri="{FF2B5EF4-FFF2-40B4-BE49-F238E27FC236}">
                <a16:creationId xmlns:a16="http://schemas.microsoft.com/office/drawing/2014/main" xmlns="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 noProof="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12" name="Marcador de fecha 1">
            <a:extLst>
              <a:ext uri="{FF2B5EF4-FFF2-40B4-BE49-F238E27FC236}">
                <a16:creationId xmlns:a16="http://schemas.microsoft.com/office/drawing/2014/main" xmlns="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C376B528-0287-4BA1-9BC8-0487CF04A97A}" type="datetime1">
              <a:rPr lang="es-ES" noProof="0" smtClean="0"/>
              <a:pPr rtl="0"/>
              <a:t>17/08/2024</a:t>
            </a:fld>
            <a:endParaRPr lang="es-ES" noProof="0" dirty="0"/>
          </a:p>
        </p:txBody>
      </p:sp>
      <p:sp>
        <p:nvSpPr>
          <p:cNvPr id="13" name="Marcador de pie de página 2">
            <a:extLst>
              <a:ext uri="{FF2B5EF4-FFF2-40B4-BE49-F238E27FC236}">
                <a16:creationId xmlns:a16="http://schemas.microsoft.com/office/drawing/2014/main" xmlns="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 noProof="0" dirty="0"/>
              <a:t>Pie de página</a:t>
            </a:r>
          </a:p>
        </p:txBody>
      </p:sp>
      <p:sp>
        <p:nvSpPr>
          <p:cNvPr id="14" name="Marcador de número de diapositiva 3">
            <a:extLst>
              <a:ext uri="{FF2B5EF4-FFF2-40B4-BE49-F238E27FC236}">
                <a16:creationId xmlns:a16="http://schemas.microsoft.com/office/drawing/2014/main" xmlns="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3954305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elogramo 14">
            <a:extLst>
              <a:ext uri="{FF2B5EF4-FFF2-40B4-BE49-F238E27FC236}">
                <a16:creationId xmlns:a16="http://schemas.microsoft.com/office/drawing/2014/main" xmlns="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84722" y="548355"/>
            <a:ext cx="6054846" cy="634336"/>
          </a:xfrm>
        </p:spPr>
        <p:txBody>
          <a:bodyPr rtlCol="0" anchor="ctr">
            <a:noAutofit/>
          </a:bodyPr>
          <a:lstStyle>
            <a:lvl1pPr>
              <a:lnSpc>
                <a:spcPct val="90000"/>
              </a:lnSpc>
              <a:defRPr sz="36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5100833" y="1611313"/>
            <a:ext cx="6072099" cy="3755104"/>
          </a:xfrm>
        </p:spPr>
        <p:txBody>
          <a:bodyPr rtlCol="0" anchor="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12" name="Marcador de fecha 1">
            <a:extLst>
              <a:ext uri="{FF2B5EF4-FFF2-40B4-BE49-F238E27FC236}">
                <a16:creationId xmlns:a16="http://schemas.microsoft.com/office/drawing/2014/main" xmlns="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EC1EA121-E927-46C5-B1F6-A17F5B7DAD66}" type="datetime1">
              <a:rPr lang="es-ES" noProof="0" smtClean="0"/>
              <a:pPr rtl="0"/>
              <a:t>17/08/2024</a:t>
            </a:fld>
            <a:endParaRPr lang="es-ES" noProof="0" dirty="0"/>
          </a:p>
        </p:txBody>
      </p:sp>
      <p:sp>
        <p:nvSpPr>
          <p:cNvPr id="13" name="Marcador de pie de página 2">
            <a:extLst>
              <a:ext uri="{FF2B5EF4-FFF2-40B4-BE49-F238E27FC236}">
                <a16:creationId xmlns:a16="http://schemas.microsoft.com/office/drawing/2014/main" xmlns="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 noProof="0" dirty="0"/>
              <a:t>Pie de página</a:t>
            </a:r>
          </a:p>
        </p:txBody>
      </p:sp>
      <p:sp>
        <p:nvSpPr>
          <p:cNvPr id="14" name="Marcador de número de diapositiva 3">
            <a:extLst>
              <a:ext uri="{FF2B5EF4-FFF2-40B4-BE49-F238E27FC236}">
                <a16:creationId xmlns:a16="http://schemas.microsoft.com/office/drawing/2014/main" xmlns="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18" name="Marcador de posición de imagen 9">
            <a:extLst>
              <a:ext uri="{FF2B5EF4-FFF2-40B4-BE49-F238E27FC236}">
                <a16:creationId xmlns:a16="http://schemas.microsoft.com/office/drawing/2014/main" xmlns="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1751046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Marcador de posición de imagen 9">
            <a:extLst>
              <a:ext uri="{FF2B5EF4-FFF2-40B4-BE49-F238E27FC236}">
                <a16:creationId xmlns:a16="http://schemas.microsoft.com/office/drawing/2014/main" xmlns="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541486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10" name="Paralelogramo 14">
            <a:extLst>
              <a:ext uri="{FF2B5EF4-FFF2-40B4-BE49-F238E27FC236}">
                <a16:creationId xmlns:a16="http://schemas.microsoft.com/office/drawing/2014/main" xmlns="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68577" y="880375"/>
            <a:ext cx="6054846" cy="634336"/>
          </a:xfrm>
        </p:spPr>
        <p:txBody>
          <a:bodyPr rtlCol="0" anchor="ctr">
            <a:noAutofit/>
          </a:bodyPr>
          <a:lstStyle>
            <a:lvl1pPr algn="ctr">
              <a:lnSpc>
                <a:spcPct val="90000"/>
              </a:lnSpc>
              <a:defRPr sz="3600" b="1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12" name="Marcador de fecha 1">
            <a:extLst>
              <a:ext uri="{FF2B5EF4-FFF2-40B4-BE49-F238E27FC236}">
                <a16:creationId xmlns:a16="http://schemas.microsoft.com/office/drawing/2014/main" xmlns="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5361B3DF-A332-486E-B396-1D4B9C8FD680}" type="datetime1">
              <a:rPr lang="es-ES" noProof="0" smtClean="0"/>
              <a:pPr rtl="0"/>
              <a:t>17/08/2024</a:t>
            </a:fld>
            <a:endParaRPr lang="es-ES" noProof="0" dirty="0"/>
          </a:p>
        </p:txBody>
      </p:sp>
      <p:sp>
        <p:nvSpPr>
          <p:cNvPr id="13" name="Marcador de pie de página 2">
            <a:extLst>
              <a:ext uri="{FF2B5EF4-FFF2-40B4-BE49-F238E27FC236}">
                <a16:creationId xmlns:a16="http://schemas.microsoft.com/office/drawing/2014/main" xmlns="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 noProof="0" dirty="0"/>
              <a:t>Pie de página</a:t>
            </a:r>
          </a:p>
        </p:txBody>
      </p:sp>
      <p:sp>
        <p:nvSpPr>
          <p:cNvPr id="14" name="Marcador de número de diapositiva 3">
            <a:extLst>
              <a:ext uri="{FF2B5EF4-FFF2-40B4-BE49-F238E27FC236}">
                <a16:creationId xmlns:a16="http://schemas.microsoft.com/office/drawing/2014/main" xmlns="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xmlns="" id="{AF446475-024F-4C71-99D3-501468ACAD11}"/>
              </a:ext>
            </a:extLst>
          </p:cNvPr>
          <p:cNvSpPr/>
          <p:nvPr userDrawn="1"/>
        </p:nvSpPr>
        <p:spPr>
          <a:xfrm>
            <a:off x="5577840" y="0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767602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elogramo 14">
            <a:extLst>
              <a:ext uri="{FF2B5EF4-FFF2-40B4-BE49-F238E27FC236}">
                <a16:creationId xmlns:a16="http://schemas.microsoft.com/office/drawing/2014/main" xmlns="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 noProof="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73373" y="943430"/>
            <a:ext cx="4699452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12" name="Marcador de fecha 1">
            <a:extLst>
              <a:ext uri="{FF2B5EF4-FFF2-40B4-BE49-F238E27FC236}">
                <a16:creationId xmlns:a16="http://schemas.microsoft.com/office/drawing/2014/main" xmlns="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A785CAB3-9417-477D-AEED-2127B649F6C8}" type="datetime1">
              <a:rPr lang="es-ES" noProof="0" smtClean="0"/>
              <a:pPr rtl="0"/>
              <a:t>17/08/2024</a:t>
            </a:fld>
            <a:endParaRPr lang="es-ES" noProof="0" dirty="0"/>
          </a:p>
        </p:txBody>
      </p:sp>
      <p:sp>
        <p:nvSpPr>
          <p:cNvPr id="13" name="Marcador de pie de página 2">
            <a:extLst>
              <a:ext uri="{FF2B5EF4-FFF2-40B4-BE49-F238E27FC236}">
                <a16:creationId xmlns:a16="http://schemas.microsoft.com/office/drawing/2014/main" xmlns="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 noProof="0" dirty="0"/>
              <a:t>Pie de página</a:t>
            </a:r>
          </a:p>
        </p:txBody>
      </p:sp>
      <p:sp>
        <p:nvSpPr>
          <p:cNvPr id="14" name="Marcador de número de diapositiva 3">
            <a:extLst>
              <a:ext uri="{FF2B5EF4-FFF2-40B4-BE49-F238E27FC236}">
                <a16:creationId xmlns:a16="http://schemas.microsoft.com/office/drawing/2014/main" xmlns="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xmlns="" id="{EF73BF96-A07C-4AAA-A37F-65151BD22A70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4012771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elogramo 14">
            <a:extLst>
              <a:ext uri="{FF2B5EF4-FFF2-40B4-BE49-F238E27FC236}">
                <a16:creationId xmlns:a16="http://schemas.microsoft.com/office/drawing/2014/main" xmlns="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 noProof="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16D90D66-BCB9-4229-A829-628874352AC0}"/>
              </a:ext>
            </a:extLst>
          </p:cNvPr>
          <p:cNvSpPr/>
          <p:nvPr userDrawn="1"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18529" y="943430"/>
            <a:ext cx="4654296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12" name="Marcador de fecha 1">
            <a:extLst>
              <a:ext uri="{FF2B5EF4-FFF2-40B4-BE49-F238E27FC236}">
                <a16:creationId xmlns:a16="http://schemas.microsoft.com/office/drawing/2014/main" xmlns="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7F18A85B-765D-40FC-AD09-6091B3410ECC}" type="datetime1">
              <a:rPr lang="es-ES" noProof="0" smtClean="0"/>
              <a:pPr rtl="0"/>
              <a:t>17/08/2024</a:t>
            </a:fld>
            <a:endParaRPr lang="es-ES" noProof="0" dirty="0"/>
          </a:p>
        </p:txBody>
      </p:sp>
      <p:sp>
        <p:nvSpPr>
          <p:cNvPr id="13" name="Marcador de pie de página 2">
            <a:extLst>
              <a:ext uri="{FF2B5EF4-FFF2-40B4-BE49-F238E27FC236}">
                <a16:creationId xmlns:a16="http://schemas.microsoft.com/office/drawing/2014/main" xmlns="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 noProof="0" dirty="0"/>
              <a:t>Pie de página</a:t>
            </a:r>
          </a:p>
        </p:txBody>
      </p:sp>
      <p:sp>
        <p:nvSpPr>
          <p:cNvPr id="14" name="Marcador de número de diapositiva 3">
            <a:extLst>
              <a:ext uri="{FF2B5EF4-FFF2-40B4-BE49-F238E27FC236}">
                <a16:creationId xmlns:a16="http://schemas.microsoft.com/office/drawing/2014/main" xmlns="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xmlns="" id="{6127F28F-6C7B-471B-9839-EF88426C1976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3498616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/>
          </a:solidFill>
        </p:spPr>
        <p:txBody>
          <a:bodyPr lIns="457200" tIns="457200" rtlCol="0"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 algn="ctr">
              <a:defRPr sz="4400" b="1">
                <a:solidFill>
                  <a:srgbClr val="FFFFFF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5A176532-3C26-418B-B78D-51AF847B2DBF}" type="datetime1">
              <a:rPr lang="es-ES" noProof="0" smtClean="0"/>
              <a:pPr rtl="0"/>
              <a:t>17/08/2024</a:t>
            </a:fld>
            <a:endParaRPr lang="es-ES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 dirty="0"/>
              <a:t>Pie de página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B4A4DE4A-F8EF-47D5-8C37-A9021C2BB6A3}"/>
              </a:ext>
            </a:extLst>
          </p:cNvPr>
          <p:cNvSpPr/>
          <p:nvPr userDrawn="1"/>
        </p:nvSpPr>
        <p:spPr>
          <a:xfrm>
            <a:off x="3536950" y="4535901"/>
            <a:ext cx="5118100" cy="1256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598695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9F1920-5CAD-40D9-875E-0DBDF695FDC3}" type="datetime1">
              <a:rPr lang="es-ES" noProof="0" smtClean="0"/>
              <a:pPr rtl="0"/>
              <a:t>17/08/2024</a:t>
            </a:fld>
            <a:endParaRPr lang="es-ES" noProof="0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Pie de página</a:t>
            </a: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55604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aralelogramo 14">
            <a:extLst>
              <a:ext uri="{FF2B5EF4-FFF2-40B4-BE49-F238E27FC236}">
                <a16:creationId xmlns:a16="http://schemas.microsoft.com/office/drawing/2014/main" xmlns="" id="{F5AA8A10-E19C-430B-9D5D-8D12F92BFEC5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 noProof="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A7C93D4F-3003-4D58-9AFB-356A0F800F42}"/>
              </a:ext>
            </a:extLst>
          </p:cNvPr>
          <p:cNvSpPr/>
          <p:nvPr userDrawn="1"/>
        </p:nvSpPr>
        <p:spPr>
          <a:xfrm>
            <a:off x="6394450" y="0"/>
            <a:ext cx="153926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CE50598-F329-4DE9-93FC-DA4A01DFA178}" type="datetime1">
              <a:rPr lang="es-ES" noProof="0" smtClean="0"/>
              <a:pPr rtl="0"/>
              <a:t>17/08/2024</a:t>
            </a:fld>
            <a:endParaRPr lang="es-ES" noProof="0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Pie de página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10" name="Marcador de posición de imagen 9">
            <a:extLst>
              <a:ext uri="{FF2B5EF4-FFF2-40B4-BE49-F238E27FC236}">
                <a16:creationId xmlns:a16="http://schemas.microsoft.com/office/drawing/2014/main" xmlns="" id="{86028FDE-6655-4B55-B3B4-5B366034E8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629400" y="758952"/>
            <a:ext cx="4526280" cy="3227514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6000" b="1" spc="-5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632171" y="4508500"/>
            <a:ext cx="452628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es-ES" noProof="0"/>
              <a:t>Haga clic para modificar el estilo de subtítulo del patrón</a:t>
            </a:r>
            <a:endParaRPr lang="es-ES" noProof="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6D3E1BBA-670B-4CAE-B839-50ADB23DDBC6}"/>
              </a:ext>
            </a:extLst>
          </p:cNvPr>
          <p:cNvSpPr/>
          <p:nvPr userDrawn="1"/>
        </p:nvSpPr>
        <p:spPr>
          <a:xfrm>
            <a:off x="6311900" y="0"/>
            <a:ext cx="15392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66393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1346200"/>
            <a:ext cx="2448033" cy="4530725"/>
          </a:xfrm>
        </p:spPr>
        <p:txBody>
          <a:bodyPr vert="eaVert"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1092200" y="1346200"/>
            <a:ext cx="7480300" cy="4530723"/>
          </a:xfrm>
        </p:spPr>
        <p:txBody>
          <a:bodyPr vert="eaVert" lIns="45720" tIns="0" rIns="45720" bIns="0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68A775-6EE5-4AA5-AD9F-BA353347F31F}" type="datetime1">
              <a:rPr lang="es-ES" noProof="0" smtClean="0"/>
              <a:pPr rtl="0"/>
              <a:t>17/08/2024</a:t>
            </a:fld>
            <a:endParaRPr lang="es-ES" noProof="0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Pie de página</a:t>
            </a:r>
          </a:p>
        </p:txBody>
      </p:sp>
      <p:sp>
        <p:nvSpPr>
          <p:cNvPr id="10" name="Marcador de número de diapositiva 9">
            <a:extLst>
              <a:ext uri="{FF2B5EF4-FFF2-40B4-BE49-F238E27FC236}">
                <a16:creationId xmlns:a16="http://schemas.microsoft.com/office/drawing/2014/main" xmlns="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xmlns="" id="{6B443CC6-CDCA-4595-ADAE-DCB961FF1A8E}"/>
              </a:ext>
            </a:extLst>
          </p:cNvPr>
          <p:cNvSpPr/>
          <p:nvPr userDrawn="1"/>
        </p:nvSpPr>
        <p:spPr>
          <a:xfrm rot="16200000">
            <a:off x="8871481" y="-14658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294068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97654D3-51E3-4DAB-8B98-C0FA872C2507}" type="datetime1">
              <a:rPr lang="es-ES" noProof="0" smtClean="0"/>
              <a:pPr rtl="0"/>
              <a:t>17/08/2024</a:t>
            </a:fld>
            <a:endParaRPr lang="es-ES" noProof="0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Pie de página</a:t>
            </a: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2018278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aralelogramo 14">
            <a:extLst>
              <a:ext uri="{FF2B5EF4-FFF2-40B4-BE49-F238E27FC236}">
                <a16:creationId xmlns:a16="http://schemas.microsoft.com/office/drawing/2014/main" xmlns="" id="{98B82A56-7790-48EC-983D-AB8F703699B2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 noProof="0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F4D2F02-A16A-4099-8C59-38D0CECD7EE8}" type="datetime1">
              <a:rPr lang="es-ES" noProof="0" smtClean="0"/>
              <a:pPr rtl="0"/>
              <a:t>17/08/2024</a:t>
            </a:fld>
            <a:endParaRPr lang="es-ES" noProof="0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 noProof="0" dirty="0"/>
              <a:t>Pie de página</a:t>
            </a:r>
          </a:p>
        </p:txBody>
      </p:sp>
      <p:sp>
        <p:nvSpPr>
          <p:cNvPr id="11" name="Marcador de número de diapositiva 10">
            <a:extLst>
              <a:ext uri="{FF2B5EF4-FFF2-40B4-BE49-F238E27FC236}">
                <a16:creationId xmlns:a16="http://schemas.microsoft.com/office/drawing/2014/main" xmlns="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12" name="Marcador de posición de imagen 9">
            <a:extLst>
              <a:ext uri="{FF2B5EF4-FFF2-40B4-BE49-F238E27FC236}">
                <a16:creationId xmlns:a16="http://schemas.microsoft.com/office/drawing/2014/main" xmlns="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xmlns="" id="{33820398-8D1F-4543-ABA0-7A67C38769B3}"/>
              </a:ext>
            </a:extLst>
          </p:cNvPr>
          <p:cNvSpPr/>
          <p:nvPr userDrawn="1"/>
        </p:nvSpPr>
        <p:spPr>
          <a:xfrm>
            <a:off x="2451099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es-ES" sz="1400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41599" y="3746500"/>
            <a:ext cx="8331202" cy="1308100"/>
          </a:xfrm>
        </p:spPr>
        <p:txBody>
          <a:bodyPr rtlCol="0" anchor="b" anchorCtr="0">
            <a:noAutofit/>
          </a:bodyPr>
          <a:lstStyle>
            <a:lvl1pPr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26416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xmlns="" id="{45757C57-BBBA-44C6-9A4D-12F5D1E400AA}"/>
              </a:ext>
            </a:extLst>
          </p:cNvPr>
          <p:cNvSpPr/>
          <p:nvPr userDrawn="1"/>
        </p:nvSpPr>
        <p:spPr>
          <a:xfrm>
            <a:off x="37528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259698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E9230D52-0E8C-4B0F-A472-ED12DE719FAA}" type="datetime1">
              <a:rPr lang="es-ES" noProof="0" smtClean="0"/>
              <a:pPr rtl="0"/>
              <a:t>17/08/2024</a:t>
            </a:fld>
            <a:endParaRPr lang="es-ES" noProof="0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 noProof="0" dirty="0"/>
              <a:t>Pie de página</a:t>
            </a:r>
          </a:p>
        </p:txBody>
      </p:sp>
      <p:sp>
        <p:nvSpPr>
          <p:cNvPr id="11" name="Marcador de número de diapositiva 10">
            <a:extLst>
              <a:ext uri="{FF2B5EF4-FFF2-40B4-BE49-F238E27FC236}">
                <a16:creationId xmlns:a16="http://schemas.microsoft.com/office/drawing/2014/main" xmlns="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12" name="Marcador de posición de imagen 9">
            <a:extLst>
              <a:ext uri="{FF2B5EF4-FFF2-40B4-BE49-F238E27FC236}">
                <a16:creationId xmlns:a16="http://schemas.microsoft.com/office/drawing/2014/main" xmlns="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xmlns="" id="{33820398-8D1F-4543-ABA0-7A67C38769B3}"/>
              </a:ext>
            </a:extLst>
          </p:cNvPr>
          <p:cNvSpPr/>
          <p:nvPr userDrawn="1"/>
        </p:nvSpPr>
        <p:spPr>
          <a:xfrm>
            <a:off x="1735138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es-ES" sz="1400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30399" y="3746500"/>
            <a:ext cx="8331202" cy="1308100"/>
          </a:xfrm>
        </p:spPr>
        <p:txBody>
          <a:bodyPr rtlCol="0" anchor="b" anchorCtr="0">
            <a:noAutofit/>
          </a:bodyPr>
          <a:lstStyle>
            <a:lvl1pPr algn="ctr"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9304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xmlns="" id="{45757C57-BBBA-44C6-9A4D-12F5D1E400AA}"/>
              </a:ext>
            </a:extLst>
          </p:cNvPr>
          <p:cNvSpPr/>
          <p:nvPr userDrawn="1"/>
        </p:nvSpPr>
        <p:spPr>
          <a:xfrm>
            <a:off x="35369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376648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59F0671-7898-4BD8-8B19-67D3E88DB6EF}" type="datetime1">
              <a:rPr lang="es-ES" noProof="0" smtClean="0"/>
              <a:pPr rtl="0"/>
              <a:t>17/08/2024</a:t>
            </a:fld>
            <a:endParaRPr lang="es-ES" noProof="0" dirty="0"/>
          </a:p>
        </p:txBody>
      </p:sp>
      <p:sp>
        <p:nvSpPr>
          <p:cNvPr id="9" name="Marcador de pie de página 8">
            <a:extLst>
              <a:ext uri="{FF2B5EF4-FFF2-40B4-BE49-F238E27FC236}">
                <a16:creationId xmlns:a16="http://schemas.microsoft.com/office/drawing/2014/main" xmlns="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Pie de página</a:t>
            </a:r>
          </a:p>
        </p:txBody>
      </p:sp>
      <p:sp>
        <p:nvSpPr>
          <p:cNvPr id="10" name="Marcador de número de diapositiva 9">
            <a:extLst>
              <a:ext uri="{FF2B5EF4-FFF2-40B4-BE49-F238E27FC236}">
                <a16:creationId xmlns:a16="http://schemas.microsoft.com/office/drawing/2014/main" xmlns="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338797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 algn="l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186731" y="2958274"/>
            <a:ext cx="4639736" cy="2910821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605395" y="2958273"/>
            <a:ext cx="4639736" cy="2910821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ACF1D0-530C-4FE3-AA47-BEA939D2E7CB}" type="datetime1">
              <a:rPr lang="es-ES" noProof="0" smtClean="0"/>
              <a:pPr rtl="0"/>
              <a:t>17/08/2024</a:t>
            </a:fld>
            <a:endParaRPr lang="es-ES" noProof="0" dirty="0"/>
          </a:p>
        </p:txBody>
      </p:sp>
      <p:sp>
        <p:nvSpPr>
          <p:cNvPr id="11" name="Marcador de pie de página 10">
            <a:extLst>
              <a:ext uri="{FF2B5EF4-FFF2-40B4-BE49-F238E27FC236}">
                <a16:creationId xmlns:a16="http://schemas.microsoft.com/office/drawing/2014/main" xmlns="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Pie de página</a:t>
            </a:r>
          </a:p>
        </p:txBody>
      </p:sp>
      <p:sp>
        <p:nvSpPr>
          <p:cNvPr id="12" name="Marcador de número de diapositiva 11">
            <a:extLst>
              <a:ext uri="{FF2B5EF4-FFF2-40B4-BE49-F238E27FC236}">
                <a16:creationId xmlns:a16="http://schemas.microsoft.com/office/drawing/2014/main" xmlns="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21959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6" name="Marcador de fecha 5">
            <a:extLst>
              <a:ext uri="{FF2B5EF4-FFF2-40B4-BE49-F238E27FC236}">
                <a16:creationId xmlns:a16="http://schemas.microsoft.com/office/drawing/2014/main" xmlns="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68CB99F-7ED6-4949-823C-6BEA3754B46B}" type="datetime1">
              <a:rPr lang="es-ES" noProof="0" smtClean="0"/>
              <a:pPr rtl="0"/>
              <a:t>17/08/2024</a:t>
            </a:fld>
            <a:endParaRPr lang="es-ES" noProof="0" dirty="0"/>
          </a:p>
        </p:txBody>
      </p:sp>
      <p:sp>
        <p:nvSpPr>
          <p:cNvPr id="7" name="Marcador de pie de página 6">
            <a:extLst>
              <a:ext uri="{FF2B5EF4-FFF2-40B4-BE49-F238E27FC236}">
                <a16:creationId xmlns:a16="http://schemas.microsoft.com/office/drawing/2014/main" xmlns="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ES" noProof="0" dirty="0"/>
              <a:t>Pie de página</a:t>
            </a:r>
          </a:p>
        </p:txBody>
      </p:sp>
      <p:sp>
        <p:nvSpPr>
          <p:cNvPr id="8" name="Marcador de número de diapositiva 7">
            <a:extLst>
              <a:ext uri="{FF2B5EF4-FFF2-40B4-BE49-F238E27FC236}">
                <a16:creationId xmlns:a16="http://schemas.microsoft.com/office/drawing/2014/main" xmlns="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118001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elogramo 14">
            <a:extLst>
              <a:ext uri="{FF2B5EF4-FFF2-40B4-BE49-F238E27FC236}">
                <a16:creationId xmlns:a16="http://schemas.microsoft.com/office/drawing/2014/main" xmlns="" id="{AF082EE3-41AA-4817-A1CC-C33DDB8F675F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 noProof="0" dirty="0"/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2557008F-643B-4E03-977F-B71017F47E61}" type="datetime1">
              <a:rPr lang="es-ES" noProof="0" smtClean="0"/>
              <a:pPr rtl="0"/>
              <a:t>17/08/2024</a:t>
            </a:fld>
            <a:endParaRPr lang="es-ES" noProof="0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 noProof="0" dirty="0"/>
              <a:t>Pie de página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301050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aralelogramo 14">
            <a:extLst>
              <a:ext uri="{FF2B5EF4-FFF2-40B4-BE49-F238E27FC236}">
                <a16:creationId xmlns:a16="http://schemas.microsoft.com/office/drawing/2014/main" xmlns="" id="{D20796F3-5674-4AF5-9623-575731F82E52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s-ES" noProof="0" dirty="0"/>
          </a:p>
        </p:txBody>
      </p:sp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216548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8341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C0FCDE46-386F-4D8B-915D-AF4E96FAE0AB}" type="datetime1">
              <a:rPr lang="es-ES" noProof="0" smtClean="0"/>
              <a:pPr rtl="0"/>
              <a:t>17/08/2024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s-ES" noProof="0" dirty="0"/>
              <a:t>Pie de página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375670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0F25E55C-1C16-46C6-B789-A4B2BCEF8F86}"/>
              </a:ext>
            </a:extLst>
          </p:cNvPr>
          <p:cNvSpPr/>
          <p:nvPr userDrawn="1"/>
        </p:nvSpPr>
        <p:spPr>
          <a:xfrm>
            <a:off x="0" y="1011981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xmlns="" val="169028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18" r:id="rId2"/>
    <p:sldLayoutId id="2147483707" r:id="rId3"/>
    <p:sldLayoutId id="2147483708" r:id="rId4"/>
    <p:sldLayoutId id="2147483719" r:id="rId5"/>
    <p:sldLayoutId id="2147483709" r:id="rId6"/>
    <p:sldLayoutId id="2147483716" r:id="rId7"/>
    <p:sldLayoutId id="2147483710" r:id="rId8"/>
    <p:sldLayoutId id="2147483711" r:id="rId9"/>
    <p:sldLayoutId id="2147483712" r:id="rId10"/>
    <p:sldLayoutId id="2147483727" r:id="rId11"/>
    <p:sldLayoutId id="2147483720" r:id="rId12"/>
    <p:sldLayoutId id="2147483721" r:id="rId13"/>
    <p:sldLayoutId id="2147483725" r:id="rId14"/>
    <p:sldLayoutId id="2147483726" r:id="rId15"/>
    <p:sldLayoutId id="2147483722" r:id="rId16"/>
    <p:sldLayoutId id="2147483723" r:id="rId17"/>
    <p:sldLayoutId id="2147483715" r:id="rId18"/>
    <p:sldLayoutId id="2147483713" r:id="rId19"/>
    <p:sldLayoutId id="2147483714" r:id="rId2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-50" baseline="0">
          <a:solidFill>
            <a:schemeClr val="tx1">
              <a:lumMod val="75000"/>
              <a:lumOff val="25000"/>
            </a:schemeClr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§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187" userDrawn="1">
          <p15:clr>
            <a:srgbClr val="F26B43"/>
          </p15:clr>
        </p15:guide>
        <p15:guide id="2" pos="688" userDrawn="1">
          <p15:clr>
            <a:srgbClr val="F26B43"/>
          </p15:clr>
        </p15:guide>
        <p15:guide id="3" pos="7038" userDrawn="1">
          <p15:clr>
            <a:srgbClr val="F26B43"/>
          </p15:clr>
        </p15:guide>
        <p15:guide id="4" orient="horz" pos="3702" userDrawn="1">
          <p15:clr>
            <a:srgbClr val="F26B43"/>
          </p15:clr>
        </p15:guide>
        <p15:guide id="5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s://www.blueletterbible.org/search/preSearch.cfm?Criteria=Jerem%C3%ADas+2.3&amp;t=RVR60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s://www.blueletterbible.org/search/preSearch.cfm?Criteria=Lev%C3%ADtico+11.45&amp;t=RVR6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A017FF9C-6A7E-4A79-81BB-438E8EA9676A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base"/>
            <a:r>
              <a:rPr lang="es-MX" cap="all" dirty="0" smtClean="0"/>
              <a:t>CISTERNAS ROTAS</a:t>
            </a:r>
            <a:endParaRPr lang="es-MX" cap="all" dirty="0"/>
          </a:p>
        </p:txBody>
      </p:sp>
      <p:sp>
        <p:nvSpPr>
          <p:cNvPr id="4" name="Subtítulo 3">
            <a:extLst>
              <a:ext uri="{FF2B5EF4-FFF2-40B4-BE49-F238E27FC236}">
                <a16:creationId xmlns:a16="http://schemas.microsoft.com/office/drawing/2014/main" xmlns="" id="{FFFB5E3C-FE17-44EA-B59B-183125D08F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92591" y="4523873"/>
            <a:ext cx="4526280" cy="1590548"/>
          </a:xfrm>
        </p:spPr>
        <p:txBody>
          <a:bodyPr rtlCol="0">
            <a:normAutofit/>
          </a:bodyPr>
          <a:lstStyle/>
          <a:p>
            <a:pPr rtl="0"/>
            <a:r>
              <a:rPr lang="es-ES" b="1" dirty="0" smtClean="0">
                <a:latin typeface="+mj-lt"/>
              </a:rPr>
              <a:t>Jeremías 2</a:t>
            </a:r>
            <a:endParaRPr lang="es-ES" b="1" dirty="0">
              <a:latin typeface="+mj-lt"/>
            </a:endParaRPr>
          </a:p>
        </p:txBody>
      </p:sp>
      <p:pic>
        <p:nvPicPr>
          <p:cNvPr id="6" name="Imagen 5" descr="Logotipo, Icono&#10;&#10;Descripción generada automáticamente">
            <a:extLst>
              <a:ext uri="{FF2B5EF4-FFF2-40B4-BE49-F238E27FC236}">
                <a16:creationId xmlns:a16="http://schemas.microsoft.com/office/drawing/2014/main" xmlns="" id="{F34539AD-ED95-4D9E-A886-EC5783434C5B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511161" y="51161"/>
            <a:ext cx="1579486" cy="1415581"/>
          </a:xfrm>
          <a:prstGeom prst="rect">
            <a:avLst/>
          </a:prstGeom>
        </p:spPr>
      </p:pic>
      <p:sp>
        <p:nvSpPr>
          <p:cNvPr id="8" name="7 Rectángulo"/>
          <p:cNvSpPr/>
          <p:nvPr/>
        </p:nvSpPr>
        <p:spPr>
          <a:xfrm>
            <a:off x="1189108" y="1595148"/>
            <a:ext cx="38375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solidFill>
                  <a:srgbClr val="7030A0"/>
                </a:solidFill>
              </a:rPr>
              <a:t>Dejar a Dios trae tristes consecuencias</a:t>
            </a:r>
            <a:endParaRPr lang="es-CL" b="1" dirty="0">
              <a:solidFill>
                <a:srgbClr val="7030A0"/>
              </a:solidFill>
            </a:endParaRPr>
          </a:p>
        </p:txBody>
      </p:sp>
      <p:pic>
        <p:nvPicPr>
          <p:cNvPr id="9" name="Picture 1"/>
          <p:cNvPicPr>
            <a:picLocks noGrp="1" noChangeAspect="1" noChangeArrowheads="1"/>
          </p:cNvPicPr>
          <p:nvPr>
            <p:ph type="pic" sz="quarter" idx="13"/>
          </p:nvPr>
        </p:nvPicPr>
        <p:blipFill>
          <a:blip r:embed="rId4" cstate="print"/>
          <a:srcRect t="2818" b="2818"/>
          <a:stretch>
            <a:fillRect/>
          </a:stretch>
        </p:blipFill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Rectángulo"/>
          <p:cNvSpPr/>
          <p:nvPr/>
        </p:nvSpPr>
        <p:spPr>
          <a:xfrm>
            <a:off x="6920437" y="5040477"/>
            <a:ext cx="510351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600" b="1" dirty="0" smtClean="0">
                <a:solidFill>
                  <a:srgbClr val="7030A0"/>
                </a:solidFill>
              </a:rPr>
              <a:t>Dejar a Dios </a:t>
            </a:r>
            <a:endParaRPr lang="es-ES" sz="3600" b="1" dirty="0" smtClean="0">
              <a:solidFill>
                <a:srgbClr val="7030A0"/>
              </a:solidFill>
            </a:endParaRPr>
          </a:p>
          <a:p>
            <a:r>
              <a:rPr lang="es-ES" sz="3600" b="1" dirty="0" smtClean="0">
                <a:solidFill>
                  <a:srgbClr val="7030A0"/>
                </a:solidFill>
              </a:rPr>
              <a:t>trae </a:t>
            </a:r>
            <a:r>
              <a:rPr lang="es-ES" sz="3600" b="1" dirty="0" smtClean="0">
                <a:solidFill>
                  <a:srgbClr val="7030A0"/>
                </a:solidFill>
              </a:rPr>
              <a:t>tristes consecuencias</a:t>
            </a:r>
            <a:endParaRPr lang="es-CL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2296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Logotipo, Icono&#10;&#10;Descripción generada automáticamente">
            <a:extLst>
              <a:ext uri="{FF2B5EF4-FFF2-40B4-BE49-F238E27FC236}">
                <a16:creationId xmlns:a16="http://schemas.microsoft.com/office/drawing/2014/main" xmlns="" id="{F844265E-F569-4FF2-82F7-26BF285A0DD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2414" y="0"/>
            <a:ext cx="1817392" cy="1628799"/>
          </a:xfrm>
          <a:prstGeom prst="rect">
            <a:avLst/>
          </a:prstGeom>
        </p:spPr>
      </p:pic>
      <p:sp>
        <p:nvSpPr>
          <p:cNvPr id="13" name="12 Rectángulo"/>
          <p:cNvSpPr/>
          <p:nvPr/>
        </p:nvSpPr>
        <p:spPr>
          <a:xfrm>
            <a:off x="5544380" y="32658"/>
            <a:ext cx="654147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s-CL" sz="2600" b="1" dirty="0" smtClean="0"/>
              <a:t>La asombrosa naturaleza del pecado de Israel.</a:t>
            </a:r>
            <a:endParaRPr lang="es-CL" sz="2600" b="1" dirty="0"/>
          </a:p>
        </p:txBody>
      </p:sp>
      <p:sp>
        <p:nvSpPr>
          <p:cNvPr id="14" name="13 Rectángulo"/>
          <p:cNvSpPr/>
          <p:nvPr/>
        </p:nvSpPr>
        <p:spPr>
          <a:xfrm>
            <a:off x="495643" y="5873234"/>
            <a:ext cx="2869825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/>
            <a:r>
              <a:rPr lang="es-MX" sz="2800" b="1" cap="all" dirty="0" smtClean="0"/>
              <a:t>CISTERNAS ROTAS</a:t>
            </a:r>
          </a:p>
          <a:p>
            <a:pPr algn="ctr" fontAlgn="base"/>
            <a:r>
              <a:rPr lang="es-MX" sz="2800" b="1" cap="all" dirty="0" smtClean="0"/>
              <a:t>Jeremías 2</a:t>
            </a:r>
          </a:p>
          <a:p>
            <a:pPr fontAlgn="base"/>
            <a:r>
              <a:rPr lang="es-MX" sz="2800" b="1" cap="all" dirty="0" smtClean="0"/>
              <a:t> </a:t>
            </a:r>
            <a:endParaRPr lang="es-MX" sz="2800" b="1" cap="all" dirty="0"/>
          </a:p>
        </p:txBody>
      </p:sp>
      <p:sp>
        <p:nvSpPr>
          <p:cNvPr id="15" name="14 Rectángulo"/>
          <p:cNvSpPr/>
          <p:nvPr/>
        </p:nvSpPr>
        <p:spPr>
          <a:xfrm>
            <a:off x="306601" y="0"/>
            <a:ext cx="42637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s-CL" b="1" dirty="0" smtClean="0"/>
              <a:t>(9-12) La asombrosa naturaleza del pecado</a:t>
            </a:r>
          </a:p>
          <a:p>
            <a:pPr fontAlgn="base"/>
            <a:r>
              <a:rPr lang="es-CL" b="1" dirty="0" smtClean="0"/>
              <a:t> de Israel. 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223158" y="756867"/>
            <a:ext cx="415289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000" dirty="0" smtClean="0"/>
              <a:t>9  </a:t>
            </a:r>
            <a:r>
              <a:rPr lang="es-CL" sz="2000" b="1" dirty="0" smtClean="0">
                <a:solidFill>
                  <a:srgbClr val="7030A0"/>
                </a:solidFill>
              </a:rPr>
              <a:t>Por tanto entraré aún en juicio con vosotros,</a:t>
            </a:r>
            <a:r>
              <a:rPr lang="es-CL" sz="2000" dirty="0" smtClean="0"/>
              <a:t> dijo Jehová, y con los hijos de vuestros hijos pleitearé.</a:t>
            </a:r>
          </a:p>
          <a:p>
            <a:r>
              <a:rPr lang="es-CL" sz="2000" dirty="0" smtClean="0"/>
              <a:t>10  Porque pasad á las islas de </a:t>
            </a:r>
            <a:r>
              <a:rPr lang="es-CL" sz="2000" dirty="0" err="1" smtClean="0"/>
              <a:t>Chîttim</a:t>
            </a:r>
            <a:r>
              <a:rPr lang="es-CL" sz="2000" dirty="0" smtClean="0"/>
              <a:t> y mirad; y enviad á Cedar, y considerad cuidadosamente, y </a:t>
            </a:r>
            <a:r>
              <a:rPr lang="es-CL" sz="2000" b="1" dirty="0" smtClean="0">
                <a:solidFill>
                  <a:srgbClr val="C00000"/>
                </a:solidFill>
              </a:rPr>
              <a:t>ved si se ha hecho cosa semejante á ésta:</a:t>
            </a:r>
          </a:p>
          <a:p>
            <a:r>
              <a:rPr lang="es-CL" sz="2000" b="1" dirty="0" smtClean="0">
                <a:solidFill>
                  <a:srgbClr val="C00000"/>
                </a:solidFill>
              </a:rPr>
              <a:t>11  Si alguna gente ha mudado sus dioses, </a:t>
            </a:r>
            <a:r>
              <a:rPr lang="es-CL" sz="2000" dirty="0" smtClean="0"/>
              <a:t>bien que ellos no son dioses. Pero </a:t>
            </a:r>
            <a:r>
              <a:rPr lang="es-CL" sz="2000" b="1" dirty="0" smtClean="0"/>
              <a:t>mi pueblo ha trocado su gloria por lo que no aprovecha.</a:t>
            </a:r>
          </a:p>
          <a:p>
            <a:r>
              <a:rPr lang="es-CL" sz="2000" dirty="0" smtClean="0"/>
              <a:t>12  </a:t>
            </a:r>
            <a:r>
              <a:rPr lang="es-CL" sz="2000" b="1" dirty="0" smtClean="0">
                <a:solidFill>
                  <a:srgbClr val="7030A0"/>
                </a:solidFill>
              </a:rPr>
              <a:t>Espantaos, cielos, sobre esto, y horrorizaos; desolaos en gran manera</a:t>
            </a:r>
            <a:r>
              <a:rPr lang="es-CL" sz="2000" dirty="0" smtClean="0"/>
              <a:t>, dijo Jehová.</a:t>
            </a:r>
            <a:endParaRPr lang="es-CL" sz="2000" dirty="0"/>
          </a:p>
        </p:txBody>
      </p:sp>
      <p:sp>
        <p:nvSpPr>
          <p:cNvPr id="18" name="17 Rectángulo"/>
          <p:cNvSpPr/>
          <p:nvPr/>
        </p:nvSpPr>
        <p:spPr>
          <a:xfrm>
            <a:off x="5938146" y="631762"/>
            <a:ext cx="61752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>
                <a:solidFill>
                  <a:srgbClr val="7030A0"/>
                </a:solidFill>
              </a:rPr>
              <a:t>1) Por tanto entraré aún en juicio con vosotros,</a:t>
            </a:r>
            <a:endParaRPr lang="es-CL" sz="2400" dirty="0"/>
          </a:p>
        </p:txBody>
      </p:sp>
      <p:sp>
        <p:nvSpPr>
          <p:cNvPr id="19" name="18 Rectángulo"/>
          <p:cNvSpPr/>
          <p:nvPr/>
        </p:nvSpPr>
        <p:spPr>
          <a:xfrm>
            <a:off x="5774871" y="10321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dirty="0" smtClean="0"/>
              <a:t>Dios no permitiría que este gran pecado cometido por los líderes y el pueblo de Israel quedara sin abordar.</a:t>
            </a:r>
            <a:endParaRPr lang="es-CL" dirty="0"/>
          </a:p>
        </p:txBody>
      </p:sp>
      <p:sp>
        <p:nvSpPr>
          <p:cNvPr id="20" name="19 Rectángulo"/>
          <p:cNvSpPr/>
          <p:nvPr/>
        </p:nvSpPr>
        <p:spPr>
          <a:xfrm>
            <a:off x="5660572" y="1701578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sz="2400" b="1" dirty="0" smtClean="0">
                <a:solidFill>
                  <a:srgbClr val="C00000"/>
                </a:solidFill>
              </a:rPr>
              <a:t>2) ved si se ha hecho cosa semejante á ésta:</a:t>
            </a:r>
          </a:p>
          <a:p>
            <a:r>
              <a:rPr lang="es-CL" sz="2400" b="1" dirty="0" smtClean="0">
                <a:solidFill>
                  <a:srgbClr val="C00000"/>
                </a:solidFill>
              </a:rPr>
              <a:t>11  Si alguna gente ha mudado sus dioses, </a:t>
            </a:r>
            <a:endParaRPr lang="es-CL" sz="2400" dirty="0"/>
          </a:p>
        </p:txBody>
      </p:sp>
      <p:sp>
        <p:nvSpPr>
          <p:cNvPr id="21" name="20 Rectángulo"/>
          <p:cNvSpPr/>
          <p:nvPr/>
        </p:nvSpPr>
        <p:spPr>
          <a:xfrm>
            <a:off x="5774872" y="251800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Dado que a Israel le gustaba ver a las naciones circundantes imitando su idolatría, </a:t>
            </a:r>
            <a:endParaRPr lang="es-CL" dirty="0"/>
          </a:p>
        </p:txBody>
      </p:sp>
      <p:sp>
        <p:nvSpPr>
          <p:cNvPr id="22" name="21 Rectángulo"/>
          <p:cNvSpPr/>
          <p:nvPr/>
        </p:nvSpPr>
        <p:spPr>
          <a:xfrm>
            <a:off x="4877497" y="3538249"/>
            <a:ext cx="7314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/>
              <a:t>mi pueblo ha trocado su gloria por lo que no aprovecha.</a:t>
            </a:r>
            <a:endParaRPr lang="es-CL" sz="2400" dirty="0"/>
          </a:p>
        </p:txBody>
      </p:sp>
      <p:sp>
        <p:nvSpPr>
          <p:cNvPr id="23" name="22 Rectángulo"/>
          <p:cNvSpPr/>
          <p:nvPr/>
        </p:nvSpPr>
        <p:spPr>
          <a:xfrm>
            <a:off x="4827814" y="3939179"/>
            <a:ext cx="73641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/>
              <a:t>Las naciones paganas eran fieles a sus dioses, aunque sus dioses no hacían nada por ellos. Sin embargo, Israel tenía al Dios de toda </a:t>
            </a:r>
            <a:r>
              <a:rPr lang="es-MX" b="1" dirty="0" smtClean="0"/>
              <a:t>gloria</a:t>
            </a:r>
            <a:r>
              <a:rPr lang="es-MX" dirty="0" smtClean="0"/>
              <a:t> que los había bendecido de innumerables formas y se apartaron de Él.</a:t>
            </a:r>
            <a:endParaRPr lang="es-CL" dirty="0"/>
          </a:p>
        </p:txBody>
      </p:sp>
      <p:sp>
        <p:nvSpPr>
          <p:cNvPr id="34" name="33 Rectángulo"/>
          <p:cNvSpPr/>
          <p:nvPr/>
        </p:nvSpPr>
        <p:spPr>
          <a:xfrm>
            <a:off x="4778828" y="4934635"/>
            <a:ext cx="71573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b="1" dirty="0" smtClean="0">
                <a:solidFill>
                  <a:srgbClr val="7030A0"/>
                </a:solidFill>
              </a:rPr>
              <a:t>Espantaos, cielos, sobre esto, y horrorizaos; desolaos en gran manera</a:t>
            </a:r>
            <a:endParaRPr lang="es-CL" sz="2400" dirty="0"/>
          </a:p>
        </p:txBody>
      </p:sp>
      <p:sp>
        <p:nvSpPr>
          <p:cNvPr id="16" name="15 Rectángulo"/>
          <p:cNvSpPr/>
          <p:nvPr/>
        </p:nvSpPr>
        <p:spPr>
          <a:xfrm>
            <a:off x="7058901" y="5742606"/>
            <a:ext cx="21889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 smtClean="0"/>
              <a:t>el resultado del juicio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2804849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Logotipo, Icono&#10;&#10;Descripción generada automáticamente">
            <a:extLst>
              <a:ext uri="{FF2B5EF4-FFF2-40B4-BE49-F238E27FC236}">
                <a16:creationId xmlns:a16="http://schemas.microsoft.com/office/drawing/2014/main" xmlns="" id="{F844265E-F569-4FF2-82F7-26BF285A0DD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2414" y="0"/>
            <a:ext cx="1817392" cy="1628799"/>
          </a:xfrm>
          <a:prstGeom prst="rect">
            <a:avLst/>
          </a:prstGeom>
        </p:spPr>
      </p:pic>
      <p:sp>
        <p:nvSpPr>
          <p:cNvPr id="14" name="13 Rectángulo"/>
          <p:cNvSpPr/>
          <p:nvPr/>
        </p:nvSpPr>
        <p:spPr>
          <a:xfrm>
            <a:off x="495643" y="5873234"/>
            <a:ext cx="2869825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/>
            <a:r>
              <a:rPr lang="es-MX" sz="2800" b="1" cap="all" dirty="0" smtClean="0"/>
              <a:t>CISTERNAS ROTAS</a:t>
            </a:r>
          </a:p>
          <a:p>
            <a:pPr algn="ctr" fontAlgn="base"/>
            <a:r>
              <a:rPr lang="es-MX" sz="2800" b="1" cap="all" dirty="0" smtClean="0"/>
              <a:t>Jeremías 2</a:t>
            </a:r>
          </a:p>
          <a:p>
            <a:pPr fontAlgn="base"/>
            <a:r>
              <a:rPr lang="es-MX" sz="2800" b="1" cap="all" dirty="0" smtClean="0"/>
              <a:t> </a:t>
            </a:r>
            <a:endParaRPr lang="es-MX" sz="2800" b="1" cap="all" dirty="0"/>
          </a:p>
        </p:txBody>
      </p:sp>
      <p:sp>
        <p:nvSpPr>
          <p:cNvPr id="7" name="6 Rectángulo"/>
          <p:cNvSpPr/>
          <p:nvPr/>
        </p:nvSpPr>
        <p:spPr>
          <a:xfrm>
            <a:off x="5802695" y="48987"/>
            <a:ext cx="6088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s-CL" sz="2400" b="1" dirty="0" smtClean="0"/>
              <a:t>El vacío y la vergüenza de la idolatría de Israel.</a:t>
            </a:r>
            <a:endParaRPr lang="es-CL" sz="2400" b="1" dirty="0"/>
          </a:p>
        </p:txBody>
      </p:sp>
      <p:sp>
        <p:nvSpPr>
          <p:cNvPr id="8" name="7 Rectángulo"/>
          <p:cNvSpPr/>
          <p:nvPr/>
        </p:nvSpPr>
        <p:spPr>
          <a:xfrm>
            <a:off x="530488" y="207219"/>
            <a:ext cx="27017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s-MX" b="1" dirty="0" smtClean="0"/>
              <a:t>(</a:t>
            </a:r>
            <a:r>
              <a:rPr lang="es-MX" sz="2400" b="1" dirty="0" smtClean="0"/>
              <a:t>13) Cisternas rotas.</a:t>
            </a:r>
            <a:endParaRPr lang="es-MX" sz="2400" b="1" dirty="0"/>
          </a:p>
        </p:txBody>
      </p:sp>
      <p:sp>
        <p:nvSpPr>
          <p:cNvPr id="10" name="9 Rectángulo"/>
          <p:cNvSpPr/>
          <p:nvPr/>
        </p:nvSpPr>
        <p:spPr>
          <a:xfrm>
            <a:off x="272143" y="1122205"/>
            <a:ext cx="400594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3200" dirty="0" smtClean="0"/>
              <a:t>13  Porque dos males ha hecho mi pueblo: </a:t>
            </a:r>
            <a:r>
              <a:rPr lang="es-CL" sz="3200" b="1" dirty="0" err="1" smtClean="0">
                <a:solidFill>
                  <a:srgbClr val="7030A0"/>
                </a:solidFill>
              </a:rPr>
              <a:t>dejáronme</a:t>
            </a:r>
            <a:r>
              <a:rPr lang="es-CL" sz="3200" b="1" dirty="0" smtClean="0">
                <a:solidFill>
                  <a:srgbClr val="7030A0"/>
                </a:solidFill>
              </a:rPr>
              <a:t> á mí, fuente de agua viva, </a:t>
            </a:r>
            <a:r>
              <a:rPr lang="es-CL" sz="3200" dirty="0" smtClean="0">
                <a:solidFill>
                  <a:srgbClr val="C00000"/>
                </a:solidFill>
              </a:rPr>
              <a:t>por cavar para sí cisternas, cisternas rotas que no detienen aguas.</a:t>
            </a:r>
            <a:endParaRPr lang="es-CL" sz="3200" dirty="0">
              <a:solidFill>
                <a:srgbClr val="C00000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870579" y="860363"/>
            <a:ext cx="57954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800" b="1" dirty="0" err="1" smtClean="0">
                <a:solidFill>
                  <a:srgbClr val="7030A0"/>
                </a:solidFill>
              </a:rPr>
              <a:t>dejáronme</a:t>
            </a:r>
            <a:r>
              <a:rPr lang="es-CL" sz="2800" b="1" dirty="0" smtClean="0">
                <a:solidFill>
                  <a:srgbClr val="7030A0"/>
                </a:solidFill>
              </a:rPr>
              <a:t> á mí, fuente de agua viva, </a:t>
            </a:r>
            <a:endParaRPr lang="es-CL" sz="2800" dirty="0"/>
          </a:p>
        </p:txBody>
      </p:sp>
      <p:sp>
        <p:nvSpPr>
          <p:cNvPr id="12" name="11 Rectángulo"/>
          <p:cNvSpPr/>
          <p:nvPr/>
        </p:nvSpPr>
        <p:spPr>
          <a:xfrm>
            <a:off x="5221514" y="1448191"/>
            <a:ext cx="69704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abandonar a Dios. </a:t>
            </a:r>
            <a:r>
              <a:rPr lang="es-MX" dirty="0" smtClean="0"/>
              <a:t>Dios es la </a:t>
            </a:r>
            <a:r>
              <a:rPr lang="es-MX" b="1" dirty="0" smtClean="0"/>
              <a:t>fuente de agua viva</a:t>
            </a:r>
            <a:r>
              <a:rPr lang="es-MX" dirty="0" smtClean="0"/>
              <a:t>, el suministro interminable de los suministros buenos, puros y esenciales de la vida.</a:t>
            </a:r>
            <a:endParaRPr lang="es-CL" dirty="0"/>
          </a:p>
        </p:txBody>
      </p:sp>
      <p:sp>
        <p:nvSpPr>
          <p:cNvPr id="16" name="15 Rectángulo"/>
          <p:cNvSpPr/>
          <p:nvPr/>
        </p:nvSpPr>
        <p:spPr>
          <a:xfrm>
            <a:off x="5725886" y="2273078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sz="2400" b="1" dirty="0" smtClean="0">
                <a:solidFill>
                  <a:srgbClr val="C00000"/>
                </a:solidFill>
              </a:rPr>
              <a:t>por cavar para sí cisternas, cisternas rotas que no detienen aguas.</a:t>
            </a:r>
            <a:endParaRPr lang="es-CL" sz="2400" b="1" dirty="0"/>
          </a:p>
        </p:txBody>
      </p:sp>
      <p:sp>
        <p:nvSpPr>
          <p:cNvPr id="18" name="17 CuadroTexto"/>
          <p:cNvSpPr txBox="1"/>
          <p:nvPr/>
        </p:nvSpPr>
        <p:spPr>
          <a:xfrm>
            <a:off x="5992586" y="3363686"/>
            <a:ext cx="4833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Abandono de Dios,  pero  trabajaron duro por algo que no vale,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2804849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Logotipo, Icono&#10;&#10;Descripción generada automáticamente">
            <a:extLst>
              <a:ext uri="{FF2B5EF4-FFF2-40B4-BE49-F238E27FC236}">
                <a16:creationId xmlns:a16="http://schemas.microsoft.com/office/drawing/2014/main" xmlns="" id="{F844265E-F569-4FF2-82F7-26BF285A0DD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2414" y="0"/>
            <a:ext cx="1817392" cy="1628799"/>
          </a:xfrm>
          <a:prstGeom prst="rect">
            <a:avLst/>
          </a:prstGeom>
        </p:spPr>
      </p:pic>
      <p:sp>
        <p:nvSpPr>
          <p:cNvPr id="14" name="13 Rectángulo"/>
          <p:cNvSpPr/>
          <p:nvPr/>
        </p:nvSpPr>
        <p:spPr>
          <a:xfrm>
            <a:off x="495643" y="5873234"/>
            <a:ext cx="2869825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/>
            <a:r>
              <a:rPr lang="es-MX" sz="2800" b="1" cap="all" dirty="0" smtClean="0"/>
              <a:t>CISTERNAS ROTAS</a:t>
            </a:r>
          </a:p>
          <a:p>
            <a:pPr algn="ctr" fontAlgn="base"/>
            <a:r>
              <a:rPr lang="es-MX" sz="2800" b="1" cap="all" dirty="0" smtClean="0"/>
              <a:t>Jeremías 2</a:t>
            </a:r>
          </a:p>
          <a:p>
            <a:pPr fontAlgn="base"/>
            <a:r>
              <a:rPr lang="es-MX" sz="2800" b="1" cap="all" dirty="0" smtClean="0"/>
              <a:t> </a:t>
            </a:r>
            <a:endParaRPr lang="es-MX" sz="2800" b="1" cap="all" dirty="0"/>
          </a:p>
        </p:txBody>
      </p:sp>
      <p:sp>
        <p:nvSpPr>
          <p:cNvPr id="4" name="3 Rectángulo"/>
          <p:cNvSpPr/>
          <p:nvPr/>
        </p:nvSpPr>
        <p:spPr>
          <a:xfrm>
            <a:off x="0" y="215678"/>
            <a:ext cx="4114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s-CL" b="1" dirty="0" smtClean="0"/>
              <a:t>(14-19) El pueblo de Dios busca a Egipto y a Asiria y abandona al Señor.</a:t>
            </a:r>
            <a:endParaRPr lang="es-CL" b="1" dirty="0"/>
          </a:p>
        </p:txBody>
      </p:sp>
      <p:sp>
        <p:nvSpPr>
          <p:cNvPr id="5" name="4 Rectángulo"/>
          <p:cNvSpPr/>
          <p:nvPr/>
        </p:nvSpPr>
        <p:spPr>
          <a:xfrm>
            <a:off x="5672066" y="43930"/>
            <a:ext cx="65644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s-CL" sz="2400" b="1" dirty="0" smtClean="0"/>
              <a:t>El vacío y la vergüenza de la idolatría de Israel.</a:t>
            </a:r>
          </a:p>
          <a:p>
            <a:pPr fontAlgn="base"/>
            <a:r>
              <a:rPr lang="es-CL" sz="2000" b="1" dirty="0" smtClean="0">
                <a:solidFill>
                  <a:srgbClr val="FF0000"/>
                </a:solidFill>
              </a:rPr>
              <a:t>2 El pecado y la terquedad de Judá mientras sufría el castigo</a:t>
            </a:r>
            <a:endParaRPr lang="es-CL" sz="2000" b="1" dirty="0">
              <a:solidFill>
                <a:srgbClr val="FF0000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0" y="872929"/>
            <a:ext cx="4523014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1600" dirty="0" smtClean="0"/>
              <a:t>14 </a:t>
            </a:r>
            <a:r>
              <a:rPr lang="es-CL" sz="1600" b="1" dirty="0" smtClean="0">
                <a:solidFill>
                  <a:srgbClr val="C00000"/>
                </a:solidFill>
              </a:rPr>
              <a:t> ¿Es Israel siervo? ¿es esclavo? ¿por qué ha sido dado en presa?</a:t>
            </a:r>
          </a:p>
          <a:p>
            <a:r>
              <a:rPr lang="es-CL" sz="1600" dirty="0" smtClean="0"/>
              <a:t>15  Los cachorros de los leones bramaron sobre él, dieron su voz; y pusieron su tierra en soledad; quemadas están sus ciudades, sin morador.</a:t>
            </a:r>
          </a:p>
          <a:p>
            <a:r>
              <a:rPr lang="es-CL" sz="1600" dirty="0" smtClean="0"/>
              <a:t>16  </a:t>
            </a:r>
            <a:r>
              <a:rPr lang="es-CL" sz="1600" b="1" dirty="0" smtClean="0">
                <a:solidFill>
                  <a:srgbClr val="7030A0"/>
                </a:solidFill>
              </a:rPr>
              <a:t>Aun los hijos de </a:t>
            </a:r>
            <a:r>
              <a:rPr lang="es-CL" sz="1600" b="1" dirty="0" err="1" smtClean="0">
                <a:solidFill>
                  <a:srgbClr val="7030A0"/>
                </a:solidFill>
              </a:rPr>
              <a:t>Noph</a:t>
            </a:r>
            <a:r>
              <a:rPr lang="es-CL" sz="1600" b="1" dirty="0" smtClean="0">
                <a:solidFill>
                  <a:srgbClr val="7030A0"/>
                </a:solidFill>
              </a:rPr>
              <a:t> y de </a:t>
            </a:r>
            <a:r>
              <a:rPr lang="es-CL" sz="1600" b="1" dirty="0" err="1" smtClean="0">
                <a:solidFill>
                  <a:srgbClr val="7030A0"/>
                </a:solidFill>
              </a:rPr>
              <a:t>Taphnes</a:t>
            </a:r>
            <a:r>
              <a:rPr lang="es-CL" sz="1600" b="1" dirty="0" smtClean="0">
                <a:solidFill>
                  <a:srgbClr val="7030A0"/>
                </a:solidFill>
              </a:rPr>
              <a:t> te quebrantaron la mollera.</a:t>
            </a:r>
          </a:p>
          <a:p>
            <a:r>
              <a:rPr lang="es-CL" sz="1600" dirty="0" smtClean="0"/>
              <a:t>17</a:t>
            </a:r>
            <a:r>
              <a:rPr lang="es-CL" sz="1600" dirty="0" smtClean="0">
                <a:solidFill>
                  <a:srgbClr val="C00000"/>
                </a:solidFill>
              </a:rPr>
              <a:t>  ¿No te acarreó esto tu dejar á Jehová tu Dios, </a:t>
            </a:r>
            <a:r>
              <a:rPr lang="es-CL" sz="1600" dirty="0" smtClean="0"/>
              <a:t>cuando te hacía andar por camino?</a:t>
            </a:r>
          </a:p>
          <a:p>
            <a:r>
              <a:rPr lang="es-CL" sz="1600" dirty="0" smtClean="0"/>
              <a:t>18  Ahora pues, </a:t>
            </a:r>
            <a:r>
              <a:rPr lang="es-CL" sz="1600" dirty="0" smtClean="0">
                <a:solidFill>
                  <a:srgbClr val="7030A0"/>
                </a:solidFill>
              </a:rPr>
              <a:t>¿qué tienes tú en el camino de Egipto,</a:t>
            </a:r>
            <a:r>
              <a:rPr lang="es-CL" sz="1600" dirty="0" smtClean="0"/>
              <a:t> para que bebas agua del Nilo</a:t>
            </a:r>
            <a:r>
              <a:rPr lang="es-CL" sz="1600" b="1" dirty="0" smtClean="0">
                <a:solidFill>
                  <a:srgbClr val="7030A0"/>
                </a:solidFill>
              </a:rPr>
              <a:t>? ¿y qué tienes tú en el camino de Asiria,</a:t>
            </a:r>
            <a:r>
              <a:rPr lang="es-CL" sz="1600" dirty="0" smtClean="0"/>
              <a:t> para que bebas agua del río?</a:t>
            </a:r>
          </a:p>
          <a:p>
            <a:r>
              <a:rPr lang="es-CL" sz="1600" dirty="0" smtClean="0"/>
              <a:t>19  Tu maldad te castigará, y tu apartamiento te condenará: sabe pues y ve cuán malo y amargo es tu dejar á Jehová tu Dios, y faltar mi temor en </a:t>
            </a:r>
            <a:r>
              <a:rPr lang="es-CL" sz="1600" dirty="0" err="1" smtClean="0"/>
              <a:t>tí</a:t>
            </a:r>
            <a:r>
              <a:rPr lang="es-CL" sz="1600" dirty="0" smtClean="0"/>
              <a:t>, dice el Señor Jehová de los ejércitos.</a:t>
            </a:r>
            <a:endParaRPr lang="es-CL" sz="1600" dirty="0"/>
          </a:p>
        </p:txBody>
      </p:sp>
      <p:sp>
        <p:nvSpPr>
          <p:cNvPr id="7" name="6 Rectángulo"/>
          <p:cNvSpPr/>
          <p:nvPr/>
        </p:nvSpPr>
        <p:spPr>
          <a:xfrm>
            <a:off x="5693228" y="721864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sz="2400" b="1" dirty="0" smtClean="0">
                <a:solidFill>
                  <a:srgbClr val="C00000"/>
                </a:solidFill>
              </a:rPr>
              <a:t> ¿Es Israel siervo? ¿es esclavo? ¿por qué ha sido dado en presa?</a:t>
            </a:r>
            <a:endParaRPr lang="es-CL" sz="2400" dirty="0"/>
          </a:p>
        </p:txBody>
      </p:sp>
      <p:sp>
        <p:nvSpPr>
          <p:cNvPr id="8" name="7 Rectángulo"/>
          <p:cNvSpPr/>
          <p:nvPr/>
        </p:nvSpPr>
        <p:spPr>
          <a:xfrm>
            <a:off x="5170715" y="147297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dirty="0" smtClean="0"/>
              <a:t>Al principio del capítulo (</a:t>
            </a:r>
            <a:r>
              <a:rPr lang="es-CL" dirty="0" smtClean="0">
                <a:hlinkClick r:id="rId4"/>
              </a:rPr>
              <a:t>Jeremías 2:3</a:t>
            </a:r>
            <a:r>
              <a:rPr lang="es-CL" dirty="0" smtClean="0"/>
              <a:t>), Dios prometió que defendería a un Israel obediente. </a:t>
            </a:r>
            <a:endParaRPr lang="es-CL" dirty="0"/>
          </a:p>
        </p:txBody>
      </p:sp>
      <p:sp>
        <p:nvSpPr>
          <p:cNvPr id="10" name="9 Rectángulo"/>
          <p:cNvSpPr/>
          <p:nvPr/>
        </p:nvSpPr>
        <p:spPr>
          <a:xfrm>
            <a:off x="5742214" y="2142449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sz="2400" b="1" dirty="0" smtClean="0">
                <a:solidFill>
                  <a:srgbClr val="7030A0"/>
                </a:solidFill>
              </a:rPr>
              <a:t>Aun los hijos de </a:t>
            </a:r>
            <a:r>
              <a:rPr lang="es-CL" sz="2400" b="1" dirty="0" err="1" smtClean="0">
                <a:solidFill>
                  <a:srgbClr val="7030A0"/>
                </a:solidFill>
              </a:rPr>
              <a:t>Noph</a:t>
            </a:r>
            <a:r>
              <a:rPr lang="es-CL" sz="2400" b="1" dirty="0" smtClean="0">
                <a:solidFill>
                  <a:srgbClr val="7030A0"/>
                </a:solidFill>
              </a:rPr>
              <a:t> y de </a:t>
            </a:r>
            <a:r>
              <a:rPr lang="es-CL" sz="2400" b="1" dirty="0" err="1" smtClean="0">
                <a:solidFill>
                  <a:srgbClr val="7030A0"/>
                </a:solidFill>
              </a:rPr>
              <a:t>Taphnes</a:t>
            </a:r>
            <a:r>
              <a:rPr lang="es-CL" sz="2400" b="1" dirty="0" smtClean="0">
                <a:solidFill>
                  <a:srgbClr val="7030A0"/>
                </a:solidFill>
              </a:rPr>
              <a:t> te quebrantaron la mollera.</a:t>
            </a:r>
            <a:endParaRPr lang="es-CL" sz="2400" dirty="0"/>
          </a:p>
        </p:txBody>
      </p:sp>
      <p:sp>
        <p:nvSpPr>
          <p:cNvPr id="11" name="10 Rectángulo"/>
          <p:cNvSpPr/>
          <p:nvPr/>
        </p:nvSpPr>
        <p:spPr>
          <a:xfrm>
            <a:off x="6868510" y="2917762"/>
            <a:ext cx="2406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 smtClean="0"/>
              <a:t>eran ciudades egipcias. </a:t>
            </a:r>
            <a:endParaRPr lang="es-CL" dirty="0"/>
          </a:p>
        </p:txBody>
      </p:sp>
      <p:sp>
        <p:nvSpPr>
          <p:cNvPr id="12" name="11 Rectángulo"/>
          <p:cNvSpPr/>
          <p:nvPr/>
        </p:nvSpPr>
        <p:spPr>
          <a:xfrm>
            <a:off x="5691568" y="3423948"/>
            <a:ext cx="61686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>
                <a:solidFill>
                  <a:srgbClr val="C00000"/>
                </a:solidFill>
              </a:rPr>
              <a:t>  ¿No te acarreó esto tu dejar á Jehová tu Dios, </a:t>
            </a:r>
            <a:endParaRPr lang="es-CL" sz="2400" b="1" dirty="0"/>
          </a:p>
        </p:txBody>
      </p:sp>
      <p:sp>
        <p:nvSpPr>
          <p:cNvPr id="13" name="12 Rectángulo"/>
          <p:cNvSpPr/>
          <p:nvPr/>
        </p:nvSpPr>
        <p:spPr>
          <a:xfrm>
            <a:off x="4680857" y="5318649"/>
            <a:ext cx="72988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 La razón era clara; Israel fue llevado cautivo, su pueblo fue hecho esclavo, sus ciudades incendiadas porque abandonaron al Señor.</a:t>
            </a:r>
            <a:endParaRPr lang="es-CL" dirty="0"/>
          </a:p>
        </p:txBody>
      </p:sp>
      <p:sp>
        <p:nvSpPr>
          <p:cNvPr id="15" name="14 Rectángulo"/>
          <p:cNvSpPr/>
          <p:nvPr/>
        </p:nvSpPr>
        <p:spPr>
          <a:xfrm>
            <a:off x="5632769" y="4501635"/>
            <a:ext cx="546886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>
                <a:solidFill>
                  <a:srgbClr val="7030A0"/>
                </a:solidFill>
              </a:rPr>
              <a:t>¿qué tienes tú en el camino de Egipto,… ?</a:t>
            </a:r>
          </a:p>
          <a:p>
            <a:r>
              <a:rPr lang="es-CL" sz="2400" b="1" dirty="0" smtClean="0">
                <a:solidFill>
                  <a:srgbClr val="7030A0"/>
                </a:solidFill>
              </a:rPr>
              <a:t> ¿y qué tienes tú en el camino de Asiria,</a:t>
            </a:r>
            <a:endParaRPr lang="es-CL" sz="2400" b="1" dirty="0"/>
          </a:p>
        </p:txBody>
      </p:sp>
      <p:sp>
        <p:nvSpPr>
          <p:cNvPr id="16" name="15 Rectángulo"/>
          <p:cNvSpPr/>
          <p:nvPr/>
        </p:nvSpPr>
        <p:spPr>
          <a:xfrm>
            <a:off x="4974771" y="392226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 Dios advierte a Jerusalén que no busque ayuda en Egipto (</a:t>
            </a:r>
            <a:r>
              <a:rPr lang="es-MX" b="1" dirty="0" smtClean="0"/>
              <a:t>el agua del Nilo</a:t>
            </a:r>
            <a:r>
              <a:rPr lang="es-MX" dirty="0" smtClean="0"/>
              <a:t>) o Asiria (</a:t>
            </a:r>
            <a:r>
              <a:rPr lang="es-MX" b="1" dirty="0" smtClean="0"/>
              <a:t>agua del Éufrates</a:t>
            </a:r>
            <a:r>
              <a:rPr lang="es-MX" dirty="0" smtClean="0"/>
              <a:t>). </a:t>
            </a:r>
            <a:endParaRPr lang="es-CL" dirty="0"/>
          </a:p>
        </p:txBody>
      </p:sp>
      <p:sp>
        <p:nvSpPr>
          <p:cNvPr id="17" name="16 Rectángulo"/>
          <p:cNvSpPr/>
          <p:nvPr/>
        </p:nvSpPr>
        <p:spPr>
          <a:xfrm>
            <a:off x="4648199" y="6012321"/>
            <a:ext cx="71410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El agua de sus ríos no era nada comparada con las fuentes de agua viva que se encuentran en el Señor.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28048492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Logotipo, Icono&#10;&#10;Descripción generada automáticamente">
            <a:extLst>
              <a:ext uri="{FF2B5EF4-FFF2-40B4-BE49-F238E27FC236}">
                <a16:creationId xmlns:a16="http://schemas.microsoft.com/office/drawing/2014/main" xmlns="" id="{F844265E-F569-4FF2-82F7-26BF285A0DD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2414" y="0"/>
            <a:ext cx="1817392" cy="1628799"/>
          </a:xfrm>
          <a:prstGeom prst="rect">
            <a:avLst/>
          </a:prstGeom>
        </p:spPr>
      </p:pic>
      <p:sp>
        <p:nvSpPr>
          <p:cNvPr id="14" name="13 Rectángulo"/>
          <p:cNvSpPr/>
          <p:nvPr/>
        </p:nvSpPr>
        <p:spPr>
          <a:xfrm>
            <a:off x="495643" y="5873234"/>
            <a:ext cx="2869825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/>
            <a:r>
              <a:rPr lang="es-MX" sz="2800" b="1" cap="all" dirty="0" smtClean="0"/>
              <a:t>CISTERNAS ROTAS</a:t>
            </a:r>
          </a:p>
          <a:p>
            <a:pPr algn="ctr" fontAlgn="base"/>
            <a:r>
              <a:rPr lang="es-MX" sz="2800" b="1" cap="all" dirty="0" smtClean="0"/>
              <a:t>Jeremías 2</a:t>
            </a:r>
          </a:p>
          <a:p>
            <a:pPr fontAlgn="base"/>
            <a:r>
              <a:rPr lang="es-MX" sz="2800" b="1" cap="all" dirty="0" smtClean="0"/>
              <a:t> </a:t>
            </a:r>
            <a:endParaRPr lang="es-MX" sz="2800" b="1" cap="all" dirty="0"/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50919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s-CL" b="1" dirty="0" smtClean="0"/>
              <a:t>(20-25) La búsqueda desenfrenada de dioses falsos.</a:t>
            </a:r>
            <a:endParaRPr lang="es-CL" b="1" dirty="0"/>
          </a:p>
        </p:txBody>
      </p:sp>
      <p:sp>
        <p:nvSpPr>
          <p:cNvPr id="5" name="4 Rectángulo"/>
          <p:cNvSpPr/>
          <p:nvPr/>
        </p:nvSpPr>
        <p:spPr>
          <a:xfrm>
            <a:off x="0" y="383066"/>
            <a:ext cx="463731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1600" dirty="0" smtClean="0"/>
              <a:t>20  Porque desde muy atrás he quebrado tu yugo, y roto tus ataduras; y dijiste: </a:t>
            </a:r>
            <a:r>
              <a:rPr lang="es-CL" sz="1600" b="1" dirty="0" smtClean="0">
                <a:solidFill>
                  <a:srgbClr val="7030A0"/>
                </a:solidFill>
              </a:rPr>
              <a:t>No serviré. Con todo eso, sobre todo collado alto y debajo de todo árbol umbroso, </a:t>
            </a:r>
            <a:r>
              <a:rPr lang="es-CL" sz="1600" b="1" dirty="0" err="1" smtClean="0">
                <a:solidFill>
                  <a:srgbClr val="7030A0"/>
                </a:solidFill>
              </a:rPr>
              <a:t>corrias</a:t>
            </a:r>
            <a:r>
              <a:rPr lang="es-CL" sz="1600" b="1" dirty="0" smtClean="0">
                <a:solidFill>
                  <a:srgbClr val="7030A0"/>
                </a:solidFill>
              </a:rPr>
              <a:t> tú, oh ramera.</a:t>
            </a:r>
          </a:p>
          <a:p>
            <a:r>
              <a:rPr lang="es-CL" sz="1600" dirty="0" smtClean="0"/>
              <a:t>21  </a:t>
            </a:r>
            <a:r>
              <a:rPr lang="es-CL" sz="1600" b="1" dirty="0" smtClean="0"/>
              <a:t>Y yo te planté de buen </a:t>
            </a:r>
            <a:r>
              <a:rPr lang="es-CL" sz="1600" b="1" dirty="0" err="1" smtClean="0"/>
              <a:t>vidueño</a:t>
            </a:r>
            <a:r>
              <a:rPr lang="es-CL" sz="1600" b="1" dirty="0" smtClean="0"/>
              <a:t>, simiente verdadera toda ella: ¿cómo pues te me has tornado sarmientos de vid extraña?</a:t>
            </a:r>
          </a:p>
          <a:p>
            <a:r>
              <a:rPr lang="es-CL" sz="1600" dirty="0" smtClean="0"/>
              <a:t>22 </a:t>
            </a:r>
            <a:r>
              <a:rPr lang="es-CL" sz="1600" b="1" dirty="0" smtClean="0">
                <a:solidFill>
                  <a:srgbClr val="C00000"/>
                </a:solidFill>
              </a:rPr>
              <a:t> Aunque te laves con lejía, y amontones jabón sobre </a:t>
            </a:r>
            <a:r>
              <a:rPr lang="es-CL" sz="1600" b="1" dirty="0" err="1" smtClean="0">
                <a:solidFill>
                  <a:srgbClr val="C00000"/>
                </a:solidFill>
              </a:rPr>
              <a:t>tí</a:t>
            </a:r>
            <a:r>
              <a:rPr lang="es-CL" sz="1600" b="1" dirty="0" smtClean="0">
                <a:solidFill>
                  <a:srgbClr val="C00000"/>
                </a:solidFill>
              </a:rPr>
              <a:t>, tu pecado está sellado delante de mí</a:t>
            </a:r>
            <a:r>
              <a:rPr lang="es-CL" sz="1600" dirty="0" smtClean="0"/>
              <a:t>, dijo el Señor Jehová.</a:t>
            </a:r>
          </a:p>
          <a:p>
            <a:r>
              <a:rPr lang="es-CL" sz="1600" dirty="0" smtClean="0"/>
              <a:t>23  ¿Como dices: No soy inmunda, nunca anduve tras los </a:t>
            </a:r>
            <a:r>
              <a:rPr lang="es-CL" sz="1600" dirty="0" err="1" smtClean="0"/>
              <a:t>Baales</a:t>
            </a:r>
            <a:r>
              <a:rPr lang="es-CL" sz="1600" dirty="0" smtClean="0"/>
              <a:t>? </a:t>
            </a:r>
            <a:r>
              <a:rPr lang="es-CL" sz="1600" b="1" dirty="0" smtClean="0">
                <a:solidFill>
                  <a:srgbClr val="7030A0"/>
                </a:solidFill>
              </a:rPr>
              <a:t>Mira tu proceder en el valle, conoce lo que has hecho,</a:t>
            </a:r>
            <a:r>
              <a:rPr lang="es-CL" sz="1600" dirty="0" smtClean="0"/>
              <a:t> dromedaria ligera que frecuentas sus carreras;</a:t>
            </a:r>
          </a:p>
          <a:p>
            <a:r>
              <a:rPr lang="es-CL" sz="1600" dirty="0" smtClean="0"/>
              <a:t>24  </a:t>
            </a:r>
            <a:r>
              <a:rPr lang="es-CL" sz="1600" b="1" dirty="0" smtClean="0">
                <a:solidFill>
                  <a:srgbClr val="FF0000"/>
                </a:solidFill>
              </a:rPr>
              <a:t>Asna montés acostumbrada al desierto, que respira como quiere; </a:t>
            </a:r>
            <a:r>
              <a:rPr lang="es-CL" sz="1600" dirty="0" smtClean="0"/>
              <a:t>¿de su ocasión quién la detendrá? Todos los que la buscaren no se cansarán; </a:t>
            </a:r>
            <a:r>
              <a:rPr lang="es-CL" sz="1600" dirty="0" err="1" smtClean="0"/>
              <a:t>hallaránla</a:t>
            </a:r>
            <a:r>
              <a:rPr lang="es-CL" sz="1600" dirty="0" smtClean="0"/>
              <a:t> en su mes.</a:t>
            </a:r>
          </a:p>
          <a:p>
            <a:r>
              <a:rPr lang="es-CL" sz="1600" dirty="0" smtClean="0"/>
              <a:t>25 </a:t>
            </a:r>
            <a:r>
              <a:rPr lang="es-CL" sz="1600" b="1" dirty="0" smtClean="0"/>
              <a:t> Defiende tus pies de andar descalzos, y tu garganta de la sed. </a:t>
            </a:r>
            <a:r>
              <a:rPr lang="es-CL" sz="1600" dirty="0" smtClean="0"/>
              <a:t>Mas dijiste: </a:t>
            </a:r>
            <a:r>
              <a:rPr lang="es-CL" sz="1600" dirty="0" err="1" smtClean="0"/>
              <a:t>Hase</a:t>
            </a:r>
            <a:r>
              <a:rPr lang="es-CL" sz="1600" dirty="0" smtClean="0"/>
              <a:t> perdido la esperanza; en ninguna manera: porque extraños he amado y tras ellos tengo de ir.</a:t>
            </a:r>
            <a:endParaRPr lang="es-CL" sz="1600" dirty="0"/>
          </a:p>
        </p:txBody>
      </p:sp>
      <p:sp>
        <p:nvSpPr>
          <p:cNvPr id="6" name="5 Rectángulo"/>
          <p:cNvSpPr/>
          <p:nvPr/>
        </p:nvSpPr>
        <p:spPr>
          <a:xfrm>
            <a:off x="5916987" y="141903"/>
            <a:ext cx="6088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s-CL" sz="2400" b="1" dirty="0" smtClean="0"/>
              <a:t>El vacío y la vergüenza de la idolatría de Israel.</a:t>
            </a:r>
            <a:endParaRPr lang="es-CL" sz="2400" b="1" dirty="0"/>
          </a:p>
        </p:txBody>
      </p:sp>
      <p:sp>
        <p:nvSpPr>
          <p:cNvPr id="7" name="6 Rectángulo"/>
          <p:cNvSpPr/>
          <p:nvPr/>
        </p:nvSpPr>
        <p:spPr>
          <a:xfrm>
            <a:off x="5676900" y="623892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sz="2400" b="1" dirty="0" smtClean="0">
                <a:solidFill>
                  <a:srgbClr val="7030A0"/>
                </a:solidFill>
              </a:rPr>
              <a:t>No serviré. Con todo eso, sobre todo collado alto y debajo de todo árbol umbroso, corrías tú, oh ramera.</a:t>
            </a:r>
            <a:endParaRPr lang="es-CL" sz="2400" b="1" dirty="0"/>
          </a:p>
        </p:txBody>
      </p:sp>
      <p:sp>
        <p:nvSpPr>
          <p:cNvPr id="8" name="7 Rectángulo"/>
          <p:cNvSpPr/>
          <p:nvPr/>
        </p:nvSpPr>
        <p:spPr>
          <a:xfrm>
            <a:off x="5497285" y="178322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Israel fue como una esposa tan infiel a su esposo que era una </a:t>
            </a:r>
            <a:r>
              <a:rPr lang="es-MX" b="1" dirty="0" smtClean="0"/>
              <a:t>ramera</a:t>
            </a:r>
            <a:r>
              <a:rPr lang="es-MX" dirty="0" smtClean="0"/>
              <a:t>, juntándose con ídolos.</a:t>
            </a:r>
            <a:endParaRPr lang="es-CL" dirty="0"/>
          </a:p>
        </p:txBody>
      </p:sp>
      <p:sp>
        <p:nvSpPr>
          <p:cNvPr id="10" name="9 Rectángulo"/>
          <p:cNvSpPr/>
          <p:nvPr/>
        </p:nvSpPr>
        <p:spPr>
          <a:xfrm>
            <a:off x="5774871" y="2420035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sz="2400" b="1" dirty="0" smtClean="0">
                <a:solidFill>
                  <a:srgbClr val="C00000"/>
                </a:solidFill>
              </a:rPr>
              <a:t> Aunque te laves con lejía, y amontones jabón sobre </a:t>
            </a:r>
            <a:r>
              <a:rPr lang="es-CL" sz="2400" b="1" dirty="0" err="1" smtClean="0">
                <a:solidFill>
                  <a:srgbClr val="C00000"/>
                </a:solidFill>
              </a:rPr>
              <a:t>tí</a:t>
            </a:r>
            <a:r>
              <a:rPr lang="es-CL" sz="2400" b="1" dirty="0" smtClean="0">
                <a:solidFill>
                  <a:srgbClr val="C00000"/>
                </a:solidFill>
              </a:rPr>
              <a:t>, tu pecado está sellado delante de mí</a:t>
            </a:r>
            <a:endParaRPr lang="es-CL" sz="2400" dirty="0"/>
          </a:p>
        </p:txBody>
      </p:sp>
      <p:sp>
        <p:nvSpPr>
          <p:cNvPr id="11" name="10 Rectángulo"/>
          <p:cNvSpPr/>
          <p:nvPr/>
        </p:nvSpPr>
        <p:spPr>
          <a:xfrm>
            <a:off x="5807529" y="317115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dirty="0" smtClean="0"/>
              <a:t>El pecado deja tras de sí una mancha profunda, tan arraigada que casi nunca se sacará,</a:t>
            </a:r>
            <a:endParaRPr lang="es-CL" dirty="0"/>
          </a:p>
        </p:txBody>
      </p:sp>
      <p:sp>
        <p:nvSpPr>
          <p:cNvPr id="12" name="11 Rectángulo"/>
          <p:cNvSpPr/>
          <p:nvPr/>
        </p:nvSpPr>
        <p:spPr>
          <a:xfrm>
            <a:off x="4935384" y="3799505"/>
            <a:ext cx="70534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>
                <a:solidFill>
                  <a:srgbClr val="7030A0"/>
                </a:solidFill>
              </a:rPr>
              <a:t>Mira tu proceder en el valle, conoce lo que has hecho,</a:t>
            </a:r>
            <a:endParaRPr lang="es-CL" sz="2400" dirty="0"/>
          </a:p>
        </p:txBody>
      </p:sp>
      <p:sp>
        <p:nvSpPr>
          <p:cNvPr id="13" name="12 Rectángulo"/>
          <p:cNvSpPr/>
          <p:nvPr/>
        </p:nvSpPr>
        <p:spPr>
          <a:xfrm>
            <a:off x="5121729" y="434680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dirty="0" smtClean="0"/>
              <a:t> “Aquí se practicaban todo tipo de ritos paganos, incluida la adoración de Baal y la adoración de Moloc</a:t>
            </a:r>
            <a:endParaRPr lang="es-CL" dirty="0"/>
          </a:p>
        </p:txBody>
      </p:sp>
      <p:sp>
        <p:nvSpPr>
          <p:cNvPr id="15" name="14 Rectángulo"/>
          <p:cNvSpPr/>
          <p:nvPr/>
        </p:nvSpPr>
        <p:spPr>
          <a:xfrm>
            <a:off x="4876799" y="5032606"/>
            <a:ext cx="70920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b="1" dirty="0" smtClean="0">
                <a:solidFill>
                  <a:srgbClr val="FF0000"/>
                </a:solidFill>
              </a:rPr>
              <a:t>Asna montés acostumbrada al desierto, que respira como quiere; </a:t>
            </a:r>
            <a:endParaRPr lang="es-CL" sz="2400" dirty="0"/>
          </a:p>
        </p:txBody>
      </p:sp>
      <p:sp>
        <p:nvSpPr>
          <p:cNvPr id="16" name="15 Rectángulo"/>
          <p:cNvSpPr/>
          <p:nvPr/>
        </p:nvSpPr>
        <p:spPr>
          <a:xfrm>
            <a:off x="7629013" y="5448691"/>
            <a:ext cx="26816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 smtClean="0"/>
              <a:t>sin control sobre su deseo,</a:t>
            </a:r>
            <a:endParaRPr lang="es-CL" dirty="0"/>
          </a:p>
        </p:txBody>
      </p:sp>
      <p:sp>
        <p:nvSpPr>
          <p:cNvPr id="17" name="16 Rectángulo"/>
          <p:cNvSpPr/>
          <p:nvPr/>
        </p:nvSpPr>
        <p:spPr>
          <a:xfrm>
            <a:off x="5040085" y="621166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dirty="0" smtClean="0"/>
              <a:t>El pie descalzo y la sed constante eran marcas del desterrado y del esclavo. </a:t>
            </a:r>
            <a:endParaRPr lang="es-CL" dirty="0"/>
          </a:p>
        </p:txBody>
      </p:sp>
      <p:sp>
        <p:nvSpPr>
          <p:cNvPr id="18" name="17 Rectángulo"/>
          <p:cNvSpPr/>
          <p:nvPr/>
        </p:nvSpPr>
        <p:spPr>
          <a:xfrm>
            <a:off x="5292032" y="5856906"/>
            <a:ext cx="61146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b="1" dirty="0" smtClean="0"/>
              <a:t> Defiende tus pies de andar descalzos, y tu garganta de la sed.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28048492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Logotipo, Icono&#10;&#10;Descripción generada automáticamente">
            <a:extLst>
              <a:ext uri="{FF2B5EF4-FFF2-40B4-BE49-F238E27FC236}">
                <a16:creationId xmlns:a16="http://schemas.microsoft.com/office/drawing/2014/main" xmlns="" id="{F844265E-F569-4FF2-82F7-26BF285A0DD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2414" y="0"/>
            <a:ext cx="1817392" cy="1628799"/>
          </a:xfrm>
          <a:prstGeom prst="rect">
            <a:avLst/>
          </a:prstGeom>
        </p:spPr>
      </p:pic>
      <p:sp>
        <p:nvSpPr>
          <p:cNvPr id="14" name="13 Rectángulo"/>
          <p:cNvSpPr/>
          <p:nvPr/>
        </p:nvSpPr>
        <p:spPr>
          <a:xfrm>
            <a:off x="495643" y="5873234"/>
            <a:ext cx="2869825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/>
            <a:r>
              <a:rPr lang="es-MX" sz="2800" b="1" cap="all" dirty="0" smtClean="0"/>
              <a:t>CISTERNAS ROTAS</a:t>
            </a:r>
          </a:p>
          <a:p>
            <a:pPr algn="ctr" fontAlgn="base"/>
            <a:r>
              <a:rPr lang="es-MX" sz="2800" b="1" cap="all" dirty="0" smtClean="0"/>
              <a:t>Jeremías 2</a:t>
            </a:r>
          </a:p>
          <a:p>
            <a:pPr fontAlgn="base"/>
            <a:r>
              <a:rPr lang="es-MX" sz="2800" b="1" cap="all" dirty="0" smtClean="0"/>
              <a:t> </a:t>
            </a:r>
            <a:endParaRPr lang="es-MX" sz="2800" b="1" cap="all" dirty="0"/>
          </a:p>
        </p:txBody>
      </p:sp>
      <p:sp>
        <p:nvSpPr>
          <p:cNvPr id="4" name="3 Rectángulo"/>
          <p:cNvSpPr/>
          <p:nvPr/>
        </p:nvSpPr>
        <p:spPr>
          <a:xfrm>
            <a:off x="490341" y="207220"/>
            <a:ext cx="30796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s-CL" b="1" dirty="0" smtClean="0"/>
              <a:t>(26-28) La vergüenza de Israel.</a:t>
            </a:r>
            <a:endParaRPr lang="es-CL" b="1" dirty="0"/>
          </a:p>
        </p:txBody>
      </p:sp>
      <p:sp>
        <p:nvSpPr>
          <p:cNvPr id="5" name="4 Rectángulo"/>
          <p:cNvSpPr/>
          <p:nvPr/>
        </p:nvSpPr>
        <p:spPr>
          <a:xfrm>
            <a:off x="223157" y="813724"/>
            <a:ext cx="423454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26  </a:t>
            </a:r>
            <a:r>
              <a:rPr lang="es-CL" b="1" dirty="0" smtClean="0"/>
              <a:t>Como se avergüenza el ladrón cuando es tomado, así se avergonzarán la casa de Israel,</a:t>
            </a:r>
            <a:r>
              <a:rPr lang="es-CL" dirty="0" smtClean="0"/>
              <a:t> ellos, sus reyes, sus príncipes, sus sacerdotes, y sus profetas;</a:t>
            </a:r>
          </a:p>
          <a:p>
            <a:r>
              <a:rPr lang="es-CL" dirty="0" smtClean="0"/>
              <a:t>27 </a:t>
            </a:r>
            <a:r>
              <a:rPr lang="es-CL" b="1" dirty="0" smtClean="0">
                <a:solidFill>
                  <a:srgbClr val="7030A0"/>
                </a:solidFill>
              </a:rPr>
              <a:t> Que dicen al leño: Mi padre eres tú; y á la piedra: </a:t>
            </a:r>
            <a:r>
              <a:rPr lang="es-CL" dirty="0" smtClean="0"/>
              <a:t>Tú me has engendrado: pues me volvieron la cerviz, y no el rostro; </a:t>
            </a:r>
            <a:r>
              <a:rPr lang="es-CL" b="1" dirty="0" smtClean="0">
                <a:solidFill>
                  <a:srgbClr val="C00000"/>
                </a:solidFill>
              </a:rPr>
              <a:t>y en el tiempo de su trabajo dicen: Levántate, y líbranos.</a:t>
            </a:r>
          </a:p>
          <a:p>
            <a:r>
              <a:rPr lang="es-CL" dirty="0" smtClean="0"/>
              <a:t>28  ¿Y dónde están tus dioses que hiciste para </a:t>
            </a:r>
            <a:r>
              <a:rPr lang="es-CL" dirty="0" err="1" smtClean="0"/>
              <a:t>tí</a:t>
            </a:r>
            <a:r>
              <a:rPr lang="es-CL" b="1" dirty="0" smtClean="0">
                <a:solidFill>
                  <a:srgbClr val="7030A0"/>
                </a:solidFill>
              </a:rPr>
              <a:t>? Levántense, á ver si te podrán librar en el tiempo de tu aflicción: </a:t>
            </a:r>
            <a:r>
              <a:rPr lang="es-CL" dirty="0" smtClean="0"/>
              <a:t>porque según el número de tus ciudades, oh Judá, fueron tus dioses.</a:t>
            </a:r>
            <a:endParaRPr lang="es-CL" dirty="0"/>
          </a:p>
        </p:txBody>
      </p:sp>
      <p:sp>
        <p:nvSpPr>
          <p:cNvPr id="6" name="5 Rectángulo"/>
          <p:cNvSpPr/>
          <p:nvPr/>
        </p:nvSpPr>
        <p:spPr>
          <a:xfrm>
            <a:off x="5802695" y="48987"/>
            <a:ext cx="6088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s-CL" sz="2400" b="1" dirty="0" smtClean="0"/>
              <a:t>El vacío y la vergüenza de la idolatría de Israel.</a:t>
            </a:r>
            <a:endParaRPr lang="es-CL" sz="2400" b="1" dirty="0"/>
          </a:p>
        </p:txBody>
      </p:sp>
      <p:sp>
        <p:nvSpPr>
          <p:cNvPr id="7" name="6 Rectángulo"/>
          <p:cNvSpPr/>
          <p:nvPr/>
        </p:nvSpPr>
        <p:spPr>
          <a:xfrm>
            <a:off x="5758543" y="558578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sz="2400" b="1" dirty="0" smtClean="0"/>
              <a:t>Como se avergüenza el ladrón cuando es tomado, así se avergonzarán la casa de Israel,</a:t>
            </a:r>
            <a:endParaRPr lang="es-CL" sz="2400" dirty="0"/>
          </a:p>
        </p:txBody>
      </p:sp>
      <p:sp>
        <p:nvSpPr>
          <p:cNvPr id="8" name="7 Rectángulo"/>
          <p:cNvSpPr/>
          <p:nvPr/>
        </p:nvSpPr>
        <p:spPr>
          <a:xfrm>
            <a:off x="5676900" y="134234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dirty="0" smtClean="0"/>
              <a:t>Israel en el exilio solo se arrepentía de haber sido capturado y por haber sufrido por su pecado.</a:t>
            </a:r>
            <a:endParaRPr lang="es-CL" dirty="0"/>
          </a:p>
        </p:txBody>
      </p:sp>
      <p:sp>
        <p:nvSpPr>
          <p:cNvPr id="10" name="9 Rectángulo"/>
          <p:cNvSpPr/>
          <p:nvPr/>
        </p:nvSpPr>
        <p:spPr>
          <a:xfrm>
            <a:off x="5579204" y="1921717"/>
            <a:ext cx="65878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>
                <a:solidFill>
                  <a:srgbClr val="7030A0"/>
                </a:solidFill>
              </a:rPr>
              <a:t> Que dicen al leño: Mi padre eres tú; y á la piedra: </a:t>
            </a:r>
            <a:endParaRPr lang="es-CL" sz="2400" dirty="0"/>
          </a:p>
        </p:txBody>
      </p:sp>
      <p:sp>
        <p:nvSpPr>
          <p:cNvPr id="11" name="10 Rectángulo"/>
          <p:cNvSpPr/>
          <p:nvPr/>
        </p:nvSpPr>
        <p:spPr>
          <a:xfrm>
            <a:off x="5840185" y="235472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Jeremías describe su insensata idolatría, adorando cosas de madera y </a:t>
            </a:r>
            <a:r>
              <a:rPr lang="es-MX" b="1" dirty="0" smtClean="0"/>
              <a:t>piedra</a:t>
            </a:r>
            <a:r>
              <a:rPr lang="es-MX" dirty="0" smtClean="0"/>
              <a:t>.</a:t>
            </a:r>
            <a:endParaRPr lang="es-CL" dirty="0"/>
          </a:p>
        </p:txBody>
      </p:sp>
      <p:sp>
        <p:nvSpPr>
          <p:cNvPr id="12" name="11 Rectángulo"/>
          <p:cNvSpPr/>
          <p:nvPr/>
        </p:nvSpPr>
        <p:spPr>
          <a:xfrm>
            <a:off x="5776204" y="2950419"/>
            <a:ext cx="606005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>
                <a:solidFill>
                  <a:srgbClr val="C00000"/>
                </a:solidFill>
              </a:rPr>
              <a:t>y en el tiempo de su trabajo dicen: Levántate, </a:t>
            </a:r>
          </a:p>
          <a:p>
            <a:r>
              <a:rPr lang="es-CL" sz="2400" b="1" dirty="0" smtClean="0">
                <a:solidFill>
                  <a:srgbClr val="C00000"/>
                </a:solidFill>
              </a:rPr>
              <a:t>y líbranos.</a:t>
            </a:r>
            <a:endParaRPr lang="es-CL" sz="2400" dirty="0"/>
          </a:p>
        </p:txBody>
      </p:sp>
      <p:sp>
        <p:nvSpPr>
          <p:cNvPr id="13" name="12 Rectángulo"/>
          <p:cNvSpPr/>
          <p:nvPr/>
        </p:nvSpPr>
        <p:spPr>
          <a:xfrm>
            <a:off x="5611586" y="374264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dirty="0" smtClean="0"/>
              <a:t>Dios sabía que su pueblo rechazaría la idolatría inútil cuando llegara la gran crisis.</a:t>
            </a:r>
            <a:endParaRPr lang="es-CL" dirty="0"/>
          </a:p>
        </p:txBody>
      </p:sp>
      <p:sp>
        <p:nvSpPr>
          <p:cNvPr id="15" name="14 Rectángulo"/>
          <p:cNvSpPr/>
          <p:nvPr/>
        </p:nvSpPr>
        <p:spPr>
          <a:xfrm>
            <a:off x="5611595" y="4346803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sz="2400" b="1" dirty="0" smtClean="0">
                <a:solidFill>
                  <a:srgbClr val="7030A0"/>
                </a:solidFill>
              </a:rPr>
              <a:t> Levántense, á ver si te podrán librar en el tiempo de tu aflicción: </a:t>
            </a:r>
            <a:endParaRPr lang="es-CL" sz="2400" dirty="0"/>
          </a:p>
        </p:txBody>
      </p:sp>
      <p:sp>
        <p:nvSpPr>
          <p:cNvPr id="16" name="15 Rectángulo"/>
          <p:cNvSpPr/>
          <p:nvPr/>
        </p:nvSpPr>
        <p:spPr>
          <a:xfrm>
            <a:off x="5366657" y="517956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dirty="0" smtClean="0"/>
              <a:t>Los ídolos que a Israel y Judá les gustaba adorar no les servían de nada en el tiempo de crisis.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2804849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Logotipo, Icono&#10;&#10;Descripción generada automáticamente">
            <a:extLst>
              <a:ext uri="{FF2B5EF4-FFF2-40B4-BE49-F238E27FC236}">
                <a16:creationId xmlns:a16="http://schemas.microsoft.com/office/drawing/2014/main" xmlns="" id="{F844265E-F569-4FF2-82F7-26BF285A0DD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2414" y="0"/>
            <a:ext cx="1817392" cy="1628799"/>
          </a:xfrm>
          <a:prstGeom prst="rect">
            <a:avLst/>
          </a:prstGeom>
        </p:spPr>
      </p:pic>
      <p:sp>
        <p:nvSpPr>
          <p:cNvPr id="14" name="13 Rectángulo"/>
          <p:cNvSpPr/>
          <p:nvPr/>
        </p:nvSpPr>
        <p:spPr>
          <a:xfrm>
            <a:off x="495643" y="5873234"/>
            <a:ext cx="2869825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/>
            <a:r>
              <a:rPr lang="es-MX" sz="2800" b="1" cap="all" dirty="0" smtClean="0"/>
              <a:t>CISTERNAS ROTAS</a:t>
            </a:r>
          </a:p>
          <a:p>
            <a:pPr algn="ctr" fontAlgn="base"/>
            <a:r>
              <a:rPr lang="es-MX" sz="2800" b="1" cap="all" dirty="0" smtClean="0"/>
              <a:t>Jeremías 2</a:t>
            </a:r>
          </a:p>
          <a:p>
            <a:pPr fontAlgn="base"/>
            <a:r>
              <a:rPr lang="es-MX" sz="2800" b="1" cap="all" dirty="0" smtClean="0"/>
              <a:t> </a:t>
            </a:r>
            <a:endParaRPr lang="es-MX" sz="2800" b="1" cap="all" dirty="0"/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533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s-CL" b="1" dirty="0" smtClean="0"/>
              <a:t>29-32) Dios no escuchará a Israel que lo ha rechazado.</a:t>
            </a:r>
            <a:endParaRPr lang="es-CL" b="1" dirty="0"/>
          </a:p>
        </p:txBody>
      </p:sp>
      <p:sp>
        <p:nvSpPr>
          <p:cNvPr id="5" name="4 Rectángulo"/>
          <p:cNvSpPr/>
          <p:nvPr/>
        </p:nvSpPr>
        <p:spPr>
          <a:xfrm>
            <a:off x="0" y="683683"/>
            <a:ext cx="452301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000" dirty="0" smtClean="0"/>
              <a:t>9  </a:t>
            </a:r>
            <a:r>
              <a:rPr lang="es-CL" sz="2000" b="1" dirty="0" smtClean="0">
                <a:solidFill>
                  <a:srgbClr val="7030A0"/>
                </a:solidFill>
              </a:rPr>
              <a:t>¿Por qué porfías conmigo? Todos vosotros prevaricasteis contra mí, </a:t>
            </a:r>
            <a:r>
              <a:rPr lang="es-CL" sz="2000" dirty="0" smtClean="0"/>
              <a:t>dice Jehová.</a:t>
            </a:r>
          </a:p>
          <a:p>
            <a:r>
              <a:rPr lang="es-CL" sz="2000" dirty="0" smtClean="0"/>
              <a:t>30  Por demás he azotado vuestros hijos; no han recibido corrección. </a:t>
            </a:r>
            <a:r>
              <a:rPr lang="es-CL" sz="2000" b="1" dirty="0" smtClean="0">
                <a:solidFill>
                  <a:srgbClr val="7030A0"/>
                </a:solidFill>
              </a:rPr>
              <a:t>Cuchillo devoró vuestros profetas</a:t>
            </a:r>
            <a:r>
              <a:rPr lang="es-CL" sz="2000" dirty="0" smtClean="0"/>
              <a:t> como león destrozador.</a:t>
            </a:r>
          </a:p>
          <a:p>
            <a:r>
              <a:rPr lang="es-CL" sz="2000" dirty="0" smtClean="0"/>
              <a:t>31  ¡Oh generación! ved vosotros la palabra de Jehová. ¿He sido yo á Israel soledad, ó tierra de tinieblas? </a:t>
            </a:r>
            <a:r>
              <a:rPr lang="es-CL" sz="2000" b="1" dirty="0" smtClean="0">
                <a:solidFill>
                  <a:srgbClr val="7030A0"/>
                </a:solidFill>
              </a:rPr>
              <a:t>¿Por qué ha dicho mi pueblo: Señores somos; nunca más vendremos á </a:t>
            </a:r>
            <a:r>
              <a:rPr lang="es-CL" sz="2000" b="1" dirty="0" err="1" smtClean="0">
                <a:solidFill>
                  <a:srgbClr val="7030A0"/>
                </a:solidFill>
              </a:rPr>
              <a:t>tí</a:t>
            </a:r>
            <a:r>
              <a:rPr lang="es-CL" sz="2000" b="1" dirty="0" smtClean="0">
                <a:solidFill>
                  <a:srgbClr val="7030A0"/>
                </a:solidFill>
              </a:rPr>
              <a:t>?</a:t>
            </a:r>
          </a:p>
          <a:p>
            <a:r>
              <a:rPr lang="es-CL" sz="2000" dirty="0" smtClean="0"/>
              <a:t>32  ¿</a:t>
            </a:r>
            <a:r>
              <a:rPr lang="es-CL" sz="2000" dirty="0" err="1" smtClean="0"/>
              <a:t>Olvídase</a:t>
            </a:r>
            <a:r>
              <a:rPr lang="es-CL" sz="2000" dirty="0" smtClean="0"/>
              <a:t> la virgen de su atavío, ó la desposada de sus sartales? </a:t>
            </a:r>
            <a:r>
              <a:rPr lang="es-CL" sz="2000" b="1" dirty="0" smtClean="0">
                <a:solidFill>
                  <a:srgbClr val="7030A0"/>
                </a:solidFill>
              </a:rPr>
              <a:t>mas mi pueblo se ha olvidado de mí por días que no tienen número.</a:t>
            </a:r>
            <a:endParaRPr lang="es-CL" sz="2000" b="1" dirty="0">
              <a:solidFill>
                <a:srgbClr val="7030A0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916987" y="141903"/>
            <a:ext cx="6088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s-CL" sz="2400" b="1" dirty="0" smtClean="0"/>
              <a:t>El vacío y la vergüenza de la idolatría de Israel.</a:t>
            </a:r>
            <a:endParaRPr lang="es-CL" sz="2400" b="1" dirty="0"/>
          </a:p>
        </p:txBody>
      </p:sp>
      <p:sp>
        <p:nvSpPr>
          <p:cNvPr id="7" name="6 Rectángulo"/>
          <p:cNvSpPr/>
          <p:nvPr/>
        </p:nvSpPr>
        <p:spPr>
          <a:xfrm>
            <a:off x="5840188" y="558574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sz="2400" b="1" dirty="0" smtClean="0">
                <a:solidFill>
                  <a:srgbClr val="7030A0"/>
                </a:solidFill>
              </a:rPr>
              <a:t>¿Por qué porfías conmigo? Todos vosotros prevaricasteis contra mí, </a:t>
            </a:r>
            <a:endParaRPr lang="es-CL" sz="2400" dirty="0"/>
          </a:p>
        </p:txBody>
      </p:sp>
      <p:sp>
        <p:nvSpPr>
          <p:cNvPr id="8" name="7 Rectángulo"/>
          <p:cNvSpPr/>
          <p:nvPr/>
        </p:nvSpPr>
        <p:spPr>
          <a:xfrm>
            <a:off x="5611588" y="132601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dirty="0" smtClean="0"/>
              <a:t>Dios habló de cómo Su pueblo se volvería a Él en el tiempo de su angustia, pero no por verdadero arrepentimiento;</a:t>
            </a:r>
            <a:endParaRPr lang="es-CL" dirty="0"/>
          </a:p>
        </p:txBody>
      </p:sp>
      <p:sp>
        <p:nvSpPr>
          <p:cNvPr id="10" name="9 Rectángulo"/>
          <p:cNvSpPr/>
          <p:nvPr/>
        </p:nvSpPr>
        <p:spPr>
          <a:xfrm>
            <a:off x="6515738" y="1970706"/>
            <a:ext cx="44510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>
                <a:solidFill>
                  <a:srgbClr val="7030A0"/>
                </a:solidFill>
              </a:rPr>
              <a:t>Cuchillo devoró vuestros profetas</a:t>
            </a:r>
            <a:endParaRPr lang="es-CL" sz="2400" dirty="0"/>
          </a:p>
        </p:txBody>
      </p:sp>
      <p:sp>
        <p:nvSpPr>
          <p:cNvPr id="11" name="10 Rectángulo"/>
          <p:cNvSpPr/>
          <p:nvPr/>
        </p:nvSpPr>
        <p:spPr>
          <a:xfrm>
            <a:off x="5856513" y="24200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dirty="0" smtClean="0"/>
              <a:t>El pueblo de Dios era culpable de rechazar y asesinar a los profetas.</a:t>
            </a:r>
            <a:endParaRPr lang="es-CL" dirty="0"/>
          </a:p>
        </p:txBody>
      </p:sp>
      <p:sp>
        <p:nvSpPr>
          <p:cNvPr id="12" name="11 Rectángulo"/>
          <p:cNvSpPr/>
          <p:nvPr/>
        </p:nvSpPr>
        <p:spPr>
          <a:xfrm>
            <a:off x="5823863" y="2975200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sz="2400" b="1" dirty="0" smtClean="0">
                <a:solidFill>
                  <a:srgbClr val="7030A0"/>
                </a:solidFill>
              </a:rPr>
              <a:t>¿Por qué ha dicho mi pueblo: Señores somos; nunca más vendremos á </a:t>
            </a:r>
            <a:r>
              <a:rPr lang="es-CL" sz="2400" b="1" dirty="0" err="1" smtClean="0">
                <a:solidFill>
                  <a:srgbClr val="7030A0"/>
                </a:solidFill>
              </a:rPr>
              <a:t>tí</a:t>
            </a:r>
            <a:r>
              <a:rPr lang="es-CL" sz="2400" b="1" dirty="0" smtClean="0">
                <a:solidFill>
                  <a:srgbClr val="7030A0"/>
                </a:solidFill>
              </a:rPr>
              <a:t>?</a:t>
            </a:r>
            <a:endParaRPr lang="es-CL" sz="2400" dirty="0"/>
          </a:p>
        </p:txBody>
      </p:sp>
      <p:sp>
        <p:nvSpPr>
          <p:cNvPr id="13" name="12 Rectángulo"/>
          <p:cNvSpPr/>
          <p:nvPr/>
        </p:nvSpPr>
        <p:spPr>
          <a:xfrm>
            <a:off x="5285014" y="377530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dirty="0" smtClean="0"/>
              <a:t>orgullo, creyendo que no necesitaban venir y humillarse ante el Dios viviente.</a:t>
            </a:r>
            <a:endParaRPr lang="es-CL" dirty="0"/>
          </a:p>
        </p:txBody>
      </p:sp>
      <p:sp>
        <p:nvSpPr>
          <p:cNvPr id="15" name="14 Rectángulo"/>
          <p:cNvSpPr/>
          <p:nvPr/>
        </p:nvSpPr>
        <p:spPr>
          <a:xfrm>
            <a:off x="5268686" y="4379463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sz="2400" b="1" dirty="0" smtClean="0">
                <a:solidFill>
                  <a:srgbClr val="7030A0"/>
                </a:solidFill>
              </a:rPr>
              <a:t>mas mi pueblo se ha olvidado de mí por días que no tienen número.</a:t>
            </a:r>
            <a:endParaRPr lang="es-CL" sz="2400" dirty="0"/>
          </a:p>
        </p:txBody>
      </p:sp>
      <p:sp>
        <p:nvSpPr>
          <p:cNvPr id="16" name="15 Rectángulo"/>
          <p:cNvSpPr/>
          <p:nvPr/>
        </p:nvSpPr>
        <p:spPr>
          <a:xfrm>
            <a:off x="5072742" y="53918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dirty="0" smtClean="0"/>
              <a:t>Cuando el pueblo de Dios se olvida de su Dios, que ha hecho tanto por ellos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28048492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Logotipo, Icono&#10;&#10;Descripción generada automáticamente">
            <a:extLst>
              <a:ext uri="{FF2B5EF4-FFF2-40B4-BE49-F238E27FC236}">
                <a16:creationId xmlns:a16="http://schemas.microsoft.com/office/drawing/2014/main" xmlns="" id="{F844265E-F569-4FF2-82F7-26BF285A0DD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2414" y="0"/>
            <a:ext cx="1817392" cy="1628799"/>
          </a:xfrm>
          <a:prstGeom prst="rect">
            <a:avLst/>
          </a:prstGeom>
        </p:spPr>
      </p:pic>
      <p:sp>
        <p:nvSpPr>
          <p:cNvPr id="14" name="13 Rectángulo"/>
          <p:cNvSpPr/>
          <p:nvPr/>
        </p:nvSpPr>
        <p:spPr>
          <a:xfrm>
            <a:off x="495643" y="5873234"/>
            <a:ext cx="2869825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/>
            <a:r>
              <a:rPr lang="es-MX" sz="2800" b="1" cap="all" dirty="0" smtClean="0"/>
              <a:t>CISTERNAS ROTAS</a:t>
            </a:r>
          </a:p>
          <a:p>
            <a:pPr algn="ctr" fontAlgn="base"/>
            <a:r>
              <a:rPr lang="es-MX" sz="2800" b="1" cap="all" dirty="0" smtClean="0"/>
              <a:t>Jeremías 2</a:t>
            </a:r>
          </a:p>
          <a:p>
            <a:pPr fontAlgn="base"/>
            <a:r>
              <a:rPr lang="es-MX" sz="2800" b="1" cap="all" dirty="0" smtClean="0"/>
              <a:t> </a:t>
            </a:r>
            <a:endParaRPr lang="es-MX" sz="2800" b="1" cap="all" dirty="0"/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4114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s-CL" b="1" dirty="0" smtClean="0"/>
              <a:t>(33-37) Israel se sentirá decepcionado por los dioses falsos en los que ha confiado.</a:t>
            </a:r>
            <a:endParaRPr lang="es-CL" b="1" dirty="0"/>
          </a:p>
        </p:txBody>
      </p:sp>
      <p:sp>
        <p:nvSpPr>
          <p:cNvPr id="5" name="4 Rectángulo"/>
          <p:cNvSpPr/>
          <p:nvPr/>
        </p:nvSpPr>
        <p:spPr>
          <a:xfrm>
            <a:off x="0" y="1019298"/>
            <a:ext cx="449035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33  </a:t>
            </a:r>
            <a:r>
              <a:rPr lang="es-CL" b="1" dirty="0" smtClean="0">
                <a:solidFill>
                  <a:srgbClr val="7030A0"/>
                </a:solidFill>
              </a:rPr>
              <a:t>¿Por qué abonas tu camino para hallar amor, </a:t>
            </a:r>
            <a:r>
              <a:rPr lang="es-CL" dirty="0" smtClean="0"/>
              <a:t>pues </a:t>
            </a:r>
            <a:r>
              <a:rPr lang="es-CL" b="1" dirty="0" smtClean="0">
                <a:solidFill>
                  <a:srgbClr val="7030A0"/>
                </a:solidFill>
              </a:rPr>
              <a:t>aun á las malvadas enseñaste tus caminos?</a:t>
            </a:r>
          </a:p>
          <a:p>
            <a:r>
              <a:rPr lang="es-CL" dirty="0" smtClean="0"/>
              <a:t>34  </a:t>
            </a:r>
            <a:r>
              <a:rPr lang="es-CL" b="1" dirty="0" smtClean="0">
                <a:solidFill>
                  <a:srgbClr val="7030A0"/>
                </a:solidFill>
              </a:rPr>
              <a:t>Aun en tus faldas se halló la sangre de las almas de los pobres,</a:t>
            </a:r>
            <a:r>
              <a:rPr lang="es-CL" dirty="0" smtClean="0"/>
              <a:t> de los inocentes: no la hallé en excavación, sino en todas estas cosas.</a:t>
            </a:r>
          </a:p>
          <a:p>
            <a:r>
              <a:rPr lang="es-CL" dirty="0" smtClean="0"/>
              <a:t>35  Y dices: </a:t>
            </a:r>
            <a:r>
              <a:rPr lang="es-CL" b="1" dirty="0" smtClean="0">
                <a:solidFill>
                  <a:srgbClr val="7030A0"/>
                </a:solidFill>
              </a:rPr>
              <a:t>Porque soy inocente, de cierto su ira se apartó de mí.</a:t>
            </a:r>
            <a:r>
              <a:rPr lang="es-CL" dirty="0" smtClean="0"/>
              <a:t> </a:t>
            </a:r>
            <a:r>
              <a:rPr lang="es-CL" b="1" dirty="0" smtClean="0">
                <a:solidFill>
                  <a:srgbClr val="C00000"/>
                </a:solidFill>
              </a:rPr>
              <a:t>He aquí yo entraré en juicio contigo, porque dijiste: No he pecado.</a:t>
            </a:r>
          </a:p>
          <a:p>
            <a:r>
              <a:rPr lang="es-CL" dirty="0" smtClean="0"/>
              <a:t>36  ¿Para qué discurres tanto, mudando tus caminos? También serás avergonzada de Egipto, como fuiste avergonzada de Asiria.</a:t>
            </a:r>
          </a:p>
          <a:p>
            <a:r>
              <a:rPr lang="es-CL" dirty="0" smtClean="0"/>
              <a:t>37  También saldrás de él con tus manos sobre tu cabeza: porque Jehová </a:t>
            </a:r>
            <a:r>
              <a:rPr lang="es-CL" dirty="0" err="1" smtClean="0"/>
              <a:t>deshechó</a:t>
            </a:r>
            <a:r>
              <a:rPr lang="es-CL" dirty="0" smtClean="0"/>
              <a:t> tus confianzas, y en ellas no tendrás buen suceso.</a:t>
            </a:r>
            <a:endParaRPr lang="es-CL" dirty="0"/>
          </a:p>
        </p:txBody>
      </p:sp>
      <p:sp>
        <p:nvSpPr>
          <p:cNvPr id="6" name="5 Rectángulo"/>
          <p:cNvSpPr/>
          <p:nvPr/>
        </p:nvSpPr>
        <p:spPr>
          <a:xfrm>
            <a:off x="5916987" y="141903"/>
            <a:ext cx="6088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s-CL" sz="2400" b="1" dirty="0" smtClean="0"/>
              <a:t>El vacío y la vergüenza de la idolatría de Israel.</a:t>
            </a:r>
            <a:endParaRPr lang="es-CL" sz="2400" b="1" dirty="0"/>
          </a:p>
        </p:txBody>
      </p:sp>
      <p:sp>
        <p:nvSpPr>
          <p:cNvPr id="7" name="6 Rectángulo"/>
          <p:cNvSpPr/>
          <p:nvPr/>
        </p:nvSpPr>
        <p:spPr>
          <a:xfrm>
            <a:off x="5968019" y="729734"/>
            <a:ext cx="59627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>
                <a:solidFill>
                  <a:srgbClr val="7030A0"/>
                </a:solidFill>
              </a:rPr>
              <a:t>¿Por qué abonas tu camino para hallar amor, </a:t>
            </a:r>
            <a:endParaRPr lang="es-CL" sz="2400" dirty="0"/>
          </a:p>
        </p:txBody>
      </p:sp>
      <p:sp>
        <p:nvSpPr>
          <p:cNvPr id="8" name="7 Rectángulo"/>
          <p:cNvSpPr/>
          <p:nvPr/>
        </p:nvSpPr>
        <p:spPr>
          <a:xfrm>
            <a:off x="5562600" y="1203849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dirty="0" smtClean="0"/>
              <a:t>cualquier búsqueda del amor podía considerarse hermosa. En su pensamiento, el amor a los ídolos era tan bueno como el amor de </a:t>
            </a:r>
            <a:r>
              <a:rPr lang="es-CL" dirty="0" err="1" smtClean="0"/>
              <a:t>Yahveh</a:t>
            </a:r>
            <a:r>
              <a:rPr lang="es-CL" dirty="0" smtClean="0"/>
              <a:t>, su Dios del pacto. </a:t>
            </a:r>
            <a:endParaRPr lang="es-CL" dirty="0"/>
          </a:p>
        </p:txBody>
      </p:sp>
      <p:sp>
        <p:nvSpPr>
          <p:cNvPr id="10" name="9 Rectángulo"/>
          <p:cNvSpPr/>
          <p:nvPr/>
        </p:nvSpPr>
        <p:spPr>
          <a:xfrm>
            <a:off x="6215339" y="2182977"/>
            <a:ext cx="56886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>
                <a:solidFill>
                  <a:srgbClr val="7030A0"/>
                </a:solidFill>
              </a:rPr>
              <a:t>aun á las malvadas enseñaste tus caminos?</a:t>
            </a:r>
            <a:endParaRPr lang="es-CL" sz="2400" b="1" dirty="0"/>
          </a:p>
        </p:txBody>
      </p:sp>
      <p:sp>
        <p:nvSpPr>
          <p:cNvPr id="11" name="10 Rectángulo"/>
          <p:cNvSpPr/>
          <p:nvPr/>
        </p:nvSpPr>
        <p:spPr>
          <a:xfrm>
            <a:off x="6614494" y="2623848"/>
            <a:ext cx="41554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 smtClean="0"/>
              <a:t>también tuvieron que enseñársela a otros.</a:t>
            </a:r>
            <a:endParaRPr lang="es-CL" dirty="0"/>
          </a:p>
        </p:txBody>
      </p:sp>
      <p:sp>
        <p:nvSpPr>
          <p:cNvPr id="12" name="11 Rectángulo"/>
          <p:cNvSpPr/>
          <p:nvPr/>
        </p:nvSpPr>
        <p:spPr>
          <a:xfrm>
            <a:off x="6279899" y="3048391"/>
            <a:ext cx="471757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>
                <a:solidFill>
                  <a:srgbClr val="7030A0"/>
                </a:solidFill>
              </a:rPr>
              <a:t>Aun en tus faldas se halló la sangre </a:t>
            </a:r>
          </a:p>
          <a:p>
            <a:r>
              <a:rPr lang="es-CL" sz="2400" b="1" dirty="0" smtClean="0">
                <a:solidFill>
                  <a:srgbClr val="7030A0"/>
                </a:solidFill>
              </a:rPr>
              <a:t>de las almas de los pobres,</a:t>
            </a:r>
            <a:endParaRPr lang="es-CL" sz="2400" dirty="0"/>
          </a:p>
        </p:txBody>
      </p:sp>
      <p:sp>
        <p:nvSpPr>
          <p:cNvPr id="13" name="12 Rectángulo"/>
          <p:cNvSpPr/>
          <p:nvPr/>
        </p:nvSpPr>
        <p:spPr>
          <a:xfrm>
            <a:off x="5334000" y="377530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Su amor inmoral – al que </a:t>
            </a:r>
            <a:r>
              <a:rPr lang="es-MX" i="1" dirty="0" smtClean="0"/>
              <a:t>llamaban </a:t>
            </a:r>
            <a:r>
              <a:rPr lang="es-MX" dirty="0" smtClean="0"/>
              <a:t>hermoso – los dejó manchados con la </a:t>
            </a:r>
            <a:r>
              <a:rPr lang="es-MX" b="1" dirty="0" smtClean="0"/>
              <a:t>sangre de los pobres,</a:t>
            </a:r>
            <a:endParaRPr lang="es-CL" dirty="0"/>
          </a:p>
        </p:txBody>
      </p:sp>
      <p:sp>
        <p:nvSpPr>
          <p:cNvPr id="15" name="14 Rectángulo"/>
          <p:cNvSpPr/>
          <p:nvPr/>
        </p:nvSpPr>
        <p:spPr>
          <a:xfrm>
            <a:off x="4911011" y="4354677"/>
            <a:ext cx="69434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>
                <a:solidFill>
                  <a:srgbClr val="7030A0"/>
                </a:solidFill>
              </a:rPr>
              <a:t>Porque soy inocente, de cierto su ira se apartó de mí.</a:t>
            </a:r>
            <a:endParaRPr lang="es-CL" sz="2400" dirty="0"/>
          </a:p>
        </p:txBody>
      </p:sp>
      <p:sp>
        <p:nvSpPr>
          <p:cNvPr id="16" name="15 Rectángulo"/>
          <p:cNvSpPr/>
          <p:nvPr/>
        </p:nvSpPr>
        <p:spPr>
          <a:xfrm>
            <a:off x="5072743" y="4787678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sz="2400" b="1" dirty="0" smtClean="0">
                <a:solidFill>
                  <a:srgbClr val="C00000"/>
                </a:solidFill>
              </a:rPr>
              <a:t>He aquí yo entraré en juicio contigo, porque dijiste: No he pecado.</a:t>
            </a:r>
            <a:endParaRPr lang="es-CL" sz="2400" dirty="0"/>
          </a:p>
        </p:txBody>
      </p:sp>
      <p:sp>
        <p:nvSpPr>
          <p:cNvPr id="17" name="16 Rectángulo"/>
          <p:cNvSpPr/>
          <p:nvPr/>
        </p:nvSpPr>
        <p:spPr>
          <a:xfrm>
            <a:off x="5251510" y="5660963"/>
            <a:ext cx="50526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 smtClean="0"/>
              <a:t>su pretensión de inocencia los hacía </a:t>
            </a:r>
            <a:r>
              <a:rPr lang="es-CL" i="1" dirty="0" smtClean="0"/>
              <a:t>más</a:t>
            </a:r>
            <a:r>
              <a:rPr lang="es-CL" dirty="0" smtClean="0"/>
              <a:t> culpables, 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28048492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Logotipo, Icono&#10;&#10;Descripción generada automáticamente">
            <a:extLst>
              <a:ext uri="{FF2B5EF4-FFF2-40B4-BE49-F238E27FC236}">
                <a16:creationId xmlns:a16="http://schemas.microsoft.com/office/drawing/2014/main" xmlns="" id="{F844265E-F569-4FF2-82F7-26BF285A0DD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2414" y="0"/>
            <a:ext cx="1817392" cy="1628799"/>
          </a:xfrm>
          <a:prstGeom prst="rect">
            <a:avLst/>
          </a:prstGeom>
        </p:spPr>
      </p:pic>
      <p:sp>
        <p:nvSpPr>
          <p:cNvPr id="14" name="13 Rectángulo"/>
          <p:cNvSpPr/>
          <p:nvPr/>
        </p:nvSpPr>
        <p:spPr>
          <a:xfrm>
            <a:off x="495643" y="5873234"/>
            <a:ext cx="2869825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/>
            <a:r>
              <a:rPr lang="es-MX" sz="2800" b="1" cap="all" dirty="0" smtClean="0"/>
              <a:t>CISTERNAS ROTAS</a:t>
            </a:r>
          </a:p>
          <a:p>
            <a:pPr algn="ctr" fontAlgn="base"/>
            <a:r>
              <a:rPr lang="es-MX" sz="2800" b="1" cap="all" dirty="0" smtClean="0"/>
              <a:t>Jeremías 2</a:t>
            </a:r>
          </a:p>
          <a:p>
            <a:pPr fontAlgn="base"/>
            <a:r>
              <a:rPr lang="es-MX" sz="2800" b="1" cap="all" dirty="0" smtClean="0"/>
              <a:t> </a:t>
            </a:r>
            <a:endParaRPr lang="es-MX" sz="2800" b="1" cap="all" dirty="0"/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4114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s-CL" b="1" dirty="0" smtClean="0"/>
              <a:t>(33-37) Israel se sentirá decepcionado por los dioses falsos en los que ha confiado.</a:t>
            </a:r>
            <a:endParaRPr lang="es-CL" b="1" dirty="0"/>
          </a:p>
        </p:txBody>
      </p:sp>
      <p:sp>
        <p:nvSpPr>
          <p:cNvPr id="5" name="4 Rectángulo"/>
          <p:cNvSpPr/>
          <p:nvPr/>
        </p:nvSpPr>
        <p:spPr>
          <a:xfrm>
            <a:off x="0" y="1019298"/>
            <a:ext cx="449035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33  </a:t>
            </a:r>
            <a:r>
              <a:rPr lang="es-CL" b="1" dirty="0" smtClean="0">
                <a:solidFill>
                  <a:srgbClr val="7030A0"/>
                </a:solidFill>
              </a:rPr>
              <a:t>¿Por qué abonas tu camino para hallar amor, </a:t>
            </a:r>
            <a:r>
              <a:rPr lang="es-CL" dirty="0" smtClean="0"/>
              <a:t>pues </a:t>
            </a:r>
            <a:r>
              <a:rPr lang="es-CL" b="1" dirty="0" smtClean="0">
                <a:solidFill>
                  <a:srgbClr val="7030A0"/>
                </a:solidFill>
              </a:rPr>
              <a:t>aun á las malvadas enseñaste tus caminos?</a:t>
            </a:r>
          </a:p>
          <a:p>
            <a:r>
              <a:rPr lang="es-CL" dirty="0" smtClean="0"/>
              <a:t>34  </a:t>
            </a:r>
            <a:r>
              <a:rPr lang="es-CL" b="1" dirty="0" smtClean="0">
                <a:solidFill>
                  <a:srgbClr val="7030A0"/>
                </a:solidFill>
              </a:rPr>
              <a:t>Aun en tus faldas se halló la sangre de las almas de los pobres,</a:t>
            </a:r>
            <a:r>
              <a:rPr lang="es-CL" dirty="0" smtClean="0"/>
              <a:t> de los inocentes: no la hallé en excavación, sino en todas estas cosas.</a:t>
            </a:r>
          </a:p>
          <a:p>
            <a:r>
              <a:rPr lang="es-CL" dirty="0" smtClean="0"/>
              <a:t>35  Y dices: </a:t>
            </a:r>
            <a:r>
              <a:rPr lang="es-CL" b="1" dirty="0" smtClean="0">
                <a:solidFill>
                  <a:srgbClr val="7030A0"/>
                </a:solidFill>
              </a:rPr>
              <a:t>Porque soy inocente, de cierto su ira se apartó de mí.</a:t>
            </a:r>
            <a:r>
              <a:rPr lang="es-CL" dirty="0" smtClean="0"/>
              <a:t> </a:t>
            </a:r>
            <a:r>
              <a:rPr lang="es-CL" b="1" dirty="0" smtClean="0">
                <a:solidFill>
                  <a:srgbClr val="C00000"/>
                </a:solidFill>
              </a:rPr>
              <a:t>He aquí yo entraré en juicio contigo, porque dijiste: No he pecado.</a:t>
            </a:r>
          </a:p>
          <a:p>
            <a:r>
              <a:rPr lang="es-CL" dirty="0" smtClean="0"/>
              <a:t>36  </a:t>
            </a:r>
            <a:r>
              <a:rPr lang="es-CL" b="1" dirty="0" smtClean="0">
                <a:solidFill>
                  <a:srgbClr val="7030A0"/>
                </a:solidFill>
              </a:rPr>
              <a:t>¿Para qué discurres tanto, mudando tus caminos? </a:t>
            </a:r>
            <a:r>
              <a:rPr lang="es-CL" dirty="0" smtClean="0"/>
              <a:t>También serás avergonzada de Egipto, como fuiste avergonzada de Asiria.</a:t>
            </a:r>
          </a:p>
          <a:p>
            <a:r>
              <a:rPr lang="es-CL" dirty="0" smtClean="0"/>
              <a:t>37  </a:t>
            </a:r>
            <a:r>
              <a:rPr lang="es-CL" b="1" dirty="0" smtClean="0">
                <a:solidFill>
                  <a:srgbClr val="7030A0"/>
                </a:solidFill>
              </a:rPr>
              <a:t>También saldrás de él con tus manos sobre tu cabeza: </a:t>
            </a:r>
            <a:r>
              <a:rPr lang="es-CL" dirty="0" smtClean="0"/>
              <a:t>porque Jehová </a:t>
            </a:r>
            <a:r>
              <a:rPr lang="es-CL" dirty="0" err="1" smtClean="0"/>
              <a:t>deshechó</a:t>
            </a:r>
            <a:r>
              <a:rPr lang="es-CL" dirty="0" smtClean="0"/>
              <a:t> tus confianzas, y en ellas no tendrás buen suceso.</a:t>
            </a:r>
            <a:endParaRPr lang="es-CL" dirty="0"/>
          </a:p>
        </p:txBody>
      </p:sp>
      <p:sp>
        <p:nvSpPr>
          <p:cNvPr id="6" name="5 Rectángulo"/>
          <p:cNvSpPr/>
          <p:nvPr/>
        </p:nvSpPr>
        <p:spPr>
          <a:xfrm>
            <a:off x="5916987" y="141903"/>
            <a:ext cx="6088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s-CL" sz="2400" b="1" dirty="0" smtClean="0"/>
              <a:t>El vacío y la vergüenza de la idolatría de Israel.</a:t>
            </a:r>
            <a:endParaRPr lang="es-CL" sz="2400" b="1" dirty="0"/>
          </a:p>
        </p:txBody>
      </p:sp>
      <p:sp>
        <p:nvSpPr>
          <p:cNvPr id="18" name="17 Rectángulo"/>
          <p:cNvSpPr/>
          <p:nvPr/>
        </p:nvSpPr>
        <p:spPr>
          <a:xfrm>
            <a:off x="5593078" y="893020"/>
            <a:ext cx="65989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>
                <a:solidFill>
                  <a:srgbClr val="7030A0"/>
                </a:solidFill>
              </a:rPr>
              <a:t>¿Para qué discurres tanto, mudando tus caminos? </a:t>
            </a:r>
            <a:endParaRPr lang="es-CL" sz="2400" dirty="0"/>
          </a:p>
        </p:txBody>
      </p:sp>
      <p:sp>
        <p:nvSpPr>
          <p:cNvPr id="19" name="18 Rectángulo"/>
          <p:cNvSpPr/>
          <p:nvPr/>
        </p:nvSpPr>
        <p:spPr>
          <a:xfrm>
            <a:off x="5806450" y="1464520"/>
            <a:ext cx="4417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debieron arrepentirse y confiar en el Señor. </a:t>
            </a:r>
            <a:endParaRPr lang="es-CL" dirty="0"/>
          </a:p>
        </p:txBody>
      </p:sp>
      <p:sp>
        <p:nvSpPr>
          <p:cNvPr id="20" name="19 Rectángulo"/>
          <p:cNvSpPr/>
          <p:nvPr/>
        </p:nvSpPr>
        <p:spPr>
          <a:xfrm>
            <a:off x="5132439" y="1856405"/>
            <a:ext cx="70595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>
                <a:solidFill>
                  <a:srgbClr val="7030A0"/>
                </a:solidFill>
              </a:rPr>
              <a:t>También saldrás de él con tus manos sobre tu cabeza: </a:t>
            </a:r>
            <a:endParaRPr lang="es-CL" sz="2400" dirty="0"/>
          </a:p>
        </p:txBody>
      </p:sp>
      <p:sp>
        <p:nvSpPr>
          <p:cNvPr id="21" name="20 Rectángulo"/>
          <p:cNvSpPr/>
          <p:nvPr/>
        </p:nvSpPr>
        <p:spPr>
          <a:xfrm>
            <a:off x="5709557" y="24200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(sin arrepentimiento nacional) ellos saldrían de Judá como esclavos cautivos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28048492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Logotipo, Icono&#10;&#10;Descripción generada automáticamente">
            <a:extLst>
              <a:ext uri="{FF2B5EF4-FFF2-40B4-BE49-F238E27FC236}">
                <a16:creationId xmlns:a16="http://schemas.microsoft.com/office/drawing/2014/main" xmlns="" id="{F844265E-F569-4FF2-82F7-26BF285A0DD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2414" y="0"/>
            <a:ext cx="1817392" cy="1628799"/>
          </a:xfrm>
          <a:prstGeom prst="rect">
            <a:avLst/>
          </a:prstGeom>
        </p:spPr>
      </p:pic>
      <p:sp>
        <p:nvSpPr>
          <p:cNvPr id="14" name="13 Rectángulo"/>
          <p:cNvSpPr/>
          <p:nvPr/>
        </p:nvSpPr>
        <p:spPr>
          <a:xfrm>
            <a:off x="495643" y="5873234"/>
            <a:ext cx="2869825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/>
            <a:r>
              <a:rPr lang="es-MX" sz="2800" b="1" cap="all" dirty="0" smtClean="0"/>
              <a:t>CISTERNAS ROTAS</a:t>
            </a:r>
          </a:p>
          <a:p>
            <a:pPr algn="ctr" fontAlgn="base"/>
            <a:r>
              <a:rPr lang="es-MX" sz="2800" b="1" cap="all" dirty="0" smtClean="0"/>
              <a:t>Jeremías 2</a:t>
            </a:r>
          </a:p>
          <a:p>
            <a:pPr fontAlgn="base"/>
            <a:r>
              <a:rPr lang="es-MX" sz="2800" b="1" cap="all" dirty="0" smtClean="0"/>
              <a:t> </a:t>
            </a:r>
            <a:endParaRPr lang="es-MX" sz="2800" b="1" cap="all" dirty="0"/>
          </a:p>
        </p:txBody>
      </p:sp>
    </p:spTree>
    <p:extLst>
      <p:ext uri="{BB962C8B-B14F-4D97-AF65-F5344CB8AC3E}">
        <p14:creationId xmlns:p14="http://schemas.microsoft.com/office/powerpoint/2010/main" xmlns="" val="28048492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Logotipo, Icono&#10;&#10;Descripción generada automáticamente">
            <a:extLst>
              <a:ext uri="{FF2B5EF4-FFF2-40B4-BE49-F238E27FC236}">
                <a16:creationId xmlns:a16="http://schemas.microsoft.com/office/drawing/2014/main" xmlns="" id="{F844265E-F569-4FF2-82F7-26BF285A0DD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2414" y="0"/>
            <a:ext cx="1817392" cy="1628799"/>
          </a:xfrm>
          <a:prstGeom prst="rect">
            <a:avLst/>
          </a:prstGeom>
        </p:spPr>
      </p:pic>
      <p:sp>
        <p:nvSpPr>
          <p:cNvPr id="14" name="13 Rectángulo"/>
          <p:cNvSpPr/>
          <p:nvPr/>
        </p:nvSpPr>
        <p:spPr>
          <a:xfrm>
            <a:off x="495643" y="5873234"/>
            <a:ext cx="2869825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/>
            <a:r>
              <a:rPr lang="es-MX" sz="2800" b="1" cap="all" dirty="0" smtClean="0"/>
              <a:t>CISTERNAS ROTAS</a:t>
            </a:r>
          </a:p>
          <a:p>
            <a:pPr algn="ctr" fontAlgn="base"/>
            <a:r>
              <a:rPr lang="es-MX" sz="2800" b="1" cap="all" dirty="0" smtClean="0"/>
              <a:t>Jeremías 2</a:t>
            </a:r>
          </a:p>
          <a:p>
            <a:pPr fontAlgn="base"/>
            <a:r>
              <a:rPr lang="es-MX" sz="2800" b="1" cap="all" dirty="0" smtClean="0"/>
              <a:t> </a:t>
            </a:r>
            <a:endParaRPr lang="es-MX" sz="2800" b="1" cap="all" dirty="0"/>
          </a:p>
        </p:txBody>
      </p:sp>
    </p:spTree>
    <p:extLst>
      <p:ext uri="{BB962C8B-B14F-4D97-AF65-F5344CB8AC3E}">
        <p14:creationId xmlns:p14="http://schemas.microsoft.com/office/powerpoint/2010/main" xmlns="" val="2804849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68F9472-0E1D-442F-B4B3-1DAE0A393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VERDAD BIBLICA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15B5976C-8669-4349-BF88-D90B4FA58B2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rtl="0"/>
            <a:fld id="{B5CEABB6-07DC-46E8-9B57-56EC44A396E5}" type="slidenum">
              <a:rPr lang="es-ES" noProof="0" smtClean="0"/>
              <a:pPr rtl="0"/>
              <a:t>2</a:t>
            </a:fld>
            <a:endParaRPr lang="es-ES" noProof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78CCEF26-D5EF-4105-B725-B8B4A709D1A0}"/>
              </a:ext>
            </a:extLst>
          </p:cNvPr>
          <p:cNvSpPr txBox="1"/>
          <p:nvPr/>
        </p:nvSpPr>
        <p:spPr>
          <a:xfrm>
            <a:off x="1253068" y="2551837"/>
            <a:ext cx="85883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b="1" dirty="0" smtClean="0">
                <a:solidFill>
                  <a:srgbClr val="7030A0"/>
                </a:solidFill>
              </a:rPr>
              <a:t>Dejar a Dios trae tristes consecuencias</a:t>
            </a:r>
            <a:endParaRPr lang="es-CL" sz="5400" b="1" dirty="0">
              <a:solidFill>
                <a:srgbClr val="7030A0"/>
              </a:solidFill>
            </a:endParaRPr>
          </a:p>
        </p:txBody>
      </p:sp>
      <p:pic>
        <p:nvPicPr>
          <p:cNvPr id="7" name="Imagen 6" descr="Logotipo, Icono&#10;&#10;Descripción generada automáticamente">
            <a:extLst>
              <a:ext uri="{FF2B5EF4-FFF2-40B4-BE49-F238E27FC236}">
                <a16:creationId xmlns:a16="http://schemas.microsoft.com/office/drawing/2014/main" xmlns="" id="{53AC4DB2-FF68-4CDC-9B56-775118FB6C2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14892" y="2551837"/>
            <a:ext cx="1714089" cy="1536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42325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xmlns="" id="{391097BE-A044-49F5-B5CA-AE183B956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26" y="868541"/>
            <a:ext cx="3926141" cy="2093975"/>
          </a:xfrm>
        </p:spPr>
        <p:txBody>
          <a:bodyPr rtlCol="0"/>
          <a:lstStyle/>
          <a:p>
            <a:pPr algn="ctr" rtl="0"/>
            <a:r>
              <a:rPr lang="es-ES" dirty="0" smtClean="0"/>
              <a:t>Introducción</a:t>
            </a:r>
            <a:endParaRPr lang="es-ES" dirty="0"/>
          </a:p>
        </p:txBody>
      </p:sp>
      <p:pic>
        <p:nvPicPr>
          <p:cNvPr id="9" name="Imagen 8" descr="Logotipo, Icono&#10;&#10;Descripción generada automáticamente">
            <a:extLst>
              <a:ext uri="{FF2B5EF4-FFF2-40B4-BE49-F238E27FC236}">
                <a16:creationId xmlns:a16="http://schemas.microsoft.com/office/drawing/2014/main" xmlns="" id="{F844265E-F569-4FF2-82F7-26BF285A0DD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94681" y="0"/>
            <a:ext cx="1817392" cy="162879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B7E25275-867D-4511-9A5B-910B71467F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706534" y="1250136"/>
            <a:ext cx="616373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0" lang="es-CL" altLang="es-CL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0" lang="es-CL" altLang="es-CL" b="0" i="0" u="none" strike="noStrike" cap="none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890" name="AutoShape 2" descr="Israel y la reconstrucción del Tercer Templo de Salomó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8" name="7 CuadroTexto"/>
          <p:cNvSpPr txBox="1"/>
          <p:nvPr/>
        </p:nvSpPr>
        <p:spPr>
          <a:xfrm>
            <a:off x="6384472" y="212271"/>
            <a:ext cx="5110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BOSQUEJO </a:t>
            </a:r>
            <a:endParaRPr lang="es-CL" dirty="0"/>
          </a:p>
        </p:txBody>
      </p:sp>
      <p:sp>
        <p:nvSpPr>
          <p:cNvPr id="11" name="10 CuadroTexto"/>
          <p:cNvSpPr txBox="1"/>
          <p:nvPr/>
        </p:nvSpPr>
        <p:spPr>
          <a:xfrm>
            <a:off x="4963886" y="832757"/>
            <a:ext cx="698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 smtClean="0"/>
              <a:t>Profecías referentes a Judá y Jerusalén 2:1 a 35:19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5241471" y="1518557"/>
            <a:ext cx="6025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A. Una descripción y condenación de la maldad de Judá 2:1-37</a:t>
            </a:r>
            <a:endParaRPr lang="es-CL" dirty="0"/>
          </a:p>
        </p:txBody>
      </p:sp>
      <p:sp>
        <p:nvSpPr>
          <p:cNvPr id="13" name="12 CuadroTexto"/>
          <p:cNvSpPr txBox="1"/>
          <p:nvPr/>
        </p:nvSpPr>
        <p:spPr>
          <a:xfrm>
            <a:off x="5959929" y="1910443"/>
            <a:ext cx="545374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CL" sz="2400" dirty="0" smtClean="0"/>
              <a:t>La Ingratitud e Infidelidad de Judá a cambio del amor de Dios 2:1-13 (Salmo 37)</a:t>
            </a:r>
          </a:p>
          <a:p>
            <a:pPr marL="342900" indent="-342900">
              <a:buAutoNum type="arabicPeriod"/>
            </a:pPr>
            <a:r>
              <a:rPr lang="es-CL" sz="2400" dirty="0" smtClean="0"/>
              <a:t>El Pecado y la terquedad de Judá mientras sufría el castigo, 2:14-28</a:t>
            </a:r>
          </a:p>
          <a:p>
            <a:pPr marL="342900" indent="-342900">
              <a:buAutoNum type="arabicPeriod"/>
            </a:pPr>
            <a:r>
              <a:rPr lang="es-CL" sz="2400" dirty="0" smtClean="0"/>
              <a:t>El desprecio de Judá a las correcciones pasadas por Dios, 2: 29-37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4849585" y="4718957"/>
            <a:ext cx="68253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 smtClean="0"/>
              <a:t> </a:t>
            </a:r>
            <a:r>
              <a:rPr lang="es-CL" sz="2400" b="1" dirty="0" smtClean="0"/>
              <a:t>A. La asombrosa naturaleza del pecado de Israel.</a:t>
            </a:r>
          </a:p>
          <a:p>
            <a:r>
              <a:rPr lang="es-CL" sz="2400" dirty="0" smtClean="0"/>
              <a:t>2:1-12</a:t>
            </a:r>
          </a:p>
          <a:p>
            <a:r>
              <a:rPr lang="es-CL" sz="2400" dirty="0" smtClean="0"/>
              <a:t>B. </a:t>
            </a:r>
            <a:r>
              <a:rPr lang="es-CL" sz="2400" b="1" dirty="0" smtClean="0"/>
              <a:t>El vacío y la vergüenza de la idolatría de Israel.</a:t>
            </a:r>
          </a:p>
          <a:p>
            <a:r>
              <a:rPr lang="es-CL" sz="2400" dirty="0" smtClean="0"/>
              <a:t>2:13-37</a:t>
            </a:r>
          </a:p>
        </p:txBody>
      </p:sp>
    </p:spTree>
    <p:extLst>
      <p:ext uri="{BB962C8B-B14F-4D97-AF65-F5344CB8AC3E}">
        <p14:creationId xmlns:p14="http://schemas.microsoft.com/office/powerpoint/2010/main" xmlns="" val="2804849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contenido 8">
            <a:extLst>
              <a:ext uri="{FF2B5EF4-FFF2-40B4-BE49-F238E27FC236}">
                <a16:creationId xmlns:a16="http://schemas.microsoft.com/office/drawing/2014/main" xmlns="" id="{EC401CC4-711A-4213-A098-6A62651D89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2048" y="2348663"/>
            <a:ext cx="11967903" cy="4416099"/>
          </a:xfr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endParaRPr lang="es-ES" sz="2800"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12" name="Imagen 11" descr="Logotipo, Icono&#10;&#10;Descripción generada automáticamente">
            <a:extLst>
              <a:ext uri="{FF2B5EF4-FFF2-40B4-BE49-F238E27FC236}">
                <a16:creationId xmlns:a16="http://schemas.microsoft.com/office/drawing/2014/main" xmlns="" id="{B5AEBE70-BA3E-4F11-9B78-33F0F88550E6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094721" y="338556"/>
            <a:ext cx="978480" cy="876942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s-CL" dirty="0" smtClean="0"/>
              <a:t>La asombrosa naturaleza </a:t>
            </a:r>
            <a:br>
              <a:rPr lang="es-CL" dirty="0" smtClean="0"/>
            </a:br>
            <a:r>
              <a:rPr lang="es-CL" dirty="0" smtClean="0"/>
              <a:t>del pecado de Israel.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2331566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texto 7">
            <a:extLst>
              <a:ext uri="{FF2B5EF4-FFF2-40B4-BE49-F238E27FC236}">
                <a16:creationId xmlns:a16="http://schemas.microsoft.com/office/drawing/2014/main" xmlns="" id="{E22A3650-CE74-4B2A-A714-A99CA1898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98294" y="1240685"/>
            <a:ext cx="8032173" cy="736282"/>
          </a:xfrm>
        </p:spPr>
        <p:txBody>
          <a:bodyPr rtlCol="0"/>
          <a:lstStyle/>
          <a:p>
            <a:r>
              <a:rPr lang="es-CL" dirty="0" smtClean="0"/>
              <a:t>Judá fue Llevado al Destierro</a:t>
            </a:r>
            <a:endParaRPr lang="es-CL" dirty="0"/>
          </a:p>
        </p:txBody>
      </p:sp>
      <p:sp>
        <p:nvSpPr>
          <p:cNvPr id="9" name="Marcador de contenido 8">
            <a:extLst>
              <a:ext uri="{FF2B5EF4-FFF2-40B4-BE49-F238E27FC236}">
                <a16:creationId xmlns:a16="http://schemas.microsoft.com/office/drawing/2014/main" xmlns="" id="{EC401CC4-711A-4213-A098-6A62651D89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2048" y="2348663"/>
            <a:ext cx="11967903" cy="4416099"/>
          </a:xfr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endParaRPr lang="es-ES" sz="2000"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12" name="Imagen 11" descr="Logotipo, Icono&#10;&#10;Descripción generada automáticamente">
            <a:extLst>
              <a:ext uri="{FF2B5EF4-FFF2-40B4-BE49-F238E27FC236}">
                <a16:creationId xmlns:a16="http://schemas.microsoft.com/office/drawing/2014/main" xmlns="" id="{B5AEBE70-BA3E-4F11-9B78-33F0F88550E6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10454" y="1066690"/>
            <a:ext cx="978480" cy="876942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Judá y Jerusalén bajo Babilonia.</a:t>
            </a:r>
            <a:br>
              <a:rPr lang="es-MX" dirty="0" smtClean="0"/>
            </a:br>
            <a:endParaRPr lang="en-US" dirty="0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160000" y="0"/>
            <a:ext cx="2032000" cy="2339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331566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texto 7">
            <a:extLst>
              <a:ext uri="{FF2B5EF4-FFF2-40B4-BE49-F238E27FC236}">
                <a16:creationId xmlns:a16="http://schemas.microsoft.com/office/drawing/2014/main" xmlns="" id="{E22A3650-CE74-4B2A-A714-A99CA1898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8095" y="1647085"/>
            <a:ext cx="8032173" cy="736282"/>
          </a:xfrm>
        </p:spPr>
        <p:txBody>
          <a:bodyPr rtlCol="0"/>
          <a:lstStyle/>
          <a:p>
            <a:pPr fontAlgn="base"/>
            <a:endParaRPr lang="es-CL" dirty="0"/>
          </a:p>
        </p:txBody>
      </p:sp>
      <p:sp>
        <p:nvSpPr>
          <p:cNvPr id="9" name="Marcador de contenido 8">
            <a:extLst>
              <a:ext uri="{FF2B5EF4-FFF2-40B4-BE49-F238E27FC236}">
                <a16:creationId xmlns:a16="http://schemas.microsoft.com/office/drawing/2014/main" xmlns="" id="{EC401CC4-711A-4213-A098-6A62651D89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0" y="2441901"/>
            <a:ext cx="11967903" cy="4416099"/>
          </a:xfr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>
            <a:normAutofit fontScale="92500" lnSpcReduction="20000"/>
          </a:bodyPr>
          <a:lstStyle/>
          <a:p>
            <a:r>
              <a:rPr lang="es-CL" sz="5400" dirty="0" smtClean="0"/>
              <a:t>Dejar a Dios, este es el primer mal que hizo el pueblo de Israel ¿Por qué dejamos a Dios? Uno de los tantos factores que nos hacen apartarnos de Dios y dejarlo es porque nos olvidamos de las bendiciones que nos da Dios. Olvidamos rápido todas las bendiciones que nos da Dios. </a:t>
            </a:r>
            <a:endParaRPr lang="es-ES" sz="5400"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12" name="Imagen 11" descr="Logotipo, Icono&#10;&#10;Descripción generada automáticamente">
            <a:extLst>
              <a:ext uri="{FF2B5EF4-FFF2-40B4-BE49-F238E27FC236}">
                <a16:creationId xmlns:a16="http://schemas.microsoft.com/office/drawing/2014/main" xmlns="" id="{B5AEBE70-BA3E-4F11-9B78-33F0F88550E6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094721" y="338556"/>
            <a:ext cx="978480" cy="876942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1332" y="227937"/>
            <a:ext cx="6021978" cy="1450757"/>
          </a:xfrm>
        </p:spPr>
        <p:txBody>
          <a:bodyPr>
            <a:normAutofit fontScale="90000"/>
          </a:bodyPr>
          <a:lstStyle/>
          <a:p>
            <a:pPr fontAlgn="base"/>
            <a:r>
              <a:rPr lang="es-MX" dirty="0" smtClean="0"/>
              <a:t/>
            </a:r>
            <a:br>
              <a:rPr lang="es-MX" dirty="0" smtClean="0"/>
            </a:br>
            <a:r>
              <a:rPr lang="es-MX" cap="all" dirty="0" smtClean="0"/>
              <a:t>CISTERNAS ROTAS</a:t>
            </a:r>
            <a:br>
              <a:rPr lang="es-MX" cap="all" dirty="0" smtClean="0"/>
            </a:br>
            <a:r>
              <a:rPr lang="es-MX" cap="all" dirty="0" smtClean="0"/>
              <a:t>Jeremías 2</a:t>
            </a:r>
            <a:endParaRPr lang="en-US" dirty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35083" y="-1"/>
            <a:ext cx="5656917" cy="221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331566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texto 7">
            <a:extLst>
              <a:ext uri="{FF2B5EF4-FFF2-40B4-BE49-F238E27FC236}">
                <a16:creationId xmlns:a16="http://schemas.microsoft.com/office/drawing/2014/main" xmlns="" id="{E22A3650-CE74-4B2A-A714-A99CA1898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8095" y="1647085"/>
            <a:ext cx="8032173" cy="736282"/>
          </a:xfrm>
        </p:spPr>
        <p:txBody>
          <a:bodyPr rtlCol="0"/>
          <a:lstStyle/>
          <a:p>
            <a:pPr fontAlgn="base"/>
            <a:endParaRPr lang="es-CL" dirty="0"/>
          </a:p>
        </p:txBody>
      </p:sp>
      <p:sp>
        <p:nvSpPr>
          <p:cNvPr id="9" name="Marcador de contenido 8">
            <a:extLst>
              <a:ext uri="{FF2B5EF4-FFF2-40B4-BE49-F238E27FC236}">
                <a16:creationId xmlns:a16="http://schemas.microsoft.com/office/drawing/2014/main" xmlns="" id="{EC401CC4-711A-4213-A098-6A62651D89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0" y="2441901"/>
            <a:ext cx="11967903" cy="4416099"/>
          </a:xfr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>
            <a:normAutofit fontScale="92500" lnSpcReduction="10000"/>
          </a:bodyPr>
          <a:lstStyle/>
          <a:p>
            <a:r>
              <a:rPr lang="es-CL" sz="5400" dirty="0" smtClean="0"/>
              <a:t>El segundo mal es: “por cavar para si cisternas, cisternas rotas que no detienen aguas” No solo les bastó con dejar a Dios, sino que lo remplazaron por ídolos, por estas vanidades ilusorias, remplazaron a la fuente de agua viva por la vanidad</a:t>
            </a:r>
            <a:endParaRPr lang="es-ES" sz="5400"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12" name="Imagen 11" descr="Logotipo, Icono&#10;&#10;Descripción generada automáticamente">
            <a:extLst>
              <a:ext uri="{FF2B5EF4-FFF2-40B4-BE49-F238E27FC236}">
                <a16:creationId xmlns:a16="http://schemas.microsoft.com/office/drawing/2014/main" xmlns="" id="{B5AEBE70-BA3E-4F11-9B78-33F0F88550E6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094721" y="338556"/>
            <a:ext cx="978480" cy="876942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1332" y="227937"/>
            <a:ext cx="6021978" cy="1450757"/>
          </a:xfrm>
        </p:spPr>
        <p:txBody>
          <a:bodyPr>
            <a:normAutofit fontScale="90000"/>
          </a:bodyPr>
          <a:lstStyle/>
          <a:p>
            <a:pPr fontAlgn="base"/>
            <a:r>
              <a:rPr lang="es-MX" dirty="0" smtClean="0"/>
              <a:t/>
            </a:r>
            <a:br>
              <a:rPr lang="es-MX" dirty="0" smtClean="0"/>
            </a:br>
            <a:r>
              <a:rPr lang="es-MX" cap="all" dirty="0" smtClean="0"/>
              <a:t>CISTERNAS ROTAS</a:t>
            </a:r>
            <a:br>
              <a:rPr lang="es-MX" cap="all" dirty="0" smtClean="0"/>
            </a:br>
            <a:r>
              <a:rPr lang="es-MX" cap="all" dirty="0" smtClean="0"/>
              <a:t>Jeremías 2</a:t>
            </a:r>
            <a:endParaRPr lang="en-US" dirty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35083" y="-1"/>
            <a:ext cx="5656917" cy="221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331566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Logotipo, Icono&#10;&#10;Descripción generada automáticamente">
            <a:extLst>
              <a:ext uri="{FF2B5EF4-FFF2-40B4-BE49-F238E27FC236}">
                <a16:creationId xmlns:a16="http://schemas.microsoft.com/office/drawing/2014/main" xmlns="" id="{F844265E-F569-4FF2-82F7-26BF285A0DD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2414" y="0"/>
            <a:ext cx="1817392" cy="1628799"/>
          </a:xfrm>
          <a:prstGeom prst="rect">
            <a:avLst/>
          </a:prstGeom>
        </p:spPr>
      </p:pic>
      <p:sp>
        <p:nvSpPr>
          <p:cNvPr id="8" name="7 Rectángulo"/>
          <p:cNvSpPr/>
          <p:nvPr/>
        </p:nvSpPr>
        <p:spPr>
          <a:xfrm>
            <a:off x="16329" y="351384"/>
            <a:ext cx="438573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400" dirty="0" smtClean="0"/>
              <a:t>1 </a:t>
            </a:r>
            <a:r>
              <a:rPr lang="es-CL" sz="2400" dirty="0" smtClean="0">
                <a:solidFill>
                  <a:srgbClr val="FF0000"/>
                </a:solidFill>
              </a:rPr>
              <a:t> Y FUÉ á mí palabra de Jehová, diciendo:</a:t>
            </a:r>
          </a:p>
          <a:p>
            <a:r>
              <a:rPr lang="es-CL" sz="2400" dirty="0" smtClean="0"/>
              <a:t>2  </a:t>
            </a:r>
            <a:r>
              <a:rPr lang="es-CL" sz="2400" b="1" dirty="0" smtClean="0"/>
              <a:t>Anda, y clama á los oídos de </a:t>
            </a:r>
            <a:r>
              <a:rPr lang="es-CL" sz="2400" b="1" dirty="0" err="1" smtClean="0"/>
              <a:t>Jerusalem</a:t>
            </a:r>
            <a:r>
              <a:rPr lang="es-CL" sz="2400" dirty="0" smtClean="0"/>
              <a:t>, diciendo: Así dice Jehová: </a:t>
            </a:r>
            <a:r>
              <a:rPr lang="es-CL" sz="2400" b="1" dirty="0" smtClean="0"/>
              <a:t>Heme acordado de ti, de la misericordia de tu mocedad, </a:t>
            </a:r>
            <a:r>
              <a:rPr lang="es-CL" sz="2400" dirty="0" smtClean="0"/>
              <a:t>del amor de tu desposorio, </a:t>
            </a:r>
            <a:r>
              <a:rPr lang="es-CL" sz="2400" b="1" dirty="0" smtClean="0"/>
              <a:t>cuando andabas en pos de mí en el desierto, </a:t>
            </a:r>
            <a:r>
              <a:rPr lang="es-CL" sz="2400" dirty="0" smtClean="0"/>
              <a:t>en tierra no sembrada.</a:t>
            </a:r>
          </a:p>
          <a:p>
            <a:r>
              <a:rPr lang="es-CL" sz="2400" dirty="0" smtClean="0"/>
              <a:t>3  </a:t>
            </a:r>
            <a:r>
              <a:rPr lang="es-CL" sz="2400" b="1" dirty="0" smtClean="0"/>
              <a:t>Santidad era Israel á Jehová, </a:t>
            </a:r>
            <a:r>
              <a:rPr lang="es-CL" sz="2400" dirty="0" smtClean="0"/>
              <a:t>primicias de sus nuevos frutos. </a:t>
            </a:r>
            <a:r>
              <a:rPr lang="es-CL" sz="2400" b="1" dirty="0" smtClean="0"/>
              <a:t>Todos los que le devoran pecarán; mal vendrá sobre ellos</a:t>
            </a:r>
            <a:r>
              <a:rPr lang="es-CL" sz="2400" dirty="0" smtClean="0"/>
              <a:t>, dice Jehová.</a:t>
            </a:r>
            <a:endParaRPr lang="es-CL" sz="2400" dirty="0"/>
          </a:p>
        </p:txBody>
      </p:sp>
      <p:sp>
        <p:nvSpPr>
          <p:cNvPr id="13" name="12 Rectángulo"/>
          <p:cNvSpPr/>
          <p:nvPr/>
        </p:nvSpPr>
        <p:spPr>
          <a:xfrm>
            <a:off x="5544380" y="32658"/>
            <a:ext cx="654147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s-CL" sz="2600" b="1" dirty="0" smtClean="0"/>
              <a:t>La asombrosa naturaleza del pecado de Israel.</a:t>
            </a:r>
            <a:endParaRPr lang="es-CL" sz="2600" b="1" dirty="0"/>
          </a:p>
        </p:txBody>
      </p:sp>
      <p:sp>
        <p:nvSpPr>
          <p:cNvPr id="14" name="13 Rectángulo"/>
          <p:cNvSpPr/>
          <p:nvPr/>
        </p:nvSpPr>
        <p:spPr>
          <a:xfrm>
            <a:off x="495643" y="5873234"/>
            <a:ext cx="2869825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/>
            <a:r>
              <a:rPr lang="es-MX" sz="2800" b="1" cap="all" dirty="0" smtClean="0"/>
              <a:t>CISTERNAS ROTAS</a:t>
            </a:r>
          </a:p>
          <a:p>
            <a:pPr algn="ctr" fontAlgn="base"/>
            <a:r>
              <a:rPr lang="es-MX" sz="2800" b="1" cap="all" dirty="0" smtClean="0"/>
              <a:t>Jeremías 2</a:t>
            </a:r>
          </a:p>
          <a:p>
            <a:pPr fontAlgn="base"/>
            <a:r>
              <a:rPr lang="es-MX" sz="2800" b="1" cap="all" dirty="0" smtClean="0"/>
              <a:t> </a:t>
            </a:r>
            <a:endParaRPr lang="es-MX" sz="2800" b="1" cap="all" dirty="0"/>
          </a:p>
        </p:txBody>
      </p:sp>
      <p:sp>
        <p:nvSpPr>
          <p:cNvPr id="15" name="14 Rectángulo"/>
          <p:cNvSpPr/>
          <p:nvPr/>
        </p:nvSpPr>
        <p:spPr>
          <a:xfrm>
            <a:off x="600523" y="0"/>
            <a:ext cx="32512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s-CL" b="1" dirty="0" smtClean="0"/>
              <a:t>(1-3) Los viejos buenos tiempos.</a:t>
            </a:r>
            <a:endParaRPr lang="es-CL" b="1" dirty="0"/>
          </a:p>
        </p:txBody>
      </p:sp>
      <p:sp>
        <p:nvSpPr>
          <p:cNvPr id="16" name="15 Rectángulo"/>
          <p:cNvSpPr/>
          <p:nvPr/>
        </p:nvSpPr>
        <p:spPr>
          <a:xfrm>
            <a:off x="6010449" y="582777"/>
            <a:ext cx="554350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>
                <a:solidFill>
                  <a:srgbClr val="FF0000"/>
                </a:solidFill>
              </a:rPr>
              <a:t>A Anda, y clama á los oídos de </a:t>
            </a:r>
            <a:r>
              <a:rPr lang="es-CL" sz="2400" b="1" dirty="0" err="1" smtClean="0">
                <a:solidFill>
                  <a:srgbClr val="FF0000"/>
                </a:solidFill>
              </a:rPr>
              <a:t>Jerusalem</a:t>
            </a:r>
            <a:r>
              <a:rPr lang="es-CL" sz="2400" b="1" dirty="0" smtClean="0"/>
              <a:t>, </a:t>
            </a:r>
          </a:p>
          <a:p>
            <a:r>
              <a:rPr lang="es-CL" sz="2400" b="1" dirty="0" smtClean="0"/>
              <a:t>Ministerio de Jeremías al reino de Judá</a:t>
            </a:r>
            <a:endParaRPr lang="es-CL" sz="2400" dirty="0"/>
          </a:p>
        </p:txBody>
      </p:sp>
      <p:sp>
        <p:nvSpPr>
          <p:cNvPr id="17" name="16 Rectángulo"/>
          <p:cNvSpPr/>
          <p:nvPr/>
        </p:nvSpPr>
        <p:spPr>
          <a:xfrm>
            <a:off x="4801131" y="1480847"/>
            <a:ext cx="73908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>
                <a:solidFill>
                  <a:srgbClr val="7030A0"/>
                </a:solidFill>
              </a:rPr>
              <a:t>Heme acordado de ti, de la misericordia de tu mocedad, </a:t>
            </a:r>
            <a:endParaRPr lang="es-CL" sz="2400" dirty="0">
              <a:solidFill>
                <a:srgbClr val="7030A0"/>
              </a:solidFill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5861022" y="1970699"/>
            <a:ext cx="5989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 smtClean="0"/>
              <a:t>“Recuerdo lo maravillosa que alguna vez fue nuestra relación”</a:t>
            </a:r>
            <a:endParaRPr lang="es-CL" dirty="0"/>
          </a:p>
        </p:txBody>
      </p:sp>
      <p:sp>
        <p:nvSpPr>
          <p:cNvPr id="19" name="18 Rectángulo"/>
          <p:cNvSpPr/>
          <p:nvPr/>
        </p:nvSpPr>
        <p:spPr>
          <a:xfrm>
            <a:off x="5943500" y="2378909"/>
            <a:ext cx="59223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>
                <a:solidFill>
                  <a:srgbClr val="FF0000"/>
                </a:solidFill>
              </a:rPr>
              <a:t>cuando andabas en pos de mí en el desierto, </a:t>
            </a:r>
            <a:endParaRPr lang="es-CL" sz="2400" b="1" dirty="0"/>
          </a:p>
        </p:txBody>
      </p:sp>
      <p:sp>
        <p:nvSpPr>
          <p:cNvPr id="20" name="19 Rectángulo"/>
          <p:cNvSpPr/>
          <p:nvPr/>
        </p:nvSpPr>
        <p:spPr>
          <a:xfrm>
            <a:off x="6510906" y="2885090"/>
            <a:ext cx="34156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 smtClean="0"/>
              <a:t>el Éxodo, cuando Dios guio a Israel</a:t>
            </a:r>
            <a:endParaRPr lang="es-CL" dirty="0"/>
          </a:p>
        </p:txBody>
      </p:sp>
      <p:sp>
        <p:nvSpPr>
          <p:cNvPr id="21" name="20 Rectángulo"/>
          <p:cNvSpPr/>
          <p:nvPr/>
        </p:nvSpPr>
        <p:spPr>
          <a:xfrm>
            <a:off x="5660572" y="331023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dirty="0" smtClean="0"/>
              <a:t>En ese entonces no eran perfectos en su relación con Dios, pero tenían un amor por Dios y una confianza en el Señor que tanto faltaba en los días de Jeremías.</a:t>
            </a:r>
            <a:endParaRPr lang="es-CL" dirty="0"/>
          </a:p>
        </p:txBody>
      </p:sp>
      <p:sp>
        <p:nvSpPr>
          <p:cNvPr id="22" name="21 Rectángulo"/>
          <p:cNvSpPr/>
          <p:nvPr/>
        </p:nvSpPr>
        <p:spPr>
          <a:xfrm>
            <a:off x="6607210" y="4207720"/>
            <a:ext cx="39380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dirty="0" smtClean="0"/>
              <a:t> </a:t>
            </a:r>
            <a:r>
              <a:rPr lang="es-CL" sz="2400" b="1" dirty="0" smtClean="0"/>
              <a:t>Santidad era Israel á Jehová, </a:t>
            </a:r>
            <a:endParaRPr lang="es-CL" sz="2400" dirty="0"/>
          </a:p>
        </p:txBody>
      </p:sp>
      <p:sp>
        <p:nvSpPr>
          <p:cNvPr id="23" name="22 Rectángulo"/>
          <p:cNvSpPr/>
          <p:nvPr/>
        </p:nvSpPr>
        <p:spPr>
          <a:xfrm>
            <a:off x="5317672" y="468970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dirty="0" smtClean="0"/>
              <a:t> (</a:t>
            </a:r>
            <a:r>
              <a:rPr lang="es-CL" dirty="0" smtClean="0">
                <a:hlinkClick r:id="rId4"/>
              </a:rPr>
              <a:t>Levítico 11:45</a:t>
            </a:r>
            <a:r>
              <a:rPr lang="es-CL" dirty="0" smtClean="0"/>
              <a:t>), y en cierta medida Israel lo cumplió. Fueron separados para Dios como su propio pueblo </a:t>
            </a:r>
            <a:endParaRPr lang="es-CL" dirty="0"/>
          </a:p>
        </p:txBody>
      </p:sp>
      <p:sp>
        <p:nvSpPr>
          <p:cNvPr id="24" name="23 Rectángulo"/>
          <p:cNvSpPr/>
          <p:nvPr/>
        </p:nvSpPr>
        <p:spPr>
          <a:xfrm>
            <a:off x="4740921" y="5399705"/>
            <a:ext cx="74510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>
                <a:solidFill>
                  <a:srgbClr val="7030A0"/>
                </a:solidFill>
              </a:rPr>
              <a:t>Todos los que le devoran pecarán; mal vendrá sobre ellos</a:t>
            </a:r>
            <a:endParaRPr lang="es-CL" sz="2400" b="1" dirty="0">
              <a:solidFill>
                <a:srgbClr val="7030A0"/>
              </a:solidFill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6091608" y="5840577"/>
            <a:ext cx="39929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 smtClean="0"/>
              <a:t>el Señor tuvo especial cuidado de Israel. 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2804849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Logotipo, Icono&#10;&#10;Descripción generada automáticamente">
            <a:extLst>
              <a:ext uri="{FF2B5EF4-FFF2-40B4-BE49-F238E27FC236}">
                <a16:creationId xmlns:a16="http://schemas.microsoft.com/office/drawing/2014/main" xmlns="" id="{F844265E-F569-4FF2-82F7-26BF285A0DD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02414" y="0"/>
            <a:ext cx="1817392" cy="1628799"/>
          </a:xfrm>
          <a:prstGeom prst="rect">
            <a:avLst/>
          </a:prstGeom>
        </p:spPr>
      </p:pic>
      <p:sp>
        <p:nvSpPr>
          <p:cNvPr id="8" name="7 Rectángulo"/>
          <p:cNvSpPr/>
          <p:nvPr/>
        </p:nvSpPr>
        <p:spPr>
          <a:xfrm>
            <a:off x="16329" y="351384"/>
            <a:ext cx="4385733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1600" dirty="0" smtClean="0"/>
              <a:t>4  </a:t>
            </a:r>
            <a:r>
              <a:rPr lang="es-CL" sz="1600" dirty="0" err="1" smtClean="0"/>
              <a:t>Oid</a:t>
            </a:r>
            <a:r>
              <a:rPr lang="es-CL" sz="1600" dirty="0" smtClean="0"/>
              <a:t> la palabra de Jehová, casa de Jacob, y todas las familias de la casa de Israel.</a:t>
            </a:r>
          </a:p>
          <a:p>
            <a:r>
              <a:rPr lang="es-CL" sz="1600" dirty="0" smtClean="0"/>
              <a:t>5  Así dijo Jehová</a:t>
            </a:r>
            <a:r>
              <a:rPr lang="es-CL" sz="1600" b="1" dirty="0" smtClean="0"/>
              <a:t>: ¿Qué maldad hallaron en mí vuestros padres, que se alejaron de mí, y se fueron tras la vanidad, y </a:t>
            </a:r>
            <a:r>
              <a:rPr lang="es-CL" sz="1600" b="1" dirty="0" err="1" smtClean="0"/>
              <a:t>tornáronse</a:t>
            </a:r>
            <a:r>
              <a:rPr lang="es-CL" sz="1600" b="1" dirty="0" smtClean="0"/>
              <a:t> vanos?</a:t>
            </a:r>
          </a:p>
          <a:p>
            <a:r>
              <a:rPr lang="es-CL" sz="1600" dirty="0" smtClean="0"/>
              <a:t>6  Y no dijeron: ¿Dónde está Jehová, que nos hizo subir de tierra de Egipto, que nos hizo andar por el desierto, por una tierra desierta y despoblada, por tierra seca y de sombra de muerte, por una tierra por la cual no pasó varón, ni allí habitó hombre?</a:t>
            </a:r>
          </a:p>
          <a:p>
            <a:r>
              <a:rPr lang="es-CL" sz="1600" dirty="0" smtClean="0"/>
              <a:t>7</a:t>
            </a:r>
            <a:r>
              <a:rPr lang="es-CL" sz="1600" b="1" dirty="0" smtClean="0">
                <a:solidFill>
                  <a:srgbClr val="7030A0"/>
                </a:solidFill>
              </a:rPr>
              <a:t>  Y os metí en tierra de Carmelo, para que comieseis su fruto y su bien: </a:t>
            </a:r>
            <a:r>
              <a:rPr lang="es-CL" sz="1600" dirty="0" smtClean="0"/>
              <a:t>mas entrasteis, y </a:t>
            </a:r>
            <a:r>
              <a:rPr lang="es-CL" sz="1600" b="1" dirty="0" smtClean="0">
                <a:solidFill>
                  <a:srgbClr val="C00000"/>
                </a:solidFill>
              </a:rPr>
              <a:t>contaminasteis mi tierra, é hicisteis mi heredad abominable.</a:t>
            </a:r>
          </a:p>
          <a:p>
            <a:r>
              <a:rPr lang="es-CL" sz="1600" dirty="0" smtClean="0"/>
              <a:t>8 </a:t>
            </a:r>
            <a:r>
              <a:rPr lang="es-CL" sz="1600" b="1" dirty="0" smtClean="0">
                <a:solidFill>
                  <a:srgbClr val="7030A0"/>
                </a:solidFill>
              </a:rPr>
              <a:t> Los sacerdotes no dijeron: ¿Dónde está Jehová? y los que tenían la ley no me conocieron</a:t>
            </a:r>
            <a:r>
              <a:rPr lang="es-CL" sz="1600" dirty="0" smtClean="0"/>
              <a:t>; y los pastores se rebelaron contra mí, y </a:t>
            </a:r>
            <a:r>
              <a:rPr lang="es-CL" sz="1600" b="1" dirty="0" smtClean="0">
                <a:solidFill>
                  <a:srgbClr val="7030A0"/>
                </a:solidFill>
              </a:rPr>
              <a:t>los profetas profetizaron en Baal, </a:t>
            </a:r>
            <a:r>
              <a:rPr lang="es-CL" sz="1600" dirty="0" smtClean="0"/>
              <a:t>y anduvieron tras lo que no aprovecha.</a:t>
            </a:r>
            <a:endParaRPr lang="es-CL" sz="1600" dirty="0"/>
          </a:p>
        </p:txBody>
      </p:sp>
      <p:sp>
        <p:nvSpPr>
          <p:cNvPr id="13" name="12 Rectángulo"/>
          <p:cNvSpPr/>
          <p:nvPr/>
        </p:nvSpPr>
        <p:spPr>
          <a:xfrm>
            <a:off x="5544380" y="32658"/>
            <a:ext cx="654147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s-CL" sz="2600" b="1" dirty="0" smtClean="0"/>
              <a:t>La asombrosa naturaleza del pecado de Israel.</a:t>
            </a:r>
            <a:endParaRPr lang="es-CL" sz="2600" b="1" dirty="0"/>
          </a:p>
        </p:txBody>
      </p:sp>
      <p:sp>
        <p:nvSpPr>
          <p:cNvPr id="14" name="13 Rectángulo"/>
          <p:cNvSpPr/>
          <p:nvPr/>
        </p:nvSpPr>
        <p:spPr>
          <a:xfrm>
            <a:off x="495643" y="5873234"/>
            <a:ext cx="2869825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/>
            <a:r>
              <a:rPr lang="es-MX" sz="2800" b="1" cap="all" dirty="0" smtClean="0"/>
              <a:t>CISTERNAS ROTAS</a:t>
            </a:r>
          </a:p>
          <a:p>
            <a:pPr algn="ctr" fontAlgn="base"/>
            <a:r>
              <a:rPr lang="es-MX" sz="2800" b="1" cap="all" dirty="0" smtClean="0"/>
              <a:t>Jeremías 2</a:t>
            </a:r>
          </a:p>
          <a:p>
            <a:pPr fontAlgn="base"/>
            <a:r>
              <a:rPr lang="es-MX" sz="2800" b="1" cap="all" dirty="0" smtClean="0"/>
              <a:t> </a:t>
            </a:r>
            <a:endParaRPr lang="es-MX" sz="2800" b="1" cap="all" dirty="0"/>
          </a:p>
        </p:txBody>
      </p:sp>
      <p:sp>
        <p:nvSpPr>
          <p:cNvPr id="15" name="14 Rectángulo"/>
          <p:cNvSpPr/>
          <p:nvPr/>
        </p:nvSpPr>
        <p:spPr>
          <a:xfrm>
            <a:off x="306601" y="0"/>
            <a:ext cx="41242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s-CL" b="1" dirty="0" smtClean="0"/>
              <a:t>(4-8) La gran ingratitud del rebelde Israel.</a:t>
            </a:r>
          </a:p>
          <a:p>
            <a:pPr fontAlgn="base"/>
            <a:r>
              <a:rPr lang="es-CL" b="1" dirty="0" smtClean="0"/>
              <a:t>.</a:t>
            </a:r>
            <a:endParaRPr lang="es-CL" b="1" dirty="0"/>
          </a:p>
        </p:txBody>
      </p:sp>
      <p:sp>
        <p:nvSpPr>
          <p:cNvPr id="24" name="23 Rectángulo"/>
          <p:cNvSpPr/>
          <p:nvPr/>
        </p:nvSpPr>
        <p:spPr>
          <a:xfrm>
            <a:off x="5742214" y="640221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sz="2400" b="1" dirty="0" smtClean="0">
                <a:solidFill>
                  <a:srgbClr val="7030A0"/>
                </a:solidFill>
              </a:rPr>
              <a:t>: ¿Qué maldad hallaron en mí vuestros padres, que se alejaron de mí, </a:t>
            </a:r>
            <a:endParaRPr lang="es-CL" sz="2400" dirty="0">
              <a:solidFill>
                <a:srgbClr val="7030A0"/>
              </a:solidFill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5789722" y="1529834"/>
            <a:ext cx="56091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 smtClean="0"/>
              <a:t>Les pide saber qué falta hubo en</a:t>
            </a:r>
            <a:r>
              <a:rPr lang="es-CL" i="1" dirty="0" smtClean="0"/>
              <a:t> Él</a:t>
            </a:r>
            <a:r>
              <a:rPr lang="es-CL" dirty="0" smtClean="0"/>
              <a:t> que causó su idolatría.</a:t>
            </a:r>
            <a:endParaRPr lang="es-ES" dirty="0"/>
          </a:p>
        </p:txBody>
      </p:sp>
      <p:sp>
        <p:nvSpPr>
          <p:cNvPr id="26" name="25 Rectángulo"/>
          <p:cNvSpPr/>
          <p:nvPr/>
        </p:nvSpPr>
        <p:spPr>
          <a:xfrm>
            <a:off x="5718146" y="1889059"/>
            <a:ext cx="62706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400" b="1" dirty="0" smtClean="0">
                <a:solidFill>
                  <a:srgbClr val="C00000"/>
                </a:solidFill>
              </a:rPr>
              <a:t>y se fueron tras la vanidad, y </a:t>
            </a:r>
            <a:r>
              <a:rPr lang="es-CL" sz="2400" b="1" dirty="0" err="1" smtClean="0">
                <a:solidFill>
                  <a:srgbClr val="C00000"/>
                </a:solidFill>
              </a:rPr>
              <a:t>tornáronse</a:t>
            </a:r>
            <a:r>
              <a:rPr lang="es-CL" sz="2400" b="1" dirty="0" smtClean="0">
                <a:solidFill>
                  <a:srgbClr val="C00000"/>
                </a:solidFill>
              </a:rPr>
              <a:t> vanos?</a:t>
            </a:r>
            <a:endParaRPr lang="es-CL" sz="2400" dirty="0">
              <a:solidFill>
                <a:srgbClr val="C00000"/>
              </a:solidFill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5676900" y="2256740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b="1" dirty="0" smtClean="0">
                <a:solidFill>
                  <a:srgbClr val="7030A0"/>
                </a:solidFill>
              </a:rPr>
              <a:t> </a:t>
            </a:r>
            <a:r>
              <a:rPr lang="es-CL" sz="2400" b="1" dirty="0" smtClean="0">
                <a:solidFill>
                  <a:srgbClr val="7030A0"/>
                </a:solidFill>
              </a:rPr>
              <a:t> Y os metí en tierra de Carmelo, para que comieseis su fruto y su bien: </a:t>
            </a:r>
            <a:endParaRPr lang="es-CL" sz="2400" dirty="0"/>
          </a:p>
        </p:txBody>
      </p:sp>
      <p:sp>
        <p:nvSpPr>
          <p:cNvPr id="28" name="27 Rectángulo"/>
          <p:cNvSpPr/>
          <p:nvPr/>
        </p:nvSpPr>
        <p:spPr>
          <a:xfrm>
            <a:off x="5698676" y="3040524"/>
            <a:ext cx="6972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Dios le recuerda a Israel lo bueno y amable que había sido con ellos,</a:t>
            </a:r>
            <a:endParaRPr lang="es-CL" dirty="0"/>
          </a:p>
        </p:txBody>
      </p:sp>
      <p:sp>
        <p:nvSpPr>
          <p:cNvPr id="29" name="28 Rectángulo"/>
          <p:cNvSpPr/>
          <p:nvPr/>
        </p:nvSpPr>
        <p:spPr>
          <a:xfrm>
            <a:off x="4957776" y="3538247"/>
            <a:ext cx="723422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200" b="1" dirty="0" smtClean="0">
                <a:solidFill>
                  <a:srgbClr val="C00000"/>
                </a:solidFill>
              </a:rPr>
              <a:t>contaminasteis mi tierra, é hicisteis mi heredad abominable.</a:t>
            </a:r>
            <a:endParaRPr lang="es-CL" sz="2200" dirty="0"/>
          </a:p>
        </p:txBody>
      </p:sp>
      <p:sp>
        <p:nvSpPr>
          <p:cNvPr id="30" name="29 CuadroTexto"/>
          <p:cNvSpPr txBox="1"/>
          <p:nvPr/>
        </p:nvSpPr>
        <p:spPr>
          <a:xfrm>
            <a:off x="5176156" y="3935185"/>
            <a:ext cx="6776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Era su heredad, la contaminaron hasta que se hizo abominable </a:t>
            </a:r>
            <a:endParaRPr lang="es-CL" dirty="0"/>
          </a:p>
        </p:txBody>
      </p:sp>
      <p:sp>
        <p:nvSpPr>
          <p:cNvPr id="31" name="30 Rectángulo"/>
          <p:cNvSpPr/>
          <p:nvPr/>
        </p:nvSpPr>
        <p:spPr>
          <a:xfrm>
            <a:off x="5187042" y="426516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b="1" dirty="0" smtClean="0">
                <a:solidFill>
                  <a:srgbClr val="7030A0"/>
                </a:solidFill>
              </a:rPr>
              <a:t> Los sacerdotes no dijeron: ¿Dónde está Jehová? y los que tenían la ley no me conocieron</a:t>
            </a:r>
            <a:endParaRPr lang="es-CL" dirty="0"/>
          </a:p>
        </p:txBody>
      </p:sp>
      <p:sp>
        <p:nvSpPr>
          <p:cNvPr id="32" name="31 Rectángulo"/>
          <p:cNvSpPr/>
          <p:nvPr/>
        </p:nvSpPr>
        <p:spPr>
          <a:xfrm>
            <a:off x="5138057" y="490197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dirty="0" smtClean="0"/>
              <a:t>Los líderes religiosos de Israel no servían bien a Dios ni al pueblo.</a:t>
            </a:r>
            <a:endParaRPr lang="es-CL" dirty="0"/>
          </a:p>
        </p:txBody>
      </p:sp>
      <p:sp>
        <p:nvSpPr>
          <p:cNvPr id="33" name="32 Rectángulo"/>
          <p:cNvSpPr/>
          <p:nvPr/>
        </p:nvSpPr>
        <p:spPr>
          <a:xfrm>
            <a:off x="5187043" y="557145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b="1" dirty="0" smtClean="0">
                <a:solidFill>
                  <a:srgbClr val="7030A0"/>
                </a:solidFill>
              </a:rPr>
              <a:t>los pastores se rebelaron contra mí, y los profetas profetizaron en Baal,</a:t>
            </a:r>
            <a:endParaRPr lang="es-CL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484927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42167616_TF33476885.potx" id="{708EA76C-9E4E-427F-92B4-885A41DA5F95}" vid="{FA8C29E4-7913-4A71-888E-42326687ED1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la oficin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a6e671f1cd7e4d96ff9652be322dd5e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4e2496f70b101db0b8013f30a071bbf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E879E6-8FFE-4154-8F2A-F7518B89B376}">
  <ds:schemaRefs>
    <ds:schemaRef ds:uri="http://purl.org/dc/terms/"/>
    <ds:schemaRef ds:uri="http://purl.org/dc/elements/1.1/"/>
    <ds:schemaRef ds:uri="http://www.w3.org/XML/1998/namespace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16c05727-aa75-4e4a-9b5f-8a80a1165891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7E0A2CB4-6869-426F-8BC4-A32C90CBE26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941CA7C-A0BF-44EF-B2E5-7539C3B9B0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Presentación clásica de todo el personal de la compañía</Template>
  <TotalTime>5169</TotalTime>
  <Words>1951</Words>
  <Application>Microsoft Office PowerPoint</Application>
  <PresentationFormat>Personalizado</PresentationFormat>
  <Paragraphs>260</Paragraphs>
  <Slides>19</Slides>
  <Notes>18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RetrospectVTI</vt:lpstr>
      <vt:lpstr>CISTERNAS ROTAS</vt:lpstr>
      <vt:lpstr>VERDAD BIBLICA</vt:lpstr>
      <vt:lpstr>Introducción</vt:lpstr>
      <vt:lpstr>La asombrosa naturaleza  del pecado de Israel.</vt:lpstr>
      <vt:lpstr>Judá y Jerusalén bajo Babilonia. </vt:lpstr>
      <vt:lpstr> CISTERNAS ROTAS Jeremías 2</vt:lpstr>
      <vt:lpstr> CISTERNAS ROTAS Jeremías 2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Rey Joachim</dc:title>
  <dc:creator>matias osses barria</dc:creator>
  <cp:lastModifiedBy>BENJAMIN OSSES A</cp:lastModifiedBy>
  <cp:revision>162</cp:revision>
  <dcterms:created xsi:type="dcterms:W3CDTF">2024-06-28T06:11:51Z</dcterms:created>
  <dcterms:modified xsi:type="dcterms:W3CDTF">2024-08-18T06:26:21Z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