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56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91" r:id="rId22"/>
    <p:sldId id="286" r:id="rId23"/>
    <p:sldId id="287" r:id="rId24"/>
    <p:sldId id="288" r:id="rId25"/>
    <p:sldId id="289" r:id="rId26"/>
    <p:sldId id="290" r:id="rId27"/>
    <p:sldId id="292" r:id="rId28"/>
    <p:sldId id="293" r:id="rId29"/>
    <p:sldId id="294" r:id="rId30"/>
    <p:sldId id="295" r:id="rId31"/>
    <p:sldId id="297" r:id="rId32"/>
    <p:sldId id="298" r:id="rId33"/>
    <p:sldId id="296" r:id="rId34"/>
    <p:sldId id="300" r:id="rId35"/>
    <p:sldId id="301" r:id="rId36"/>
    <p:sldId id="270" r:id="rId37"/>
    <p:sldId id="264" r:id="rId38"/>
    <p:sldId id="271" r:id="rId39"/>
    <p:sldId id="266" r:id="rId40"/>
    <p:sldId id="302" r:id="rId41"/>
    <p:sldId id="303" r:id="rId42"/>
    <p:sldId id="304" r:id="rId43"/>
    <p:sldId id="309" r:id="rId44"/>
    <p:sldId id="267" r:id="rId45"/>
    <p:sldId id="272" r:id="rId46"/>
    <p:sldId id="265" r:id="rId47"/>
    <p:sldId id="310" r:id="rId48"/>
    <p:sldId id="305" r:id="rId49"/>
    <p:sldId id="306" r:id="rId50"/>
    <p:sldId id="311" r:id="rId51"/>
    <p:sldId id="312" r:id="rId52"/>
    <p:sldId id="313" r:id="rId53"/>
    <p:sldId id="268" r:id="rId54"/>
    <p:sldId id="273" r:id="rId55"/>
    <p:sldId id="307" r:id="rId56"/>
    <p:sldId id="269" r:id="rId57"/>
    <p:sldId id="314" r:id="rId58"/>
    <p:sldId id="308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4" r:id="rId76"/>
    <p:sldId id="335" r:id="rId77"/>
    <p:sldId id="332" r:id="rId78"/>
    <p:sldId id="333" r:id="rId79"/>
    <p:sldId id="331" r:id="rId80"/>
    <p:sldId id="336" r:id="rId81"/>
    <p:sldId id="337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8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1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6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7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77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9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3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6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8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7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2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FBD44-F8ED-4F7E-BF16-AE86510AB603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DAA8D-9FCC-4FCF-B9CC-0CE2948E7F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9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870" y="-102870"/>
            <a:ext cx="12390120" cy="726948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81448" y="1885008"/>
            <a:ext cx="4366260" cy="1340485"/>
          </a:xfrm>
          <a:solidFill>
            <a:srgbClr val="92D050"/>
          </a:solidFill>
        </p:spPr>
        <p:txBody>
          <a:bodyPr>
            <a:normAutofit fontScale="85000" lnSpcReduction="10000"/>
          </a:bodyPr>
          <a:lstStyle/>
          <a:p>
            <a:r>
              <a:rPr lang="es-CL" b="1" dirty="0" smtClean="0"/>
              <a:t>Oración:  -</a:t>
            </a:r>
            <a:r>
              <a:rPr lang="es-CL" b="1" dirty="0" err="1" smtClean="0"/>
              <a:t>Mikal</a:t>
            </a:r>
            <a:r>
              <a:rPr lang="es-CL" b="1" dirty="0" smtClean="0"/>
              <a:t> Osses.</a:t>
            </a:r>
          </a:p>
          <a:p>
            <a:r>
              <a:rPr lang="es-CL" b="1" dirty="0" smtClean="0"/>
              <a:t>Asientos: </a:t>
            </a:r>
            <a:r>
              <a:rPr lang="es-CL" b="1" dirty="0" smtClean="0"/>
              <a:t>-Constanza Carrasco.</a:t>
            </a:r>
            <a:endParaRPr lang="es-CL" b="1" dirty="0" smtClean="0"/>
          </a:p>
          <a:p>
            <a:pPr marL="0" indent="0">
              <a:buNone/>
            </a:pPr>
            <a:r>
              <a:rPr lang="es-CL" b="1" dirty="0" smtClean="0"/>
              <a:t>                     </a:t>
            </a:r>
            <a:r>
              <a:rPr lang="es-CL" b="1" dirty="0" smtClean="0"/>
              <a:t>-Lucas carrasco.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573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386" y="0"/>
            <a:ext cx="4687614" cy="6858002"/>
          </a:xfrm>
          <a:prstGeom prst="rect">
            <a:avLst/>
          </a:prstGeom>
        </p:spPr>
      </p:pic>
      <p:pic>
        <p:nvPicPr>
          <p:cNvPr id="5" name="Picture 2" descr="Resultado de imagen para diosa artemisa diana efe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50438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743437" y="121910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5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Resultado de imagen para diosa artemisa diana efeso"/>
          <p:cNvSpPr>
            <a:spLocks noChangeAspect="1" noChangeArrowheads="1"/>
          </p:cNvSpPr>
          <p:nvPr/>
        </p:nvSpPr>
        <p:spPr bwMode="auto">
          <a:xfrm>
            <a:off x="-1" y="1120775"/>
            <a:ext cx="673421" cy="7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6" name="Picture 4" descr="RecreaciÃ³n de El templo de Artemisa, una de las 7 Maravillas del Mundo Antigu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941726" y="365125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Pablo enseÃ±a en la escuela de&#10;Tirano&#10;31&#10;31&#10;â¢ El uso de paÃ±os y&#10;delantales (toallas) era un&#10;acomodo a la fe&#10;supersticiosa d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288457" y="1240850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2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El hombre con&#10;el espÃ­ritu malo&#10;Los exorcistas&#10;Los exorcistas dominados y huyendo&#10;http://www.freebibleimages.org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108374" y="230188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4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Los hermanos y amigos le recomiendan a Pablo no ir al teatro&#10;http://www.freebibleimages.org&#10;Pablo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581229" y="7273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Hechos 19:38-39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776485" y="230188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5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Resultado de imagen para yugoslavia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"/>
            <a:ext cx="12086898" cy="68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675586" y="3429396"/>
            <a:ext cx="111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D</a:t>
            </a:r>
            <a:r>
              <a:rPr lang="es-CL" b="1" dirty="0" smtClean="0"/>
              <a:t>almacia</a:t>
            </a:r>
            <a:endParaRPr lang="en-US" b="1" dirty="0"/>
          </a:p>
        </p:txBody>
      </p:sp>
      <p:cxnSp>
        <p:nvCxnSpPr>
          <p:cNvPr id="6" name="Conector recto de flecha 5"/>
          <p:cNvCxnSpPr>
            <a:stCxn id="4" idx="0"/>
          </p:cNvCxnSpPr>
          <p:nvPr/>
        </p:nvCxnSpPr>
        <p:spPr>
          <a:xfrm flipH="1" flipV="1">
            <a:off x="6222124" y="2743200"/>
            <a:ext cx="10510" cy="6861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5433585" y="5592188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82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Pablo regresa por tierra evitando el complot de los judÃ­os&#10;http://www.freebibleimages.org/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548385" y="7273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00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Resultado de imagen para hechos 20: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61010" y="230188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05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Eutico resucitado por Pablo&#10;http://www.freebibleimages.org/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1088413" y="97602"/>
            <a:ext cx="95644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CL" sz="2000" b="1" dirty="0" smtClean="0"/>
              <a:t>TROAS</a:t>
            </a:r>
            <a:endParaRPr lang="en-U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7525275" y="7273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5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7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10"/>
            <a:ext cx="12192000" cy="68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639503" y="0"/>
            <a:ext cx="3552498" cy="22467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Troas-Mitilene=80 Km(lunes).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err="1" smtClean="0"/>
              <a:t>Quio</a:t>
            </a:r>
            <a:r>
              <a:rPr lang="es-CL" sz="2000" dirty="0" smtClean="0"/>
              <a:t> (Martes).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Samos (Miércoles).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Mileto (Jueves).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Éfeso-Mileto= 65 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/>
              <a:t>Pablo no decide pasar por Éfeso.</a:t>
            </a:r>
            <a:endParaRPr lang="es-CL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9354075" y="494191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3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Pablo llega a Mileto en Asia y convoca a los ancianos de Ãfeso&#10;http://www.freebibleimages.org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-1"/>
            <a:ext cx="12172951" cy="68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71489" y="-1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El patrÃ³n divino es que haya&#10;ancianos en cada&#10;congregaciÃ³n.&#10;â¦â¦â¦â¦â¦â¦â¦â¦â¦..&#10;21 Y despuÃ©s de anunciar el evangelio a&#10;aquella c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548385" y="2055813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Pablo y Timoteo, siervos de&#10;Jesucristo, a todos los santos en&#10;Cristo JesÃºs que estÃ¡n en Filipos, con&#10;los obispos y diÃ¡con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71489" y="6225094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No escogieron âun pastorâ (mucho menos un&#10;âsacerdoteâ para cada congregaciÃ³n) sino&#10;una pluralidad de ancianos, que tambiÃ©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12172950" cy="68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091940" y="3136990"/>
            <a:ext cx="4160519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0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Una iglesia sin ancianos es âdeficienteâ&#10;Por esta causa te dejÃ© en Creta, para que&#10;corrigieses lo deficiente, y estableci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594536" y="3264724"/>
            <a:ext cx="5195133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46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Pablo dice a Tito, âestablecieses&#10;ancianos (Designar)â; por eso, el&#10;evangelista lo puede hacer, pero&#10;esto despuÃ©s de la s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21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90538" y="6565612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43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Actitud de la persona que:&#10;. No presume de sus logros.&#10;. Reconoce sus fracasos y&#10;debilidades&#10;. ActÃºa sin orgullo, presuciÃ³n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711669" y="4319751"/>
            <a:ext cx="6442842" cy="23083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sz="2400" dirty="0" smtClean="0"/>
              <a:t>Hechos 20:18-19. Leer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sz="2400" dirty="0" smtClean="0"/>
              <a:t>Pablo Apela a su conducta personal</a:t>
            </a:r>
            <a:r>
              <a:rPr lang="es-CL" dirty="0" smtClean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sz="2400" dirty="0" smtClean="0"/>
              <a:t>La humildad Del Apóstol Pablo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sz="2400" dirty="0" smtClean="0"/>
              <a:t>Destáquese otra vez la palabra “Asechanza”.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sz="2400" dirty="0" smtClean="0"/>
              <a:t>Tentaciones de los judíos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sz="2400" dirty="0" smtClean="0"/>
              <a:t>Recordar que Pablo pasó un 3 años en Éfeso.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671489" y="5333554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Â¿CuÃ¡les Metas tenÃ­a Pablo?&#10;1. Acabar su carrera con gozo&#10;2. Acabar el ministerio&#10;encomendado por el SeÃ±or&#10;3. Dar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18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90538" y="6604301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2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A. Advertencias&#10;de Pablo&#10;(Hechos 20:29)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90538" y="6541239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31 Por tanto, velad, acordÃ¡ndoos que por tres&#10;aÃ±os, de noche y de dÃ­a, no he cesado de&#10;amonestar con lÃ¡grimas a cada uno.&#10;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90538" y="680399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5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A. Advertencias&#10;de Pablo&#10;(Hechos 20:29)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02909" y="6541239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9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31 Por tanto, velad, acordÃ¡ndoos que por tres&#10;aÃ±os, de noche y de dÃ­a, no he cesado de&#10;amonestar con lÃ¡grimas a cada uno.&#10;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90538" y="680399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9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Hechos 20:36-38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993631" y="72737"/>
            <a:ext cx="217932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2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ablo se despide de los ancianos en su viaje con destino a JerusalÃ©n&#10;http://www.freebibleimages.org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0138410" y="0"/>
            <a:ext cx="203454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2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Resultado de imagen para hechos 20: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"/>
            <a:ext cx="12192000" cy="68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690538" y="72737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6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sultado de imagen para mal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29" y="3591854"/>
            <a:ext cx="6640456" cy="326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limpiar la maleza solea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28" y="0"/>
            <a:ext cx="6474371" cy="359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8165" y="243077"/>
            <a:ext cx="5412828" cy="1534511"/>
          </a:xfrm>
          <a:solidFill>
            <a:schemeClr val="accent4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s-CL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cmeFont" pitchFamily="2" charset="0"/>
              </a:rPr>
              <a:t>PABLO PRESO EN JERUSALEN</a:t>
            </a:r>
            <a:endParaRPr lang="en-US" u="sng" dirty="0">
              <a:solidFill>
                <a:schemeClr val="accent2">
                  <a:lumMod val="40000"/>
                  <a:lumOff val="60000"/>
                </a:schemeClr>
              </a:solidFill>
              <a:latin typeface="AcmeFont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613" y="2034540"/>
            <a:ext cx="5517931" cy="472059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</a:rPr>
              <a:t>Mama les pide a Fidel y Amalia que limpien la maleza.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</a:rPr>
              <a:t>Fidel dice que no quiere sufrir las picaduras de los insectos.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</a:rPr>
              <a:t>Amalia teme que el sol le queme la cara.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</a:rPr>
              <a:t>¿Creen ustedes que sufrirán mucho los hijos si obedecen a mama?.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</a:rPr>
              <a:t>Existe solución fácil para ambas escusas.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Hoy estudiaremos a un hombre que estuvo dispuesto a obedecer a su Padre Celestial, aunque sabía que iba a sufrir por eso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Resultado de imagen para limpiar la maleza solea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hechos 21: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00800" y="4892566"/>
            <a:ext cx="5412828" cy="1366344"/>
          </a:xfrm>
        </p:spPr>
        <p:txBody>
          <a:bodyPr>
            <a:normAutofit/>
          </a:bodyPr>
          <a:lstStyle/>
          <a:p>
            <a:r>
              <a:rPr lang="es-C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Versículos 1:6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6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72967"/>
            <a:ext cx="6972300" cy="638503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/>
              <a:t>Pablo sigue su viaje por barco por las ciudades; </a:t>
            </a:r>
            <a:r>
              <a:rPr lang="es-CL" dirty="0" err="1" smtClean="0"/>
              <a:t>Cos</a:t>
            </a:r>
            <a:r>
              <a:rPr lang="es-CL" dirty="0" smtClean="0"/>
              <a:t>, Rodhes y Pátara.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/>
              <a:t>Pátara se hace el transbordo a otra nave.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/>
              <a:t>Llegando así por fin a Tiro. </a:t>
            </a:r>
            <a:r>
              <a:rPr lang="es-CL" dirty="0" smtClean="0">
                <a:solidFill>
                  <a:srgbClr val="C00000"/>
                </a:solidFill>
              </a:rPr>
              <a:t>(ya cerca de su tierra).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Leamos Hechos 27:37 </a:t>
            </a:r>
            <a:r>
              <a:rPr lang="es-CL" dirty="0" smtClean="0">
                <a:solidFill>
                  <a:srgbClr val="C00000"/>
                </a:solidFill>
              </a:rPr>
              <a:t>(cantidad de Pasajeros).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/>
              <a:t>Se quedan en Tiro por 7 días ¿Por qué esa cantidad?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/>
              <a:t>Ciudad ubicada en Fenicia </a:t>
            </a:r>
            <a:r>
              <a:rPr lang="es-CL" dirty="0" smtClean="0">
                <a:solidFill>
                  <a:srgbClr val="C00000"/>
                </a:solidFill>
              </a:rPr>
              <a:t>(Líbano hoy).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/>
              <a:t>Tiro está a </a:t>
            </a:r>
            <a:r>
              <a:rPr lang="es-CL" b="1" dirty="0" smtClean="0">
                <a:solidFill>
                  <a:schemeClr val="accent6">
                    <a:lumMod val="50000"/>
                  </a:schemeClr>
                </a:solidFill>
              </a:rPr>
              <a:t>177 km</a:t>
            </a:r>
            <a:r>
              <a:rPr lang="es-CL" dirty="0" smtClean="0"/>
              <a:t> al norte de Jerusalén.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/>
              <a:t>La gente en Tiro no quisieron que Pablo se largara a Jerusalén e intentaron detenerle.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/>
              <a:t>Pablo quiere viajar a Jerusalén y contar todas sus experiencias a los otros apóstoles.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Hechos 21:5-6.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s-CL" dirty="0" smtClean="0"/>
              <a:t>Se despiden de abrazos todos y rumbo a Jerusalén.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1"/>
            <a:ext cx="12192000" cy="472966"/>
          </a:xfrm>
          <a:prstGeom prst="rect">
            <a:avLst/>
          </a:prstGeom>
          <a:gradFill>
            <a:gsLst>
              <a:gs pos="66000">
                <a:schemeClr val="accent2">
                  <a:lumMod val="50000"/>
                </a:schemeClr>
              </a:gs>
              <a:gs pos="17000">
                <a:schemeClr val="accent4">
                  <a:lumMod val="95000"/>
                  <a:lumOff val="5000"/>
                </a:schemeClr>
              </a:gs>
              <a:gs pos="81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chemeClr val="bg1"/>
                </a:solidFill>
                <a:latin typeface="Bell MT" panose="02020503060305020303" pitchFamily="18" charset="0"/>
              </a:rPr>
              <a:t>1</a:t>
            </a:r>
            <a:r>
              <a:rPr lang="es-CL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) </a:t>
            </a:r>
            <a:r>
              <a:rPr lang="es-CL" b="1" dirty="0" smtClean="0">
                <a:latin typeface="Bell MT" panose="02020503060305020303" pitchFamily="18" charset="0"/>
              </a:rPr>
              <a:t>La Reunión En La Playa De Tiro.</a:t>
            </a:r>
            <a:endParaRPr lang="en-US" b="1" dirty="0">
              <a:latin typeface="Bell MT" panose="02020503060305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472967"/>
            <a:ext cx="5200650" cy="638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4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Pablo zarpÃ³ de Mileto y llegÃ³ a Patara&#10;http://www.freebibleimages.org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9166860" y="205740"/>
            <a:ext cx="290322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Un día en cada ciudad.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Barco grande no menor.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Velocidad del Barco mas rápida que las otras.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Barco de Carga.</a:t>
            </a:r>
          </a:p>
        </p:txBody>
      </p:sp>
    </p:spTree>
    <p:extLst>
      <p:ext uri="{BB962C8B-B14F-4D97-AF65-F5344CB8AC3E}">
        <p14:creationId xmlns:p14="http://schemas.microsoft.com/office/powerpoint/2010/main" val="320818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n para hechos 17: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4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Pablo continua su viaje hasta Tiro&#10;http://www.freebibleimages.org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9532620" y="180459"/>
            <a:ext cx="236601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Iglesia en Tiro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Fue una iglesia numerosa después.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Buen tiempo de viaje.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Toda la congregaciÃ³n de Tiro con su Familia despidiendo a Pablo y orando de rodillas en la playa&#10;http://www.freebibleimag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Pablo es despedido pro los creyentes de Tiro con toda su familia&#10;http://www.freebibleimages.org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33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Â¿QuiÃ©nes participaron y quÃ© hicieron en&#10;la despedida de Pablo?&#10;1. Le acompaÃ±aron fuera de la&#10;ciudad, hasta la playa.&#10;2. Fu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71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8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hechos 21: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00800" y="4892566"/>
            <a:ext cx="5412828" cy="1366344"/>
          </a:xfrm>
        </p:spPr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Versículos 7:16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72967"/>
            <a:ext cx="7155180" cy="638503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Tolemaida y Cesaréa los nuevos puertos en el viaje.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En cesárea se quedan en la casa de Felipe (¿Cual?)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Tiene 4 hijas o doncellas que profetizaban.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Ayudaban en la obra de evangelización.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Estando en casa todos, llega un hombre llamado Agabo.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Leer versículo 11.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Predice el futuro de Pablo en Jerusalén.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Muchos comienzan a dudar y a llorar y temer.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Lucas  y Timoteo le rogaban que no fuese.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¿Que contestó Pablo? Versículo 13.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Pablo decidido a enfrentar su destino.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Y entonces todos lo apoyan.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s-CL" dirty="0" smtClean="0"/>
              <a:t>“que se haga la voluntad de Dios”.</a:t>
            </a:r>
          </a:p>
          <a:p>
            <a:pPr algn="l"/>
            <a:endParaRPr lang="es-CL" dirty="0" smtClean="0"/>
          </a:p>
          <a:p>
            <a:pPr marL="800100" lvl="1" indent="-342900" algn="l">
              <a:buFont typeface="Wingdings" panose="05000000000000000000" pitchFamily="2" charset="2"/>
              <a:buChar char="q"/>
            </a:pPr>
            <a:endParaRPr lang="es-CL" dirty="0" smtClean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1"/>
            <a:ext cx="12192000" cy="472966"/>
          </a:xfrm>
          <a:prstGeom prst="rect">
            <a:avLst/>
          </a:prstGeom>
          <a:gradFill>
            <a:gsLst>
              <a:gs pos="66000">
                <a:schemeClr val="accent2">
                  <a:lumMod val="50000"/>
                </a:schemeClr>
              </a:gs>
              <a:gs pos="17000">
                <a:schemeClr val="accent4">
                  <a:lumMod val="95000"/>
                  <a:lumOff val="5000"/>
                </a:schemeClr>
              </a:gs>
              <a:gs pos="81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chemeClr val="bg1"/>
                </a:solidFill>
                <a:latin typeface="Bell MT" panose="02020503060305020303" pitchFamily="18" charset="0"/>
              </a:rPr>
              <a:t>2</a:t>
            </a:r>
            <a:r>
              <a:rPr lang="es-CL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) </a:t>
            </a:r>
            <a:r>
              <a:rPr lang="es-CL" b="1" dirty="0" smtClean="0">
                <a:latin typeface="Bell MT" panose="02020503060305020303" pitchFamily="18" charset="0"/>
              </a:rPr>
              <a:t>Pablo En </a:t>
            </a:r>
            <a:r>
              <a:rPr lang="es-CL" b="1" dirty="0" smtClean="0">
                <a:latin typeface="Bell MT" panose="02020503060305020303" pitchFamily="18" charset="0"/>
              </a:rPr>
              <a:t>Cesaréa.</a:t>
            </a:r>
            <a:endParaRPr lang="en-US" b="1" dirty="0">
              <a:latin typeface="Bell MT" panose="02020503060305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180" y="472967"/>
            <a:ext cx="5036820" cy="638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Pablo de Tiro pasan por Tolemaida, se quedan allÃ­ un dÃ­a y saludan a los hermanos&#10;http://www.freebibleimages.org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641080" y="0"/>
            <a:ext cx="3550920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dirty="0" smtClean="0"/>
              <a:t>Tiro a Tolemaida son 43 km.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dirty="0" smtClean="0"/>
              <a:t>Menos 1 día de viaje.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dirty="0" smtClean="0"/>
              <a:t>Pequeña pausa en este puerto.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dirty="0" smtClean="0"/>
              <a:t>Jueces 1:31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CL" dirty="0" err="1" smtClean="0"/>
              <a:t>Tolomeos</a:t>
            </a:r>
            <a:r>
              <a:rPr lang="es-CL" dirty="0" smtClean="0"/>
              <a:t> de Egipto.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7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Resultado de imagen para tolemaida y cesa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33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Resultado de imagen para tolemaida y cesa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583930" y="33655"/>
            <a:ext cx="3497580" cy="147732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Cesaréa 1 </a:t>
            </a:r>
            <a:r>
              <a:rPr lang="es-CL" dirty="0" err="1" smtClean="0">
                <a:solidFill>
                  <a:schemeClr val="bg1"/>
                </a:solidFill>
              </a:rPr>
              <a:t>dia</a:t>
            </a:r>
            <a:r>
              <a:rPr lang="es-CL" dirty="0" smtClean="0">
                <a:solidFill>
                  <a:schemeClr val="bg1"/>
                </a:solidFill>
              </a:rPr>
              <a:t> en llegar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Se queda en cesárea media semana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De filipos hasta Jerusalén 7 semanas. (50 días).</a:t>
            </a:r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264083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Â¿QuÃ© significa profetizar?&#10;1. Aquel a quien Dios reviste de Su autoridad para que&#10;comunique Su voluntad a los hombres y l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sultado de imagen para hechos 18: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9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En gr. el profeta es:&#10;(A) El que habla en lugar de otro: intÃ©rprete,&#10;heraldo.&#10;(B) Aquel que declara los acontecimientos&#10;fu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039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960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El profeta Agabo le indica a Pablo lo que van a hacer con Ã©l en JerusalÃ©n&#10;http://www.freebibleimages.org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9635490" y="-4207"/>
            <a:ext cx="255651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 smtClean="0"/>
              <a:t>Proviene de Judea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 smtClean="0"/>
              <a:t>2° vez.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73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echos 21:15-16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030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hechos 21: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60770" y="4892566"/>
            <a:ext cx="5652858" cy="1366344"/>
          </a:xfrm>
        </p:spPr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Versículos 17:36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32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36820" y="472967"/>
            <a:ext cx="7155180" cy="63850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CL" dirty="0" smtClean="0"/>
              <a:t>Se encuentran al día siguiente con los ancianos de la iglesia de Jerusalén. (Jacobo).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CL" dirty="0" smtClean="0"/>
              <a:t>Informe de todo lo ocurrido en Éfeso, Macedonia, Grecia, Ilirico y Roma.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CL" dirty="0" smtClean="0"/>
              <a:t>Reciben la ofrenda traída por pablo de muchas iglesias.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CL" dirty="0" smtClean="0"/>
              <a:t>“mucha gente te acusa de que tu enseñas no obedecer la ley de Moisés, debes huir”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CL" dirty="0" smtClean="0"/>
              <a:t>“Te aconsejamos que entres en el templo y hagas voto de rasurarte la cabeza”.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CL" dirty="0" smtClean="0"/>
              <a:t>“Y hay 4 judíos que deben ofrenda, y tu puedes pagarlas para que sepan que eres uno mas de ellos”.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CL" dirty="0" smtClean="0"/>
              <a:t>Pablo acudió al consejo pero de nada sirvió.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CL" dirty="0" smtClean="0"/>
              <a:t>Nadie estaba al tanto de la fiesta de Pentecostés, todos querían matar a Pablo.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s-CL" dirty="0" smtClean="0"/>
              <a:t>“Ha </a:t>
            </a:r>
            <a:r>
              <a:rPr lang="es-CL" dirty="0" err="1" smtClean="0"/>
              <a:t>traido</a:t>
            </a:r>
            <a:r>
              <a:rPr lang="es-CL" dirty="0" smtClean="0"/>
              <a:t> gentiles y griegos al templo” “TRAIDOR”.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1"/>
            <a:ext cx="12192000" cy="472966"/>
          </a:xfrm>
          <a:prstGeom prst="rect">
            <a:avLst/>
          </a:prstGeom>
          <a:gradFill>
            <a:gsLst>
              <a:gs pos="66000">
                <a:schemeClr val="accent2">
                  <a:lumMod val="50000"/>
                </a:schemeClr>
              </a:gs>
              <a:gs pos="17000">
                <a:schemeClr val="accent4">
                  <a:lumMod val="95000"/>
                  <a:lumOff val="5000"/>
                </a:schemeClr>
              </a:gs>
              <a:gs pos="81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 w="1905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chemeClr val="bg1"/>
                </a:solidFill>
                <a:latin typeface="Bell MT" panose="02020503060305020303" pitchFamily="18" charset="0"/>
              </a:rPr>
              <a:t>3</a:t>
            </a:r>
            <a:r>
              <a:rPr lang="es-CL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) </a:t>
            </a:r>
            <a:r>
              <a:rPr lang="es-CL" b="1" dirty="0" smtClean="0">
                <a:latin typeface="Bell MT" panose="02020503060305020303" pitchFamily="18" charset="0"/>
              </a:rPr>
              <a:t>El Arresto De Pablo En El Templo.</a:t>
            </a:r>
            <a:endParaRPr lang="en-US" b="1" dirty="0">
              <a:latin typeface="Bell MT" panose="02020503060305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467685"/>
            <a:ext cx="5017770" cy="637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Resultado de imagen para tolemaida y cesa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Pablo en JerusalÃ©n con sus adversidades y&#10;oportunidades. Â¨Las 8 RÂ¨&#10;1. El Reporte de Pablo en JerusalÃ©n&#10;2. La ReputaciÃ³n d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4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Los hermanos en JerusalÃ©n le dan la bienvenida a Pablo&#10;y a los que le acompaÃ±aban&#10;http://www.freebibleimages.org&#10;Pablo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2430" y="1647032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21506" name="Picture 2" descr="Â¿QuiÃ©nes aconsejaron a Pablo no ir a JerusalÃ©n?&#10;1. Los hermanos de Tiro. (Hechos 21:3-4)&#10;2. Los hermanos de CesÃ¡rea. (Hec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Â¿CuÃ¡l era la acusaciÃ³n&#10;contra Pablo de parte de&#10;los creyentes judÃ­os?&#10;Esta acusaciÃ³n se basaba en rumores&#10;y era completam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0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fondo cre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8840" y="365125"/>
            <a:ext cx="7955280" cy="1325563"/>
          </a:xfrm>
        </p:spPr>
        <p:txBody>
          <a:bodyPr/>
          <a:lstStyle/>
          <a:p>
            <a:pPr algn="ctr"/>
            <a:r>
              <a:rPr lang="es-CL" dirty="0" smtClean="0">
                <a:latin typeface="Algerian" panose="04020705040A02060702" pitchFamily="82" charset="0"/>
              </a:rPr>
              <a:t>Hecho 19:18</a:t>
            </a:r>
            <a:endParaRPr lang="en-US" dirty="0">
              <a:latin typeface="Algerian" panose="04020705040A020607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25930" y="1825625"/>
            <a:ext cx="9627870" cy="3054985"/>
          </a:xfrm>
        </p:spPr>
        <p:txBody>
          <a:bodyPr>
            <a:normAutofit/>
          </a:bodyPr>
          <a:lstStyle/>
          <a:p>
            <a:pPr algn="ctr"/>
            <a:r>
              <a:rPr lang="es-ES" sz="4800" dirty="0">
                <a:latin typeface="Neon Lights" panose="02000000000000000000" pitchFamily="2" charset="0"/>
              </a:rPr>
              <a:t>Y muchos de los que habían creído, venían, confesando y dando cuenta de sus hechos</a:t>
            </a:r>
            <a:r>
              <a:rPr lang="es-ES" sz="4400" dirty="0">
                <a:latin typeface="Neon Lights" panose="02000000000000000000" pitchFamily="2" charset="0"/>
              </a:rPr>
              <a:t>.</a:t>
            </a:r>
            <a:endParaRPr lang="en-US" sz="4400" dirty="0">
              <a:latin typeface="Neon Lights" panose="02000000000000000000" pitchFamily="2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148840" y="4643755"/>
            <a:ext cx="79552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 smtClean="0">
                <a:latin typeface="Algerian" panose="04020705040A02060702" pitchFamily="82" charset="0"/>
              </a:rPr>
              <a:t>Hecho 19:18</a:t>
            </a:r>
            <a:endParaRPr lang="en-US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192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Jacobo le informÃ³ a Pablo de los rumores que se corrÃ­an, en cuanto a que Ã©l estaba&#10;enseÃ±ando a los creyentes judÃ­os a no 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7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Las convicciones doctrinarias&#10;personales de Pablo&#10;Porque en Cristo JesÃºs ni la circuncisiÃ³n&#10;vale algo, ni la incircuncisiÃ³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82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Â¿Fue Pablo hipÃ³crita al&#10;seguir las&#10;recomendaciones dadas?&#10;No, porqueâ¦.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4387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Me he hecho a los judÃ­os como&#10;judÃ­o, para ganar a los judÃ­os;&#10;a los que estÃ¡n sujetos a la ley&#10;(aunque yo no estÃ© sujeto 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El voto de los&#10;nazareos es aplicado&#10;Leer en NÃºmeros 6:1-21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-571500"/>
            <a:ext cx="12172951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2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El voto de los nazareos es aplicado&#10;Nazareato (ConsagraciÃ³n o DedicaciÃ³n a&#10;JehovÃ¡)&#10;1. Cualquiera de los dos sexos&#10;2. Vot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0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El voto de los nazareos es aplicado&#10;Cuando el voto del Nazareato terminaba,&#10;tenÃ­a que ofrecer:&#10;1. Un cordero&#10;2. Una corde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5969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Los judÃ­os venidos de Asia acusan a Pablo porque lo vieron en la ciudad con Trofimo de&#10;Ãfeso y ellos pensaban el lo metiÃ³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9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Pablo es apresado en el templo por los judÃ­os, cerraron el mismo&#10;y lo sacaron del templo&#10;http://www.freebibleimages.org&#10;L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5619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Pablo es golpeado y procuran matarle, entonces acudieron soldados&#10;enviados por el jefe del batallÃ³n de soldados romanos.&#10;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11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n para hechos 20: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3779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Â¿CuÃ¡les fueron los sufrimientos de&#10;Pablo en JerusalÃ©n?&#10;1. Cuestionado por los creyentes judÃ­os de&#10;JerusalÃ©n.&#10;2. Obligado 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4381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Â¿QuiÃ©n era el tribuno?&#10;El jefe del batallÃ³n de 1000&#10;soldados romanos,&#10;acantonados en JerusalÃ©n y&#10;que representaban al&#10;emp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370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Hechos 21:33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024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Pablo es encadenado, por los soldados enviados por el jefe del&#10;batallÃ³n de soldados romanos.&#10;http://www.freebibleimages.o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4471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Hechos 21:37-38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0624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2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Atrio de los&#10;gentiles&#10;Fortaleza&#10;Antonia&#10;Atrio de las&#10;mujeres&#10;Atrio de los&#10;sacerdotes&#10;El&#10;Santuario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5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Â¿QuÃ© es un sicario?&#10;Asesino a sueldo. (Asesino&#10;asalariado).&#10;MatÃ³n que trabaja para otro.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Sicario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7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Hechos 21:39&#10;LASC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6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fondo tri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0055" y="-147144"/>
            <a:ext cx="11571889" cy="2606565"/>
          </a:xfrm>
        </p:spPr>
        <p:txBody>
          <a:bodyPr>
            <a:noAutofit/>
          </a:bodyPr>
          <a:lstStyle/>
          <a:p>
            <a:r>
              <a:rPr lang="es-ES" sz="44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Entonces Pablo respondió: ¿Qué hacéis llorando y afligiéndome el corazón? porque yo no sólo estoy presto á ser atado, mas aun á morir en </a:t>
            </a:r>
            <a:r>
              <a:rPr lang="es-ES" sz="4400" dirty="0" smtClean="0">
                <a:solidFill>
                  <a:srgbClr val="FFFF00"/>
                </a:solidFill>
                <a:latin typeface="Bahnschrift Condensed" panose="020B0502040204020203" pitchFamily="34" charset="0"/>
              </a:rPr>
              <a:t>Jerusalén </a:t>
            </a:r>
            <a:r>
              <a:rPr lang="es-ES" sz="44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por el nombre del Señor Jesús</a:t>
            </a:r>
            <a:r>
              <a:rPr lang="es-ES" sz="4400" dirty="0"/>
              <a:t>.</a:t>
            </a:r>
            <a:endParaRPr lang="en-US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32385" y="4197569"/>
            <a:ext cx="6327228" cy="922283"/>
          </a:xfrm>
        </p:spPr>
        <p:txBody>
          <a:bodyPr>
            <a:normAutofit/>
          </a:bodyPr>
          <a:lstStyle/>
          <a:p>
            <a:r>
              <a:rPr lang="es-CL" sz="5400" dirty="0" smtClean="0">
                <a:latin typeface="Bauhaus 93" panose="04030905020B02020C02" pitchFamily="82" charset="0"/>
              </a:rPr>
              <a:t>Hechos 21:13</a:t>
            </a:r>
            <a:endParaRPr lang="en-US" sz="5400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7660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A Pablo encadenado se le permite hablar a la multitud en&#10;las gradas en la fortaleza y la multitud guarda silencio&#10;http://w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6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esultado de imagen para fondo suspen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4570" y="365125"/>
            <a:ext cx="7132320" cy="1235075"/>
          </a:xfrm>
          <a:solidFill>
            <a:schemeClr val="accent6">
              <a:lumMod val="50000"/>
            </a:schemeClr>
          </a:solidFill>
          <a:ln w="38100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/>
            <a:r>
              <a:rPr lang="es-CL" sz="8000" dirty="0" smtClean="0">
                <a:solidFill>
                  <a:srgbClr val="FFFF00"/>
                </a:solidFill>
                <a:latin typeface="Almonte Snow" panose="02000400000000000000" pitchFamily="2" charset="0"/>
              </a:rPr>
              <a:t>Leer Hechos 21:40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4910" y="4162427"/>
            <a:ext cx="9822180" cy="2112643"/>
          </a:xfrm>
        </p:spPr>
        <p:txBody>
          <a:bodyPr>
            <a:noAutofit/>
          </a:bodyPr>
          <a:lstStyle/>
          <a:p>
            <a:r>
              <a:rPr lang="es-ES" sz="4000" dirty="0">
                <a:solidFill>
                  <a:srgbClr val="FFFF00"/>
                </a:solidFill>
                <a:latin typeface="Agency FB" panose="020B0503020202020204" pitchFamily="34" charset="0"/>
              </a:rPr>
              <a:t>Y como él se lo permitió, Pablo, estando en pie en las gradas, hizo señal con la mano al pueblo. Y hecho grande silencio, habló en lengua hebrea, diciendo:</a:t>
            </a:r>
            <a:br>
              <a:rPr lang="es-ES" sz="4000" dirty="0">
                <a:solidFill>
                  <a:srgbClr val="FFFF00"/>
                </a:solidFill>
                <a:latin typeface="Agency FB" panose="020B0503020202020204" pitchFamily="34" charset="0"/>
              </a:rPr>
            </a:br>
            <a:endParaRPr lang="en-US" sz="4000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0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egundo&#10;viaje&#10;misionero&#10;de Pablo&#10;y su&#10;equipo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5"/>
            <a:ext cx="12192000" cy="68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960010" y="199163"/>
            <a:ext cx="2501462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REPASO</a:t>
            </a:r>
            <a:endParaRPr lang="en-US" sz="32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784</Words>
  <Application>Microsoft Office PowerPoint</Application>
  <PresentationFormat>Panorámica</PresentationFormat>
  <Paragraphs>114</Paragraphs>
  <Slides>81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81</vt:i4>
      </vt:variant>
    </vt:vector>
  </HeadingPairs>
  <TitlesOfParts>
    <vt:vector size="95" baseType="lpstr">
      <vt:lpstr>AcmeFont</vt:lpstr>
      <vt:lpstr>Agency FB</vt:lpstr>
      <vt:lpstr>Algerian</vt:lpstr>
      <vt:lpstr>Almonte Snow</vt:lpstr>
      <vt:lpstr>Arial</vt:lpstr>
      <vt:lpstr>Bahnschrift Condensed</vt:lpstr>
      <vt:lpstr>Bauhaus 93</vt:lpstr>
      <vt:lpstr>Bell MT</vt:lpstr>
      <vt:lpstr>Calibri</vt:lpstr>
      <vt:lpstr>Calibri Light</vt:lpstr>
      <vt:lpstr>Courier New</vt:lpstr>
      <vt:lpstr>Neon Lights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Hecho 19:18</vt:lpstr>
      <vt:lpstr>Presentación de PowerPoint</vt:lpstr>
      <vt:lpstr>Entonces Pablo respondió: ¿Qué hacéis llorando y afligiéndome el corazón? porque yo no sólo estoy presto á ser atado, mas aun á morir en Jerusalén por el nombre del Señor Jesús.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PABLO PRESO EN JERUSALEN</vt:lpstr>
      <vt:lpstr>Versículos 1:6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Versículos 7:16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Versículos 17:36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Leer Hechos 21:40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Matito</dc:creator>
  <cp:lastModifiedBy>Matito</cp:lastModifiedBy>
  <cp:revision>17</cp:revision>
  <dcterms:created xsi:type="dcterms:W3CDTF">2019-08-18T01:51:13Z</dcterms:created>
  <dcterms:modified xsi:type="dcterms:W3CDTF">2019-08-18T10:00:36Z</dcterms:modified>
</cp:coreProperties>
</file>