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4"/>
  </p:notesMasterIdLst>
  <p:sldIdLst>
    <p:sldId id="302" r:id="rId2"/>
    <p:sldId id="2721" r:id="rId3"/>
    <p:sldId id="2658" r:id="rId4"/>
    <p:sldId id="2669" r:id="rId5"/>
    <p:sldId id="2668" r:id="rId6"/>
    <p:sldId id="2724" r:id="rId7"/>
    <p:sldId id="2710" r:id="rId8"/>
    <p:sldId id="2704" r:id="rId9"/>
    <p:sldId id="2725" r:id="rId10"/>
    <p:sldId id="2706" r:id="rId11"/>
    <p:sldId id="2707" r:id="rId12"/>
    <p:sldId id="2726" r:id="rId13"/>
    <p:sldId id="2708" r:id="rId14"/>
    <p:sldId id="2709" r:id="rId15"/>
    <p:sldId id="2712" r:id="rId16"/>
    <p:sldId id="2713" r:id="rId17"/>
    <p:sldId id="2711" r:id="rId18"/>
    <p:sldId id="2714" r:id="rId19"/>
    <p:sldId id="2715" r:id="rId20"/>
    <p:sldId id="2723" r:id="rId21"/>
    <p:sldId id="2664" r:id="rId22"/>
    <p:sldId id="2727" r:id="rId2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83925" autoAdjust="0"/>
  </p:normalViewPr>
  <p:slideViewPr>
    <p:cSldViewPr snapToGrid="0">
      <p:cViewPr varScale="1">
        <p:scale>
          <a:sx n="58" d="100"/>
          <a:sy n="58" d="100"/>
        </p:scale>
        <p:origin x="-11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C829F-E19B-4BB3-8B13-9C3924B7D718}" type="datetimeFigureOut">
              <a:rPr lang="es-CL" smtClean="0"/>
              <a:pPr/>
              <a:t>06-10-2024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A802B-9B22-429F-B4BA-8567230311E5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61270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95658-EA1F-4910-80AB-4DA76E16747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864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Sofonías 1:12  </a:t>
            </a:r>
            <a:r>
              <a:rPr lang="es-CL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será en aquel tiempo, que yo escudriñaré á </a:t>
            </a:r>
            <a:r>
              <a:rPr lang="es-CL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Jerusalem</a:t>
            </a:r>
            <a:r>
              <a:rPr lang="es-CL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candiles, y haré visitación sobre los hombres que están sentados sobre sus heces, los cuales dicen en su corazón: </a:t>
            </a:r>
            <a:r>
              <a:rPr lang="es-C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Jehová ni hará bien ni mal.</a:t>
            </a:r>
          </a:p>
          <a:p>
            <a:r>
              <a:rPr lang="es-C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¿Cuánta gente hoy está negando a Dios? Y dicen lo mismo no vendrá mal sobre nosotros</a:t>
            </a:r>
          </a:p>
          <a:p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Génesis 6:5  Y </a:t>
            </a:r>
            <a:r>
              <a:rPr lang="es-C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vió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Jehová que la malicia de los hombres era mucha en la tierra, y que todo designio de los pensamientos del corazón de ellos era de continuo solamente el mal.</a:t>
            </a:r>
            <a:endParaRPr lang="es-CL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Mateo 24:37  Mas como los días de Noé, así será la venida del Hijo del hombre.</a:t>
            </a:r>
          </a:p>
          <a:p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38  Porque como en los días antes del diluvio estaban comiendo y bebiendo, casándose y dando en casamiento, hasta el día que Noé entró en el arca,</a:t>
            </a:r>
          </a:p>
          <a:p>
            <a:endParaRPr lang="es-CL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802B-9B22-429F-B4BA-8567230311E5}" type="slidenum">
              <a:rPr lang="es-CL" smtClean="0"/>
              <a:pPr/>
              <a:t>14</a:t>
            </a:fld>
            <a:endParaRPr lang="es-C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Por tanto, como habían</a:t>
            </a:r>
            <a:r>
              <a:rPr lang="es-CL" baseline="0" dirty="0" smtClean="0"/>
              <a:t> dejado la Verdad, por lo que no es Dios, Se Rebelaron, Lo Negaron y no creyeron a su palabra de Juicio y sus Profetas profetizaban palabras de Hombres  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802B-9B22-429F-B4BA-8567230311E5}" type="slidenum">
              <a:rPr lang="es-CL" smtClean="0"/>
              <a:pPr/>
              <a:t>15</a:t>
            </a:fld>
            <a:endParaRPr lang="es-C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 14:1 DIJO el necio en su corazón: No hay Dios. </a:t>
            </a:r>
            <a:r>
              <a:rPr lang="es-C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Corrompiéronse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hicieron obras abominables; No hay quien haga bien.</a:t>
            </a:r>
          </a:p>
          <a:p>
            <a:r>
              <a:rPr lang="es-CL" b="1" dirty="0" smtClean="0"/>
              <a:t>25 </a:t>
            </a:r>
            <a:r>
              <a:rPr lang="es-CL" b="1" dirty="0" smtClean="0">
                <a:solidFill>
                  <a:schemeClr val="accent2"/>
                </a:solidFill>
              </a:rPr>
              <a:t>Vuestras iniquidades han estorbado estas cosas; y vuestros pecados apartaron de vosotros el bien. (EN ESTOS TIEMPOS la iniquidad a corrompido cada vez</a:t>
            </a:r>
            <a:r>
              <a:rPr lang="es-CL" b="1" baseline="0" dirty="0" smtClean="0">
                <a:solidFill>
                  <a:schemeClr val="accent2"/>
                </a:solidFill>
              </a:rPr>
              <a:t> mas la creación) y el mundo le llama cambio climático, pero aún estamos en el periodo de gracia 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802B-9B22-429F-B4BA-8567230311E5}" type="slidenum">
              <a:rPr lang="es-CL" smtClean="0"/>
              <a:pPr/>
              <a:t>17</a:t>
            </a:fld>
            <a:endParaRPr lang="es-C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1 ahora se están (profetizando) predicando  muchas mentiras, la biblia tiene errores, las nuevas versiones  1 Juan 4: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  Y todo espíritu que no confiesa que Jesucristo es venido en carne, no es de Dios: y éste es el espíritu del anticristo, del cual vosotros habéis oído que ha de venir, y que ahora ya está en el mundo.</a:t>
            </a:r>
          </a:p>
          <a:p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2.- su autoridad y</a:t>
            </a:r>
            <a:r>
              <a:rPr lang="es-C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liderazgo era de hombres no de Dios </a:t>
            </a:r>
            <a:r>
              <a:rPr lang="es-C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(habían dejado la Verdad)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802B-9B22-429F-B4BA-8567230311E5}" type="slidenum">
              <a:rPr lang="es-CL" smtClean="0"/>
              <a:pPr/>
              <a:t>19</a:t>
            </a:fld>
            <a:endParaRPr lang="es-C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El estar</a:t>
            </a:r>
            <a:r>
              <a:rPr lang="es-CL" baseline="0" dirty="0" smtClean="0"/>
              <a:t> feliz con los profetas falsos, es dejar la palabra de </a:t>
            </a:r>
            <a:r>
              <a:rPr lang="es-CL" baseline="0" dirty="0" smtClean="0"/>
              <a:t>Dios, dejar la Verdad </a:t>
            </a:r>
            <a:r>
              <a:rPr lang="es-CL" baseline="0" dirty="0" smtClean="0"/>
              <a:t>y seguir al mundo, así vivir con las costumbres de mundo le es más fácil, las vanidades ilusorias, la falsa </a:t>
            </a:r>
            <a:r>
              <a:rPr lang="es-CL" baseline="0" dirty="0" err="1" smtClean="0"/>
              <a:t>brillantés</a:t>
            </a:r>
            <a:r>
              <a:rPr lang="es-CL" baseline="0" dirty="0" smtClean="0"/>
              <a:t>, feliz de: escuchar música mundana, feliz de las amistades mundanas, juntas en yugo desigual, </a:t>
            </a:r>
          </a:p>
          <a:p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Proverbios 22:El avisado ve el mal, y </a:t>
            </a:r>
            <a:r>
              <a:rPr lang="es-C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escóndese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Mas los simples pasan, y reciben el daño.</a:t>
            </a:r>
          </a:p>
          <a:p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Corintios 10:23  Todo me es lícito, mas no todo conviene: todo me es lícito, mas no todo edifica.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802B-9B22-429F-B4BA-8567230311E5}" type="slidenum">
              <a:rPr lang="es-CL" smtClean="0"/>
              <a:pPr/>
              <a:t>20</a:t>
            </a:fld>
            <a:endParaRPr lang="es-C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E1C88-3939-4832-BAAB-091D6FA96EB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2887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E1C88-3939-4832-BAAB-091D6FA96EB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2887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E1C88-3939-4832-BAAB-091D6FA96EB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2887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Porque somos débiles y no somos suficientes</a:t>
            </a:r>
            <a:r>
              <a:rPr lang="es-CL" baseline="0" dirty="0" smtClean="0"/>
              <a:t> 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2 Corintios 3:5 No que seamos suficientes de nosotros mismos para pensar algo como de nosotros mismos, sino que nuestra suficiencia es de Dios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Juan 15:4  Estad en mí, y yo en vosotros. Como el pámpano no puede llevar fruto de sí mismo, si no estuviere en la vid; así ni vosotros, si no estuviereis en mí. (Satanás quiere que fracasemos para Israel que no adoraran en el templo o que el templo sea profanado) 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802B-9B22-429F-B4BA-8567230311E5}" type="slidenum">
              <a:rPr lang="es-CL" smtClean="0"/>
              <a:pPr/>
              <a:t>7</a:t>
            </a:fld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Jeremías 7:16  Tú pues, no ores por este pueblo, ni levantes por ellos clamor ni oración, ni me ruegues; porque no te oiré. (Josías,</a:t>
            </a:r>
            <a:r>
              <a:rPr lang="es-C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L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Baruch</a:t>
            </a:r>
            <a:r>
              <a:rPr lang="es-C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Sofonías)</a:t>
            </a:r>
            <a:endParaRPr lang="es-C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Génesis 15:16  Y en la cuarta generación volverán acá: porque aun no está cumplida la maldad del </a:t>
            </a:r>
            <a:r>
              <a:rPr lang="es-C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Amorrheo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hasta aquí.</a:t>
            </a:r>
          </a:p>
          <a:p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2Génesis</a:t>
            </a:r>
            <a:r>
              <a:rPr lang="es-C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18: 3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Y </a:t>
            </a:r>
            <a:r>
              <a:rPr lang="es-C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acercóse</a:t>
            </a:r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Abraham y dijo: ¿Destruirás también al justo con el impío?</a:t>
            </a:r>
          </a:p>
          <a:p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  Quizá hay cincuenta justos dentro de la ciudad: ¿destruirás también y no perdonarás al lugar por cincuenta justos que estén dentro de él?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802B-9B22-429F-B4BA-8567230311E5}" type="slidenum">
              <a:rPr lang="es-CL" smtClean="0"/>
              <a:pPr/>
              <a:t>8</a:t>
            </a:fld>
            <a:endParaRPr 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Deuteronomio 32:4  El es la Roca, cuya obra es perfecta, Porque todos sus caminos son rectitud: Dios de verdad, y ninguna iniquidad en él: Es justo y recto.</a:t>
            </a:r>
          </a:p>
          <a:p>
            <a:r>
              <a:rPr lang="es-C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Crónicas 16:9  Porque los ojos de Jehová contemplan toda la tierra, para corroborar á los que tienen corazón perfecto para con él. </a:t>
            </a:r>
          </a:p>
          <a:p>
            <a:r>
              <a:rPr lang="es-C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Verdad es los contrario a jurar mentira</a:t>
            </a:r>
            <a:endParaRPr lang="es-CL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802B-9B22-429F-B4BA-8567230311E5}" type="slidenum">
              <a:rPr lang="es-CL" smtClean="0"/>
              <a:pPr/>
              <a:t>10</a:t>
            </a:fld>
            <a:endParaRPr lang="es-C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No se encontró</a:t>
            </a:r>
            <a:r>
              <a:rPr lang="es-CL" baseline="0" dirty="0" smtClean="0"/>
              <a:t> uno que busque Verdad</a:t>
            </a:r>
          </a:p>
          <a:p>
            <a:r>
              <a:rPr lang="es-CL" baseline="0" dirty="0" smtClean="0"/>
              <a:t>En estos últimos días ya no se encuentra personas que busquen Verdad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802B-9B22-429F-B4BA-8567230311E5}" type="slidenum">
              <a:rPr lang="es-CL" smtClean="0"/>
              <a:pPr/>
              <a:t>11</a:t>
            </a:fld>
            <a:endParaRPr lang="es-C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E1C88-3939-4832-BAAB-091D6FA96EB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2887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sz="1200" b="1" dirty="0" smtClean="0">
                <a:solidFill>
                  <a:srgbClr val="FF0000"/>
                </a:solidFill>
              </a:rPr>
              <a:t>Sus hijos me dejaron,</a:t>
            </a:r>
            <a:r>
              <a:rPr lang="es-CL" sz="1200" b="1" dirty="0" smtClean="0"/>
              <a:t> </a:t>
            </a:r>
            <a:r>
              <a:rPr lang="es-CL" sz="1200" b="1" u="sng" dirty="0" smtClean="0"/>
              <a:t>y juraron por lo que no es Dios.  </a:t>
            </a:r>
            <a:r>
              <a:rPr lang="es-CL" sz="1200" b="1" u="none" dirty="0" smtClean="0"/>
              <a:t>(no buscaron la verdad sino, la mentira)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dirty="0" err="1" smtClean="0">
                <a:solidFill>
                  <a:srgbClr val="C00000"/>
                </a:solidFill>
              </a:rPr>
              <a:t>Azotástelos</a:t>
            </a:r>
            <a:r>
              <a:rPr lang="es-CL" sz="1200" b="1" dirty="0" smtClean="0">
                <a:solidFill>
                  <a:srgbClr val="C00000"/>
                </a:solidFill>
              </a:rPr>
              <a:t>, y no les dolió</a:t>
            </a:r>
            <a:r>
              <a:rPr lang="es-CL" sz="1200" b="1" dirty="0" smtClean="0"/>
              <a:t>; </a:t>
            </a:r>
            <a:r>
              <a:rPr lang="es-CL" sz="1200" b="1" dirty="0" err="1" smtClean="0"/>
              <a:t>consumístelos</a:t>
            </a:r>
            <a:r>
              <a:rPr lang="es-CL" sz="1200" b="1" dirty="0" smtClean="0"/>
              <a:t>, y no quisieron recibir corrección; endurecieron sus rostros más que la piedra, </a:t>
            </a:r>
            <a:r>
              <a:rPr lang="es-CL" sz="1200" b="1" dirty="0" smtClean="0">
                <a:solidFill>
                  <a:srgbClr val="7030A0"/>
                </a:solidFill>
              </a:rPr>
              <a:t>no quisieron tornarse. (Dios ya le había dado castigo, pero ellos no quisieron escuchar)</a:t>
            </a:r>
          </a:p>
          <a:p>
            <a:endParaRPr lang="es-CL" u="non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802B-9B22-429F-B4BA-8567230311E5}" type="slidenum">
              <a:rPr lang="es-CL" smtClean="0"/>
              <a:pPr/>
              <a:t>13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5.sv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12.png"/><Relationship Id="rId4" Type="http://schemas.openxmlformats.org/officeDocument/2006/relationships/image" Target="../media/image20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966507B8-1A43-45DB-883C-4D7009693914}" type="datetime1">
              <a:rPr lang="es-ES" noProof="0" smtClean="0"/>
              <a:pPr rtl="0"/>
              <a:t>06/10/2024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6533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2450A2-8C6B-453D-AD7E-05EF850C4BB7}" type="datetime1">
              <a:rPr lang="es-ES" noProof="0" smtClean="0"/>
              <a:pPr rtl="0"/>
              <a:t>06/10/2024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="" xmlns:p14="http://schemas.microsoft.com/office/powerpoint/2010/main" val="238576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633F54-48B9-465B-924F-FEBA8E9B593E}" type="datetime1">
              <a:rPr lang="es-ES" noProof="0" smtClean="0"/>
              <a:pPr rtl="0"/>
              <a:t>06/10/2024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="" xmlns:p14="http://schemas.microsoft.com/office/powerpoint/2010/main" val="1702080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9EEC8-605E-4E58-948B-0991A8446E7F}" type="datetime8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 0:18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all" spc="0" normalizeH="0" baseline="0" noProof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AGREGAR UN PIE DE PÁGINA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3056E-1632-4A65-A24F-3F10A1450A6E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865903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6F2AA-0826-4B3A-948C-D11EF33E8F78}" type="datetime8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 0:18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all" spc="0" normalizeH="0" baseline="0" noProof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3056E-1632-4A65-A24F-3F10A1450A6E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3510445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mparació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7739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8119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923AA-4DC8-49E8-AE56-2621FE07B23C}" type="datetime8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 0:18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all" spc="0" normalizeH="0" baseline="0" noProof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AGREGAR UN PIE DE PÁGINA</a:t>
            </a:r>
          </a:p>
        </p:txBody>
      </p:sp>
      <p:sp>
        <p:nvSpPr>
          <p:cNvPr id="23" name="Marcador de posición de contenido 3">
            <a:extLst>
              <a:ext uri="{FF2B5EF4-FFF2-40B4-BE49-F238E27FC236}">
                <a16:creationId xmlns=""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45430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3056E-1632-4A65-A24F-3F10A1450A6E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2" name="Marcador de posición de contenido 3">
            <a:extLst>
              <a:ext uri="{FF2B5EF4-FFF2-40B4-BE49-F238E27FC236}">
                <a16:creationId xmlns=""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041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4" name="Marcador de posición de texto 2">
            <a:extLst>
              <a:ext uri="{FF2B5EF4-FFF2-40B4-BE49-F238E27FC236}">
                <a16:creationId xmlns=""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41852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="" xmlns:a16="http://schemas.microsoft.com/office/drawing/2014/main" id="{E2328988-0888-4C1A-8F73-17D455B6F8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="" xmlns:a16="http://schemas.microsoft.com/office/drawing/2014/main" id="{D81892BA-72AB-4029-BF58-4D6F90C43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Marcador de posición de texto 2">
            <a:extLst>
              <a:ext uri="{FF2B5EF4-FFF2-40B4-BE49-F238E27FC236}">
                <a16:creationId xmlns=""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9683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4002090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F09C4-505A-407E-8C34-648786B9CFE9}" type="datetime8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06/10/2024 0:18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all" spc="0" normalizeH="0" baseline="0" noProof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AGREGAR UN PIE DE PÁGINA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3056E-1632-4A65-A24F-3F10A1450A6E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903163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3562049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E9AF4D7D-42EC-4F30-296A-81B05C4E7D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=""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=""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grpSp>
          <p:nvGrpSpPr>
            <p:cNvPr id="116" name="Grupo 115">
              <a:extLst>
                <a:ext uri="{FF2B5EF4-FFF2-40B4-BE49-F238E27FC236}">
                  <a16:creationId xmlns=""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upo 114">
                <a:extLst>
                  <a:ext uri="{FF2B5EF4-FFF2-40B4-BE49-F238E27FC236}">
                    <a16:creationId xmlns=""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upo 98">
                  <a:extLst>
                    <a:ext uri="{FF2B5EF4-FFF2-40B4-BE49-F238E27FC236}">
                      <a16:creationId xmlns=""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upo 95">
                    <a:extLst>
                      <a:ext uri="{FF2B5EF4-FFF2-40B4-BE49-F238E27FC236}">
                        <a16:creationId xmlns=""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upo 89">
                      <a:extLst>
                        <a:ext uri="{FF2B5EF4-FFF2-40B4-BE49-F238E27FC236}">
                          <a16:creationId xmlns=""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upo 88">
                        <a:extLst>
                          <a:ext uri="{FF2B5EF4-FFF2-40B4-BE49-F238E27FC236}">
                            <a16:creationId xmlns=""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upo 85">
                          <a:extLst>
                            <a:ext uri="{FF2B5EF4-FFF2-40B4-BE49-F238E27FC236}">
                              <a16:creationId xmlns=""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upo 82">
                            <a:extLst>
                              <a:ext uri="{FF2B5EF4-FFF2-40B4-BE49-F238E27FC236}">
                                <a16:creationId xmlns=""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=""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=""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=""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=""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=""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=""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=""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=""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=""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=""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=""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=""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=""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=""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=""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297" name="Gráfico 296">
              <a:extLst>
                <a:ext uri="{FF2B5EF4-FFF2-40B4-BE49-F238E27FC236}">
                  <a16:creationId xmlns=""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áfico 298">
              <a:extLst>
                <a:ext uri="{FF2B5EF4-FFF2-40B4-BE49-F238E27FC236}">
                  <a16:creationId xmlns=""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Conector recto 169">
              <a:extLst>
                <a:ext uri="{FF2B5EF4-FFF2-40B4-BE49-F238E27FC236}">
                  <a16:creationId xmlns=""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rtlCol="0" anchor="ctr"/>
          <a:lstStyle>
            <a:lvl1pPr algn="l">
              <a:defRPr lang="es-ES"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</p:spTree>
    <p:extLst>
      <p:ext uri="{BB962C8B-B14F-4D97-AF65-F5344CB8AC3E}">
        <p14:creationId xmlns="" xmlns:p14="http://schemas.microsoft.com/office/powerpoint/2010/main" val="3068771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rtlCol="0" anchor="b" anchorCtr="0"/>
          <a:lstStyle>
            <a:lvl1pPr>
              <a:defRPr lang="es-ES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=""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s-ES" sz="2400"/>
            </a:lvl1pPr>
            <a:lvl2pPr marL="457200">
              <a:lnSpc>
                <a:spcPts val="2000"/>
              </a:lnSpc>
              <a:defRPr lang="es-ES" sz="1800"/>
            </a:lvl2pPr>
            <a:lvl3pPr marL="914400">
              <a:lnSpc>
                <a:spcPts val="2000"/>
              </a:lnSpc>
              <a:defRPr lang="es-ES" sz="1800"/>
            </a:lvl3pPr>
            <a:lvl4pPr marL="1371600">
              <a:lnSpc>
                <a:spcPts val="2000"/>
              </a:lnSpc>
              <a:defRPr lang="es-ES" sz="1800"/>
            </a:lvl4pPr>
            <a:lvl5pPr marL="1828800">
              <a:lnSpc>
                <a:spcPts val="2000"/>
              </a:lnSpc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464914EB-20DD-97B4-8FF9-94D739D21C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20" name="Imagen 19" descr="Un patrón seleccionado blanco y negro&#10;&#10;Descripción generada automáticamente con confianza baja">
              <a:extLst>
                <a:ext uri="{FF2B5EF4-FFF2-40B4-BE49-F238E27FC236}">
                  <a16:creationId xmlns=""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=""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=""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upo 39">
              <a:extLst>
                <a:ext uri="{FF2B5EF4-FFF2-40B4-BE49-F238E27FC236}">
                  <a16:creationId xmlns=""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upo 40">
                <a:extLst>
                  <a:ext uri="{FF2B5EF4-FFF2-40B4-BE49-F238E27FC236}">
                    <a16:creationId xmlns=""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upo 42">
                  <a:extLst>
                    <a:ext uri="{FF2B5EF4-FFF2-40B4-BE49-F238E27FC236}">
                      <a16:creationId xmlns=""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upo 48">
                    <a:extLst>
                      <a:ext uri="{FF2B5EF4-FFF2-40B4-BE49-F238E27FC236}">
                        <a16:creationId xmlns=""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upo 50">
                      <a:extLst>
                        <a:ext uri="{FF2B5EF4-FFF2-40B4-BE49-F238E27FC236}">
                          <a16:creationId xmlns=""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upo 52">
                        <a:extLst>
                          <a:ext uri="{FF2B5EF4-FFF2-40B4-BE49-F238E27FC236}">
                            <a16:creationId xmlns=""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upo 54">
                          <a:extLst>
                            <a:ext uri="{FF2B5EF4-FFF2-40B4-BE49-F238E27FC236}">
                              <a16:creationId xmlns=""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upo 56">
                            <a:extLst>
                              <a:ext uri="{FF2B5EF4-FFF2-40B4-BE49-F238E27FC236}">
                                <a16:creationId xmlns=""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=""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=""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=""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=""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=""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=""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=""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=""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=""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=""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=""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cxnSp>
          <p:nvCxnSpPr>
            <p:cNvPr id="66" name="Conector recto 65">
              <a:extLst>
                <a:ext uri="{FF2B5EF4-FFF2-40B4-BE49-F238E27FC236}">
                  <a16:creationId xmlns=""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=""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</p:grpSp>
      <p:sp>
        <p:nvSpPr>
          <p:cNvPr id="4" name="Marcador de pie de página 4">
            <a:extLst>
              <a:ext uri="{FF2B5EF4-FFF2-40B4-BE49-F238E27FC236}">
                <a16:creationId xmlns=""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=""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6" name="Marcador de fecha 3">
            <a:extLst>
              <a:ext uri="{FF2B5EF4-FFF2-40B4-BE49-F238E27FC236}">
                <a16:creationId xmlns=""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9C9B4FAC-0AE5-4FDD-9B45-49F12FBE70E9}" type="datetime1">
              <a:rPr lang="es-ES" smtClean="0"/>
              <a:pPr rtl="0"/>
              <a:t>06/10/2024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27439950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+ Imag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rtlCol="0" anchor="ctr">
            <a:normAutofit/>
          </a:bodyPr>
          <a:lstStyle>
            <a:lvl1pPr algn="l">
              <a:defRPr lang="es-ES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63" name="Marcador de posición de imagen 62">
            <a:extLst>
              <a:ext uri="{FF2B5EF4-FFF2-40B4-BE49-F238E27FC236}">
                <a16:creationId xmlns=""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algn="ctr">
              <a:defRPr lang="es-ES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insertar una imagen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A1EA6F58-FA46-C921-5758-59234B148D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=""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3" name="Gráfico 12">
              <a:extLst>
                <a:ext uri="{FF2B5EF4-FFF2-40B4-BE49-F238E27FC236}">
                  <a16:creationId xmlns=""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1" name="Imagen 10" descr="Un patrón seleccionado blanco y negro&#10;&#10;Descripción generada automáticamente con confianza baja">
              <a:extLst>
                <a:ext uri="{FF2B5EF4-FFF2-40B4-BE49-F238E27FC236}">
                  <a16:creationId xmlns=""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93586423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+ Subtítulo + Imagen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rtlCol="0" anchor="b">
            <a:normAutofit/>
          </a:bodyPr>
          <a:lstStyle>
            <a:lvl1pPr algn="l">
              <a:defRPr lang="es-ES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s-ES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agregar un subtítulo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C2A24CB0-5164-75CE-ED27-EF876C19C6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=""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3" name="Gráfico 12">
              <a:extLst>
                <a:ext uri="{FF2B5EF4-FFF2-40B4-BE49-F238E27FC236}">
                  <a16:creationId xmlns=""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upo 18">
              <a:extLst>
                <a:ext uri="{FF2B5EF4-FFF2-40B4-BE49-F238E27FC236}">
                  <a16:creationId xmlns=""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upo 19">
                <a:extLst>
                  <a:ext uri="{FF2B5EF4-FFF2-40B4-BE49-F238E27FC236}">
                    <a16:creationId xmlns=""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upo 21">
                  <a:extLst>
                    <a:ext uri="{FF2B5EF4-FFF2-40B4-BE49-F238E27FC236}">
                      <a16:creationId xmlns=""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upo 28">
                    <a:extLst>
                      <a:ext uri="{FF2B5EF4-FFF2-40B4-BE49-F238E27FC236}">
                        <a16:creationId xmlns=""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upo 30">
                      <a:extLst>
                        <a:ext uri="{FF2B5EF4-FFF2-40B4-BE49-F238E27FC236}">
                          <a16:creationId xmlns=""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upo 32">
                        <a:extLst>
                          <a:ext uri="{FF2B5EF4-FFF2-40B4-BE49-F238E27FC236}">
                            <a16:creationId xmlns=""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upo 34">
                          <a:extLst>
                            <a:ext uri="{FF2B5EF4-FFF2-40B4-BE49-F238E27FC236}">
                              <a16:creationId xmlns=""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upo 36">
                            <a:extLst>
                              <a:ext uri="{FF2B5EF4-FFF2-40B4-BE49-F238E27FC236}">
                                <a16:creationId xmlns=""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=""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=""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=""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=""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=""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=""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=""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=""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=""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=""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=""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=""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</p:grpSp>
      <p:sp>
        <p:nvSpPr>
          <p:cNvPr id="63" name="Marcador de posición de imagen 62">
            <a:extLst>
              <a:ext uri="{FF2B5EF4-FFF2-40B4-BE49-F238E27FC236}">
                <a16:creationId xmlns=""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lang="es-ES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insertar una imagen</a:t>
            </a:r>
          </a:p>
        </p:txBody>
      </p:sp>
    </p:spTree>
    <p:extLst>
      <p:ext uri="{BB962C8B-B14F-4D97-AF65-F5344CB8AC3E}">
        <p14:creationId xmlns="" xmlns:p14="http://schemas.microsoft.com/office/powerpoint/2010/main" val="420518417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A0FAE-AD92-41DD-AA9F-B3B13C99392D}" type="datetime1">
              <a:rPr lang="es-ES" noProof="0" smtClean="0"/>
              <a:pPr rtl="0"/>
              <a:t>06/10/2024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="" xmlns:p14="http://schemas.microsoft.com/office/powerpoint/2010/main" val="3989620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C8EF03D4-C3B7-918C-FF43-0A9C106ACA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=""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8" name="Gráfico 7">
              <a:extLst>
                <a:ext uri="{FF2B5EF4-FFF2-40B4-BE49-F238E27FC236}">
                  <a16:creationId xmlns=""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35" name="Imagen 34" descr="Un patrón seleccionado blanco y negro&#10;&#10;Descripción generada automáticamente con confianza baja">
              <a:extLst>
                <a:ext uri="{FF2B5EF4-FFF2-40B4-BE49-F238E27FC236}">
                  <a16:creationId xmlns=""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áfico 35">
              <a:extLst>
                <a:ext uri="{FF2B5EF4-FFF2-40B4-BE49-F238E27FC236}">
                  <a16:creationId xmlns=""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38" name="Gráfico 37">
              <a:extLst>
                <a:ext uri="{FF2B5EF4-FFF2-40B4-BE49-F238E27FC236}">
                  <a16:creationId xmlns=""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upo 39">
              <a:extLst>
                <a:ext uri="{FF2B5EF4-FFF2-40B4-BE49-F238E27FC236}">
                  <a16:creationId xmlns=""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upo 40">
                <a:extLst>
                  <a:ext uri="{FF2B5EF4-FFF2-40B4-BE49-F238E27FC236}">
                    <a16:creationId xmlns=""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upo 42">
                  <a:extLst>
                    <a:ext uri="{FF2B5EF4-FFF2-40B4-BE49-F238E27FC236}">
                      <a16:creationId xmlns=""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upo 48">
                    <a:extLst>
                      <a:ext uri="{FF2B5EF4-FFF2-40B4-BE49-F238E27FC236}">
                        <a16:creationId xmlns=""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upo 50">
                      <a:extLst>
                        <a:ext uri="{FF2B5EF4-FFF2-40B4-BE49-F238E27FC236}">
                          <a16:creationId xmlns=""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upo 52">
                        <a:extLst>
                          <a:ext uri="{FF2B5EF4-FFF2-40B4-BE49-F238E27FC236}">
                            <a16:creationId xmlns=""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upo 54">
                          <a:extLst>
                            <a:ext uri="{FF2B5EF4-FFF2-40B4-BE49-F238E27FC236}">
                              <a16:creationId xmlns=""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upo 56">
                            <a:extLst>
                              <a:ext uri="{FF2B5EF4-FFF2-40B4-BE49-F238E27FC236}">
                                <a16:creationId xmlns=""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=""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=""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=""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=""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=""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=""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=""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=""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=""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=""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=""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=""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</p:grpSp>
      <p:sp>
        <p:nvSpPr>
          <p:cNvPr id="67" name="Marcador de fecha 3">
            <a:extLst>
              <a:ext uri="{FF2B5EF4-FFF2-40B4-BE49-F238E27FC236}">
                <a16:creationId xmlns=""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2C2B5D10-01BA-46C4-A39E-A3A8F037168D}" type="datetime1">
              <a:rPr lang="es-ES" smtClean="0"/>
              <a:pPr rtl="0"/>
              <a:t>06/10/2024</a:t>
            </a:fld>
            <a:endParaRPr lang="es-ES" dirty="0"/>
          </a:p>
        </p:txBody>
      </p:sp>
      <p:sp>
        <p:nvSpPr>
          <p:cNvPr id="68" name="Marcador de pie de página 4">
            <a:extLst>
              <a:ext uri="{FF2B5EF4-FFF2-40B4-BE49-F238E27FC236}">
                <a16:creationId xmlns=""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9" name="Marcador de número de diapositiva 5">
            <a:extLst>
              <a:ext uri="{FF2B5EF4-FFF2-40B4-BE49-F238E27FC236}">
                <a16:creationId xmlns=""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es-ES"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lang="es-ES"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lang="es-ES"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lang="es-ES"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lang="es-ES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="" xmlns:p14="http://schemas.microsoft.com/office/powerpoint/2010/main" val="363820297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Subtítul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9F09F422-89F7-BDA7-7801-F364BA5D95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28" name="Gráfico 27">
              <a:extLst>
                <a:ext uri="{FF2B5EF4-FFF2-40B4-BE49-F238E27FC236}">
                  <a16:creationId xmlns=""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=""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áfico 68">
              <a:extLst>
                <a:ext uri="{FF2B5EF4-FFF2-40B4-BE49-F238E27FC236}">
                  <a16:creationId xmlns=""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=""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73" name="Gráfico 72">
              <a:extLst>
                <a:ext uri="{FF2B5EF4-FFF2-40B4-BE49-F238E27FC236}">
                  <a16:creationId xmlns=""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Imagen 34" descr="Un patrón seleccionado blanco y negro&#10;&#10;Descripción generada automáticamente con confianza baja">
              <a:extLst>
                <a:ext uri="{FF2B5EF4-FFF2-40B4-BE49-F238E27FC236}">
                  <a16:creationId xmlns=""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upo 161">
              <a:extLst>
                <a:ext uri="{FF2B5EF4-FFF2-40B4-BE49-F238E27FC236}">
                  <a16:creationId xmlns=""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upo 162">
                <a:extLst>
                  <a:ext uri="{FF2B5EF4-FFF2-40B4-BE49-F238E27FC236}">
                    <a16:creationId xmlns=""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upo 164">
                  <a:extLst>
                    <a:ext uri="{FF2B5EF4-FFF2-40B4-BE49-F238E27FC236}">
                      <a16:creationId xmlns=""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upo 172">
                    <a:extLst>
                      <a:ext uri="{FF2B5EF4-FFF2-40B4-BE49-F238E27FC236}">
                        <a16:creationId xmlns=""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upo 175">
                      <a:extLst>
                        <a:ext uri="{FF2B5EF4-FFF2-40B4-BE49-F238E27FC236}">
                          <a16:creationId xmlns=""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upo 177">
                        <a:extLst>
                          <a:ext uri="{FF2B5EF4-FFF2-40B4-BE49-F238E27FC236}">
                            <a16:creationId xmlns=""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upo 179">
                          <a:extLst>
                            <a:ext uri="{FF2B5EF4-FFF2-40B4-BE49-F238E27FC236}">
                              <a16:creationId xmlns=""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upo 181">
                            <a:extLst>
                              <a:ext uri="{FF2B5EF4-FFF2-40B4-BE49-F238E27FC236}">
                                <a16:creationId xmlns=""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=""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=""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s-ES"/>
                              </a:defPPr>
                            </a:lstStyle>
                            <a:p>
                              <a:pPr algn="ctr" rtl="0"/>
                              <a:r>
                                <a:rPr lang="es-E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=""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s-ES"/>
                            </a:defPPr>
                          </a:lstStyle>
                          <a:p>
                            <a:pPr algn="ctr" rtl="0"/>
                            <a:r>
                              <a:rPr lang="es-E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=""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s-ES"/>
                          </a:defPPr>
                        </a:lstStyle>
                        <a:p>
                          <a:pPr algn="ctr" rtl="0"/>
                          <a:r>
                            <a:rPr lang="es-E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=""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s-ES"/>
                        </a:defPPr>
                      </a:lstStyle>
                      <a:p>
                        <a:pPr algn="ctr" rtl="0"/>
                        <a:r>
                          <a:rPr lang="es-ES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=""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=""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s-ES"/>
                    </a:defPPr>
                  </a:lstStyle>
                  <a:p>
                    <a:pPr algn="ctr" rtl="0"/>
                    <a:r>
                      <a:rPr lang="es-ES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=""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=""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=""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=""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=""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</a:lstStyle>
                <a:p>
                  <a:pPr algn="ctr" rtl="0"/>
                  <a:r>
                    <a:rPr lang="es-ES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=""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r>
                  <a:rPr lang="es-ES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=""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cxnSp>
          <p:nvCxnSpPr>
            <p:cNvPr id="77" name="Conector recto 76">
              <a:extLst>
                <a:ext uri="{FF2B5EF4-FFF2-40B4-BE49-F238E27FC236}">
                  <a16:creationId xmlns=""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rtlCol="0" anchor="b">
            <a:normAutofit/>
          </a:bodyPr>
          <a:lstStyle>
            <a:lvl1pPr algn="l">
              <a:defRPr lang="es-ES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s-ES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agregar un subtítulo</a:t>
            </a:r>
          </a:p>
        </p:txBody>
      </p:sp>
      <p:sp>
        <p:nvSpPr>
          <p:cNvPr id="192" name="Marcador de fecha 3">
            <a:extLst>
              <a:ext uri="{FF2B5EF4-FFF2-40B4-BE49-F238E27FC236}">
                <a16:creationId xmlns=""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3DE257B0-0B1B-40C0-890E-3AB8D284D4F0}" type="datetime1">
              <a:rPr lang="es-ES" smtClean="0"/>
              <a:pPr rtl="0"/>
              <a:t>06/10/2024</a:t>
            </a:fld>
            <a:endParaRPr lang="es-ES" dirty="0"/>
          </a:p>
        </p:txBody>
      </p:sp>
      <p:sp>
        <p:nvSpPr>
          <p:cNvPr id="193" name="Marcador de pie de página 4">
            <a:extLst>
              <a:ext uri="{FF2B5EF4-FFF2-40B4-BE49-F238E27FC236}">
                <a16:creationId xmlns=""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194" name="Marcador de número de diapositiva 5">
            <a:extLst>
              <a:ext uri="{FF2B5EF4-FFF2-40B4-BE49-F238E27FC236}">
                <a16:creationId xmlns=""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05718654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5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E88DF45F-9FEA-47BE-AC15-52BE148E18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2" name="Imagen 11" descr="Un patrón seleccionado blanco y negro&#10;&#10;Descripción generada automáticamente con confianza baja">
              <a:extLst>
                <a:ext uri="{FF2B5EF4-FFF2-40B4-BE49-F238E27FC236}">
                  <a16:creationId xmlns=""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26" name="Gráfico 25">
              <a:extLst>
                <a:ext uri="{FF2B5EF4-FFF2-40B4-BE49-F238E27FC236}">
                  <a16:creationId xmlns=""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31" name="Gráfico 30">
              <a:extLst>
                <a:ext uri="{FF2B5EF4-FFF2-40B4-BE49-F238E27FC236}">
                  <a16:creationId xmlns=""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Marcador de fecha 3">
            <a:extLst>
              <a:ext uri="{FF2B5EF4-FFF2-40B4-BE49-F238E27FC236}">
                <a16:creationId xmlns=""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177C618-E189-48F5-8AD3-BDEBDEC3F89A}" type="datetime1">
              <a:rPr lang="es-ES" smtClean="0"/>
              <a:pPr rtl="0"/>
              <a:t>06/10/2024</a:t>
            </a:fld>
            <a:endParaRPr lang="es-ES" dirty="0"/>
          </a:p>
        </p:txBody>
      </p:sp>
      <p:sp>
        <p:nvSpPr>
          <p:cNvPr id="33" name="Marcador de pie de página 4">
            <a:extLst>
              <a:ext uri="{FF2B5EF4-FFF2-40B4-BE49-F238E27FC236}">
                <a16:creationId xmlns=""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34" name="Marcador de número de diapositiva 5">
            <a:extLst>
              <a:ext uri="{FF2B5EF4-FFF2-40B4-BE49-F238E27FC236}">
                <a16:creationId xmlns=""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=""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es-ES" sz="1800"/>
            </a:lvl1pPr>
            <a:lvl2pPr marL="457200">
              <a:lnSpc>
                <a:spcPts val="2000"/>
              </a:lnSpc>
              <a:defRPr lang="es-ES" sz="1800"/>
            </a:lvl2pPr>
            <a:lvl3pPr marL="914400">
              <a:lnSpc>
                <a:spcPts val="2000"/>
              </a:lnSpc>
              <a:defRPr lang="es-ES" sz="1800"/>
            </a:lvl3pPr>
            <a:lvl4pPr marL="1371600">
              <a:lnSpc>
                <a:spcPts val="2000"/>
              </a:lnSpc>
              <a:defRPr lang="es-ES" sz="1800"/>
            </a:lvl4pPr>
            <a:lvl5pPr marL="1828800">
              <a:lnSpc>
                <a:spcPts val="2000"/>
              </a:lnSpc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=""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es-ES" sz="1800"/>
            </a:lvl1pPr>
            <a:lvl2pPr marL="457200">
              <a:lnSpc>
                <a:spcPts val="2000"/>
              </a:lnSpc>
              <a:defRPr lang="es-ES" sz="1800"/>
            </a:lvl2pPr>
            <a:lvl3pPr marL="914400">
              <a:lnSpc>
                <a:spcPts val="2000"/>
              </a:lnSpc>
              <a:defRPr lang="es-ES" sz="1800"/>
            </a:lvl3pPr>
            <a:lvl4pPr marL="1371600">
              <a:lnSpc>
                <a:spcPts val="2000"/>
              </a:lnSpc>
              <a:defRPr lang="es-ES" sz="1800"/>
            </a:lvl4pPr>
            <a:lvl5pPr marL="1828800">
              <a:lnSpc>
                <a:spcPts val="2000"/>
              </a:lnSpc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="" xmlns:p14="http://schemas.microsoft.com/office/powerpoint/2010/main" val="13338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áfico 25">
            <a:extLst>
              <a:ext uri="{FF2B5EF4-FFF2-40B4-BE49-F238E27FC236}">
                <a16:creationId xmlns="" xmlns:a16="http://schemas.microsoft.com/office/drawing/2014/main" id="{E1BC9BFE-80C0-4DA9-92DB-070C41E412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ángulo 23">
            <a:extLst>
              <a:ext uri="{FF2B5EF4-FFF2-40B4-BE49-F238E27FC236}">
                <a16:creationId xmlns="" xmlns:a16="http://schemas.microsoft.com/office/drawing/2014/main" id="{F5ED01E4-35BF-4165-86B2-E3BDFD91DE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B7E6DD28-C71B-4484-973A-D12A27730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ángulo 23">
            <a:extLst>
              <a:ext uri="{FF2B5EF4-FFF2-40B4-BE49-F238E27FC236}">
                <a16:creationId xmlns="" xmlns:a16="http://schemas.microsoft.com/office/drawing/2014/main" id="{AB403917-256D-4254-A12F-F8BD19470C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12" name="Gráfico 11">
            <a:extLst>
              <a:ext uri="{FF2B5EF4-FFF2-40B4-BE49-F238E27FC236}">
                <a16:creationId xmlns="" xmlns:a16="http://schemas.microsoft.com/office/drawing/2014/main" id="{EB06A536-5FCB-4761-9EFF-D54BE44B1F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="" xmlns:a16="http://schemas.microsoft.com/office/drawing/2014/main" id="{3B73C61F-3D48-4791-8280-D98D2C01E0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="" xmlns:a16="http://schemas.microsoft.com/office/drawing/2014/main" id="{94213EEF-F759-4045-9F53-49C1B4ECED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</p:grpSp>
      <p:sp>
        <p:nvSpPr>
          <p:cNvPr id="101" name="Forma libre: Forma 100">
            <a:extLst>
              <a:ext uri="{FF2B5EF4-FFF2-40B4-BE49-F238E27FC236}">
                <a16:creationId xmlns="" xmlns:a16="http://schemas.microsoft.com/office/drawing/2014/main" id="{788A3CD7-1915-41CF-9FB5-E6FEDCA8F1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63" name="Forma libre: Forma 162">
            <a:extLst>
              <a:ext uri="{FF2B5EF4-FFF2-40B4-BE49-F238E27FC236}">
                <a16:creationId xmlns="" xmlns:a16="http://schemas.microsoft.com/office/drawing/2014/main" id="{FEE07693-1822-40D4-88A4-0F663C787D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=""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 rtlCol="0"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lang="es-ES" sz="1800"/>
            </a:lvl1pPr>
            <a:lvl2pPr>
              <a:lnSpc>
                <a:spcPts val="2000"/>
              </a:lnSpc>
              <a:defRPr lang="es-ES" sz="1800"/>
            </a:lvl2pPr>
            <a:lvl3pPr>
              <a:lnSpc>
                <a:spcPts val="2000"/>
              </a:lnSpc>
              <a:defRPr lang="es-ES" sz="1800"/>
            </a:lvl3pPr>
            <a:lvl4pPr>
              <a:lnSpc>
                <a:spcPts val="2000"/>
              </a:lnSpc>
              <a:defRPr lang="es-ES" sz="1800"/>
            </a:lvl4pPr>
            <a:lvl5pPr>
              <a:lnSpc>
                <a:spcPts val="2000"/>
              </a:lnSpc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=""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None/>
              <a:defRPr lang="es-ES" sz="1800"/>
            </a:lvl1pPr>
            <a:lvl2pPr marL="457200">
              <a:lnSpc>
                <a:spcPts val="2000"/>
              </a:lnSpc>
              <a:defRPr lang="es-ES" sz="1800"/>
            </a:lvl2pPr>
            <a:lvl3pPr marL="914400">
              <a:lnSpc>
                <a:spcPts val="2000"/>
              </a:lnSpc>
              <a:defRPr lang="es-ES" sz="1800"/>
            </a:lvl3pPr>
            <a:lvl4pPr marL="1371600">
              <a:lnSpc>
                <a:spcPts val="2000"/>
              </a:lnSpc>
              <a:defRPr lang="es-ES" sz="1800"/>
            </a:lvl4pPr>
            <a:lvl5pPr marL="1828800">
              <a:lnSpc>
                <a:spcPts val="2000"/>
              </a:lnSpc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209" name="Marcador de fecha 3">
            <a:extLst>
              <a:ext uri="{FF2B5EF4-FFF2-40B4-BE49-F238E27FC236}">
                <a16:creationId xmlns=""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40EB7AE-9D04-44B1-A2AD-3158528BDC2A}" type="datetime1">
              <a:rPr lang="es-ES" smtClean="0"/>
              <a:pPr rtl="0"/>
              <a:t>06/10/2024</a:t>
            </a:fld>
            <a:endParaRPr lang="es-ES" dirty="0"/>
          </a:p>
        </p:txBody>
      </p:sp>
      <p:sp>
        <p:nvSpPr>
          <p:cNvPr id="210" name="Marcador de pie de página 4">
            <a:extLst>
              <a:ext uri="{FF2B5EF4-FFF2-40B4-BE49-F238E27FC236}">
                <a16:creationId xmlns=""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211" name="Marcador de número de diapositiva 5">
            <a:extLst>
              <a:ext uri="{FF2B5EF4-FFF2-40B4-BE49-F238E27FC236}">
                <a16:creationId xmlns=""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5286576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+ imag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27" name="Marcador de posición de imagen 26">
            <a:extLst>
              <a:ext uri="{FF2B5EF4-FFF2-40B4-BE49-F238E27FC236}">
                <a16:creationId xmlns=""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l">
              <a:buNone/>
              <a:defRPr lang="es-ES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insertar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="" xmlns:a16="http://schemas.microsoft.com/office/drawing/2014/main" id="{9CC28908-2548-441C-BE9D-8728E1FC84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731DC170-FB16-45F8-B62C-DCAB2B9AC3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 rtlCol="0"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lang="es-ES"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lang="es-ES"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lang="es-ES"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lang="es-ES"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lang="es-ES"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9" name="Marcador de fecha 3">
            <a:extLst>
              <a:ext uri="{FF2B5EF4-FFF2-40B4-BE49-F238E27FC236}">
                <a16:creationId xmlns=""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493E32AF-3FCE-46D9-8013-32EEE691EE0A}" type="datetime1">
              <a:rPr lang="es-ES" smtClean="0"/>
              <a:pPr rtl="0"/>
              <a:t>06/10/2024</a:t>
            </a:fld>
            <a:endParaRPr lang="es-ES" dirty="0"/>
          </a:p>
        </p:txBody>
      </p:sp>
      <p:sp>
        <p:nvSpPr>
          <p:cNvPr id="70" name="Marcador de pie de página 4">
            <a:extLst>
              <a:ext uri="{FF2B5EF4-FFF2-40B4-BE49-F238E27FC236}">
                <a16:creationId xmlns=""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71" name="Marcador de número de diapositiva 5">
            <a:extLst>
              <a:ext uri="{FF2B5EF4-FFF2-40B4-BE49-F238E27FC236}">
                <a16:creationId xmlns=""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378F81CD-65D4-6CA1-E2C2-34DF58B566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E419657A-6BE9-88F7-BE4C-6BF3C13F7E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BB2BB8E-26BE-8FBF-1C62-4F42858193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864BEFA-BF82-8BAF-1977-518DCAB0F3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3" name="Imagen 12">
              <a:extLst>
                <a:ext uri="{FF2B5EF4-FFF2-40B4-BE49-F238E27FC236}">
                  <a16:creationId xmlns="" xmlns:a16="http://schemas.microsoft.com/office/drawing/2014/main" id="{14C6E7FC-E03B-5EE2-7126-8CC1FBCB9D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59957EF-0F68-275E-1FFC-87388D717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ECECEEA3-55C1-1632-4F14-7E57A80266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16" name="Gráfico 15">
              <a:extLst>
                <a:ext uri="{FF2B5EF4-FFF2-40B4-BE49-F238E27FC236}">
                  <a16:creationId xmlns="" xmlns:a16="http://schemas.microsoft.com/office/drawing/2014/main" id="{A6290E86-B21F-0C88-099F-07B046CA1D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ángulo 23">
            <a:extLst>
              <a:ext uri="{FF2B5EF4-FFF2-40B4-BE49-F238E27FC236}">
                <a16:creationId xmlns="" xmlns:a16="http://schemas.microsoft.com/office/drawing/2014/main" id="{E489F066-AA0F-D3C7-739B-15808100E7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18117037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+ Tab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7" name="Rectángulo 23">
            <a:extLst>
              <a:ext uri="{FF2B5EF4-FFF2-40B4-BE49-F238E27FC236}">
                <a16:creationId xmlns="" xmlns:a16="http://schemas.microsoft.com/office/drawing/2014/main" id="{AB92D86A-5036-415A-B056-A55CB2E0C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s-E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s-E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s-E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s-E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s-ES" sz="1800"/>
            </a:lvl5pPr>
          </a:lstStyle>
          <a:p>
            <a:pPr lvl="0" rtl="0"/>
            <a:r>
              <a:rPr lang="es-ES"/>
              <a:t>Haga clic para agregar texto </a:t>
            </a:r>
          </a:p>
          <a:p>
            <a:pPr marL="685800" lvl="1" indent="-228600" rtl="0"/>
            <a:r>
              <a:rPr lang="es-ES"/>
              <a:t>Segundo nivel</a:t>
            </a:r>
          </a:p>
          <a:p>
            <a:pPr marL="1143000" lvl="2" indent="-228600" rtl="0"/>
            <a:r>
              <a:rPr lang="es-ES"/>
              <a:t>Tercer nivel</a:t>
            </a:r>
          </a:p>
          <a:p>
            <a:pPr marL="1600200" lvl="3" indent="-228600" rtl="0"/>
            <a:r>
              <a:rPr lang="es-ES"/>
              <a:t>Cuarto nivel</a:t>
            </a:r>
          </a:p>
          <a:p>
            <a:pPr marL="2057400" lvl="4" indent="-228600" rtl="0"/>
            <a:r>
              <a:rPr lang="es-ES"/>
              <a:t>Quinto nivel</a:t>
            </a:r>
          </a:p>
        </p:txBody>
      </p:sp>
      <p:sp>
        <p:nvSpPr>
          <p:cNvPr id="8" name="Marcador de posición de tabla 7">
            <a:extLst>
              <a:ext uri="{FF2B5EF4-FFF2-40B4-BE49-F238E27FC236}">
                <a16:creationId xmlns=""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 rtlCol="0"/>
          <a:lstStyle>
            <a:lvl1pPr>
              <a:defRPr lang="es-ES"/>
            </a:lvl1pPr>
          </a:lstStyle>
          <a:p>
            <a:pPr rtl="0"/>
            <a:r>
              <a:rPr lang="es-ES"/>
              <a:t>Haga clic en el icono para insertar una tabla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=""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F52EB143-0484-4B4A-822A-8DC2C064522B}" type="datetime1">
              <a:rPr lang="es-ES" smtClean="0"/>
              <a:pPr rtl="0"/>
              <a:t>06/10/2024</a:t>
            </a:fld>
            <a:endParaRPr lang="es-ES" dirty="0"/>
          </a:p>
        </p:txBody>
      </p:sp>
      <p:sp>
        <p:nvSpPr>
          <p:cNvPr id="4" name="Marcador de pie de página 4">
            <a:extLst>
              <a:ext uri="{FF2B5EF4-FFF2-40B4-BE49-F238E27FC236}">
                <a16:creationId xmlns=""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703683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D9F1898E-3E74-4E43-A202-1A66402274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pic>
          <p:nvPicPr>
            <p:cNvPr id="48" name="Gráfico 47">
              <a:extLst>
                <a:ext uri="{FF2B5EF4-FFF2-40B4-BE49-F238E27FC236}">
                  <a16:creationId xmlns=""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áfico 49">
              <a:extLst>
                <a:ext uri="{FF2B5EF4-FFF2-40B4-BE49-F238E27FC236}">
                  <a16:creationId xmlns=""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s-ES"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lang="es-ES"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lang="es-ES"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lang="es-ES"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lang="es-ES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4" name="Marcador de texto 12">
            <a:extLst>
              <a:ext uri="{FF2B5EF4-FFF2-40B4-BE49-F238E27FC236}">
                <a16:creationId xmlns=""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 rtlCol="0"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lang="es-ES"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lang="es-ES"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lang="es-ES"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lang="es-ES"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lang="es-ES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Haga clic para agregar texto 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3" name="Marcador de fecha 3">
            <a:extLst>
              <a:ext uri="{FF2B5EF4-FFF2-40B4-BE49-F238E27FC236}">
                <a16:creationId xmlns=""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72E03785-F6E3-493F-956A-4BC16E39C284}" type="datetime1">
              <a:rPr lang="es-ES" smtClean="0"/>
              <a:pPr rtl="0"/>
              <a:t>06/10/2024</a:t>
            </a:fld>
            <a:endParaRPr lang="es-ES" dirty="0"/>
          </a:p>
        </p:txBody>
      </p:sp>
      <p:sp>
        <p:nvSpPr>
          <p:cNvPr id="64" name="Marcador de pie de página 4">
            <a:extLst>
              <a:ext uri="{FF2B5EF4-FFF2-40B4-BE49-F238E27FC236}">
                <a16:creationId xmlns=""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5" name="Marcador de número de diapositiva 5">
            <a:extLst>
              <a:ext uri="{FF2B5EF4-FFF2-40B4-BE49-F238E27FC236}">
                <a16:creationId xmlns=""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93251439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739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rtlCol="0" anchor="t" anchorCtr="0"/>
          <a:lstStyle>
            <a:lvl1pPr>
              <a:defRPr lang="es-ES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5" name="Marcador de posición de tabla 4">
            <a:extLst>
              <a:ext uri="{FF2B5EF4-FFF2-40B4-BE49-F238E27FC236}">
                <a16:creationId xmlns=""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 rtlCol="0"/>
          <a:lstStyle>
            <a:lvl1pPr>
              <a:defRPr lang="es-ES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s-ES"/>
            </a:pPr>
            <a:r>
              <a:rPr lang="es-ES"/>
              <a:t>Haga clic en el icono para insertar una tabla</a:t>
            </a:r>
          </a:p>
          <a:p>
            <a:pPr rtl="0"/>
            <a:endParaRPr lang="es-ES" dirty="0"/>
          </a:p>
        </p:txBody>
      </p:sp>
      <p:sp>
        <p:nvSpPr>
          <p:cNvPr id="7" name="Rectángulo 23">
            <a:extLst>
              <a:ext uri="{FF2B5EF4-FFF2-40B4-BE49-F238E27FC236}">
                <a16:creationId xmlns="" xmlns:a16="http://schemas.microsoft.com/office/drawing/2014/main" id="{AB92D86A-5036-415A-B056-A55CB2E0C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3" name="Marcador de fecha 3">
            <a:extLst>
              <a:ext uri="{FF2B5EF4-FFF2-40B4-BE49-F238E27FC236}">
                <a16:creationId xmlns=""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20B67A72-3A57-4FB3-90CC-3D658B9B24C0}" type="datetime1">
              <a:rPr lang="es-ES" smtClean="0"/>
              <a:pPr rtl="0"/>
              <a:t>06/10/2024</a:t>
            </a:fld>
            <a:endParaRPr lang="es-ES" dirty="0"/>
          </a:p>
        </p:txBody>
      </p:sp>
      <p:sp>
        <p:nvSpPr>
          <p:cNvPr id="4" name="Marcador de pie de página 4">
            <a:extLst>
              <a:ext uri="{FF2B5EF4-FFF2-40B4-BE49-F238E27FC236}">
                <a16:creationId xmlns=""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15949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67418A-C969-44FC-A7CA-B2BBC1A36E05}" type="datetime1">
              <a:rPr lang="es-ES" noProof="0" smtClean="0"/>
              <a:pPr rtl="0"/>
              <a:t>06/10/2024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7" name="Conector recto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8071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7BF3C1-A2F9-41AD-B98F-1D0FDB7E4268}" type="datetime1">
              <a:rPr lang="es-ES" noProof="0" smtClean="0"/>
              <a:pPr rtl="0"/>
              <a:t>06/10/2024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="" xmlns:p14="http://schemas.microsoft.com/office/powerpoint/2010/main" val="72512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17B95E-37BB-40DC-A15E-D59313D48F1D}" type="datetime1">
              <a:rPr lang="es-ES" noProof="0" smtClean="0"/>
              <a:pPr rtl="0"/>
              <a:t>06/10/2024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="" xmlns:p14="http://schemas.microsoft.com/office/powerpoint/2010/main" val="409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F2FDBB-2231-4A11-86CB-CBF5B933D543}" type="datetime1">
              <a:rPr lang="es-ES" noProof="0" smtClean="0"/>
              <a:pPr rtl="0"/>
              <a:t>06/10/2024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="" xmlns:p14="http://schemas.microsoft.com/office/powerpoint/2010/main" val="154287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3E6435-CD17-49CC-9648-997D505B5E9D}" type="datetime1">
              <a:rPr lang="es-ES" noProof="0" smtClean="0"/>
              <a:pPr rtl="0"/>
              <a:t>06/10/2024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="" xmlns:p14="http://schemas.microsoft.com/office/powerpoint/2010/main" val="98102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DC35B1-7852-4B6F-9316-4A9A644EFFD3}" type="datetime1">
              <a:rPr lang="es-ES" noProof="0" smtClean="0"/>
              <a:pPr rtl="0"/>
              <a:t>06/10/2024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="" xmlns:p14="http://schemas.microsoft.com/office/powerpoint/2010/main" val="239662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792FA3-6961-49B9-B591-727F29322DC8}" type="datetime1">
              <a:rPr lang="es-ES" noProof="0" smtClean="0"/>
              <a:pPr rtl="0"/>
              <a:t>06/10/2024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="" xmlns:p14="http://schemas.microsoft.com/office/powerpoint/2010/main" val="140757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C5908AD2-DC5C-4B0C-B382-8561220626F4}" type="datetime1">
              <a:rPr lang="es-ES" noProof="0" smtClean="0"/>
              <a:pPr rtl="0"/>
              <a:t>06/10/2024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="" xmlns:p14="http://schemas.microsoft.com/office/powerpoint/2010/main" val="234319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833" r:id="rId12"/>
    <p:sldLayoutId id="2147483690" r:id="rId13"/>
    <p:sldLayoutId id="2147483694" r:id="rId14"/>
    <p:sldLayoutId id="2147483697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paralela.com/jeremiah/4-27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>
            <a:defPPr>
              <a:defRPr lang="es-ES"/>
            </a:defPPr>
          </a:lstStyle>
          <a:p>
            <a:pPr algn="ctr" rtl="0"/>
            <a:r>
              <a:rPr lang="es-ES" dirty="0"/>
              <a:t>PROFETA Y LIBRO DE </a:t>
            </a:r>
            <a:br>
              <a:rPr lang="es-ES" dirty="0"/>
            </a:br>
            <a:r>
              <a:rPr lang="es-ES" sz="8000" dirty="0">
                <a:solidFill>
                  <a:srgbClr val="FFC000"/>
                </a:solidFill>
              </a:rPr>
              <a:t>JEREMÍAS</a:t>
            </a:r>
            <a:endParaRPr lang="es-ES" dirty="0">
              <a:solidFill>
                <a:srgbClr val="FFC000"/>
              </a:solidFill>
            </a:endParaRPr>
          </a:p>
        </p:txBody>
      </p:sp>
      <p:pic>
        <p:nvPicPr>
          <p:cNvPr id="3" name="Imagen 2" descr="Logotipo, Icono&#10;&#10;Descripción generada automáticamente">
            <a:extLst>
              <a:ext uri="{FF2B5EF4-FFF2-40B4-BE49-F238E27FC236}">
                <a16:creationId xmlns="" xmlns:a16="http://schemas.microsoft.com/office/drawing/2014/main" id="{2DBFB730-EAF2-5656-F8D9-9AE9B611AB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14119" y="69945"/>
            <a:ext cx="1277881" cy="114527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713702" y="5589639"/>
            <a:ext cx="688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/>
              <a:t>Jeremías Capítulo 5 </a:t>
            </a:r>
            <a:endParaRPr lang="es-CL" sz="4000" b="1" dirty="0"/>
          </a:p>
        </p:txBody>
      </p:sp>
      <p:sp>
        <p:nvSpPr>
          <p:cNvPr id="6" name="4 Título"/>
          <p:cNvSpPr txBox="1">
            <a:spLocks/>
          </p:cNvSpPr>
          <p:nvPr/>
        </p:nvSpPr>
        <p:spPr>
          <a:xfrm>
            <a:off x="899652" y="2644877"/>
            <a:ext cx="1036959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BÚSQUEDA DE UN HOMBRE JUSTO.</a:t>
            </a: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017342" y="235974"/>
            <a:ext cx="6174657" cy="641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CL" sz="3200" b="1" dirty="0" smtClean="0">
                <a:solidFill>
                  <a:srgbClr val="7030A0"/>
                </a:solidFill>
              </a:rPr>
              <a:t>¿no miran tus ojos á la verdad</a:t>
            </a:r>
            <a:r>
              <a:rPr lang="es-CL" sz="3200" b="1" dirty="0" smtClean="0">
                <a:solidFill>
                  <a:srgbClr val="7030A0"/>
                </a:solidFill>
              </a:rPr>
              <a:t>?</a:t>
            </a:r>
            <a:r>
              <a:rPr lang="es-CL" sz="3200" dirty="0" smtClean="0"/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Deutronomio</a:t>
            </a:r>
            <a:r>
              <a:rPr lang="es-CL" sz="2800" dirty="0" smtClean="0">
                <a:solidFill>
                  <a:schemeClr val="tx1"/>
                </a:solidFill>
              </a:rPr>
              <a:t> 32:4</a:t>
            </a:r>
            <a:r>
              <a:rPr lang="es-CL" sz="2800" dirty="0" smtClean="0">
                <a:solidFill>
                  <a:schemeClr val="tx1"/>
                </a:solidFill>
              </a:rPr>
              <a:t>  El es la Roca, cuya obra es perfecta, Porque todos sus caminos son rectitud: Dios de verdad, y ninguna iniquidad en él: Es justo y recto</a:t>
            </a:r>
            <a:r>
              <a:rPr lang="es-CL" sz="3200" dirty="0" smtClean="0">
                <a:solidFill>
                  <a:schemeClr val="tx1"/>
                </a:solidFill>
              </a:rPr>
              <a:t>.</a:t>
            </a:r>
            <a:r>
              <a:rPr lang="es-CL" sz="3200" b="1" dirty="0" smtClean="0">
                <a:solidFill>
                  <a:schemeClr val="tx1"/>
                </a:solidFill>
              </a:rPr>
              <a:t> 2 Crónicas 16:9</a:t>
            </a:r>
            <a:r>
              <a:rPr lang="es-CL" sz="3200" dirty="0" smtClean="0">
                <a:solidFill>
                  <a:schemeClr val="tx1"/>
                </a:solidFill>
              </a:rPr>
              <a:t> </a:t>
            </a:r>
            <a:r>
              <a:rPr lang="es-CL" sz="2400" dirty="0" smtClean="0">
                <a:solidFill>
                  <a:schemeClr val="tx1"/>
                </a:solidFill>
              </a:rPr>
              <a:t> Porque los ojos de Jehová contemplan toda la tierra, para corroborar á los que tienen corazón perfecto para con él.</a:t>
            </a:r>
            <a:r>
              <a:rPr lang="es-CL" sz="2400" b="1" dirty="0" smtClean="0">
                <a:solidFill>
                  <a:schemeClr val="tx1"/>
                </a:solidFill>
              </a:rPr>
              <a:t>  </a:t>
            </a:r>
            <a:r>
              <a:rPr lang="es-CL" sz="3200" b="1" dirty="0" smtClean="0">
                <a:solidFill>
                  <a:schemeClr val="tx1"/>
                </a:solidFill>
              </a:rPr>
              <a:t>- Dios </a:t>
            </a:r>
            <a:r>
              <a:rPr lang="es-CL" sz="3200" b="1" dirty="0" smtClean="0">
                <a:solidFill>
                  <a:schemeClr val="tx1"/>
                </a:solidFill>
              </a:rPr>
              <a:t>ve el corazón pero Jeremías se asombra por la dureza del pueblo de Dios 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3200" b="1" dirty="0" err="1" smtClean="0">
                <a:solidFill>
                  <a:srgbClr val="C00000"/>
                </a:solidFill>
              </a:rPr>
              <a:t>Azotástelos</a:t>
            </a:r>
            <a:r>
              <a:rPr lang="es-CL" sz="3200" b="1" dirty="0" smtClean="0">
                <a:solidFill>
                  <a:srgbClr val="C00000"/>
                </a:solidFill>
              </a:rPr>
              <a:t>, y no les dolió </a:t>
            </a:r>
            <a:r>
              <a:rPr lang="es-CL" sz="3200" b="1" dirty="0" smtClean="0">
                <a:solidFill>
                  <a:schemeClr val="tx1"/>
                </a:solidFill>
              </a:rPr>
              <a:t>Falta de arrepentimiento de pueblo, esto es preocupante también para los días de hoy </a:t>
            </a:r>
            <a:endParaRPr lang="es-CL" sz="320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69940" y="412644"/>
            <a:ext cx="5111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sz="3600" b="1" dirty="0" smtClean="0"/>
              <a:t>La oración de Jeremías.</a:t>
            </a:r>
            <a:endParaRPr lang="es-MX" sz="3600" b="1" dirty="0"/>
          </a:p>
        </p:txBody>
      </p:sp>
      <p:sp>
        <p:nvSpPr>
          <p:cNvPr id="5" name="4 Rectángulo"/>
          <p:cNvSpPr/>
          <p:nvPr/>
        </p:nvSpPr>
        <p:spPr>
          <a:xfrm>
            <a:off x="419100" y="1195980"/>
            <a:ext cx="54591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b="1" dirty="0" smtClean="0"/>
              <a:t>3 Oh Jehová, </a:t>
            </a:r>
            <a:r>
              <a:rPr lang="es-CL" sz="3600" b="1" dirty="0" smtClean="0">
                <a:solidFill>
                  <a:srgbClr val="7030A0"/>
                </a:solidFill>
              </a:rPr>
              <a:t>¿no miran tus ojos á la verdad? </a:t>
            </a:r>
            <a:r>
              <a:rPr lang="es-CL" sz="3600" b="1" dirty="0" err="1" smtClean="0">
                <a:solidFill>
                  <a:srgbClr val="C00000"/>
                </a:solidFill>
              </a:rPr>
              <a:t>Azotástelos</a:t>
            </a:r>
            <a:r>
              <a:rPr lang="es-CL" sz="3600" b="1" dirty="0" smtClean="0">
                <a:solidFill>
                  <a:srgbClr val="C00000"/>
                </a:solidFill>
              </a:rPr>
              <a:t>, y no les dolió</a:t>
            </a:r>
            <a:r>
              <a:rPr lang="es-CL" sz="3600" b="1" dirty="0" smtClean="0"/>
              <a:t>; </a:t>
            </a:r>
            <a:r>
              <a:rPr lang="es-CL" sz="3600" b="1" dirty="0" err="1" smtClean="0"/>
              <a:t>consumístelos</a:t>
            </a:r>
            <a:r>
              <a:rPr lang="es-CL" sz="3600" b="1" dirty="0" smtClean="0"/>
              <a:t>, y no quisieron recibir corrección; endurecieron sus rostros más que la piedra, </a:t>
            </a:r>
            <a:r>
              <a:rPr lang="es-CL" sz="3600" b="1" dirty="0" smtClean="0">
                <a:solidFill>
                  <a:srgbClr val="7030A0"/>
                </a:solidFill>
              </a:rPr>
              <a:t>no quisieron tornarse.</a:t>
            </a:r>
            <a:endParaRPr lang="es-CL" sz="3600" b="1" dirty="0">
              <a:solidFill>
                <a:srgbClr val="7030A0"/>
              </a:solidFill>
            </a:endParaRPr>
          </a:p>
        </p:txBody>
      </p:sp>
      <p:pic>
        <p:nvPicPr>
          <p:cNvPr id="6" name="Imagen 2" descr="Logotipo, Icono&#10;&#10;Descripción generada automáticamente">
            <a:extLst>
              <a:ext uri="{FF2B5EF4-FFF2-40B4-BE49-F238E27FC236}">
                <a16:creationId xmlns="" xmlns:a16="http://schemas.microsoft.com/office/drawing/2014/main" id="{7D84B44F-DD68-43D0-B02C-DB360F772B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4378" y="5649685"/>
            <a:ext cx="819865" cy="7347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017343" y="252303"/>
            <a:ext cx="6174657" cy="641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CL" sz="3200" b="1" dirty="0" smtClean="0">
                <a:solidFill>
                  <a:srgbClr val="7030A0"/>
                </a:solidFill>
              </a:rPr>
              <a:t>No hay quien busque a Dios todos declinaron, </a:t>
            </a:r>
            <a:r>
              <a:rPr lang="es-CL" sz="3200" b="1" dirty="0" err="1" smtClean="0">
                <a:solidFill>
                  <a:srgbClr val="7030A0"/>
                </a:solidFill>
              </a:rPr>
              <a:t>Pobres,Grandes</a:t>
            </a:r>
            <a:r>
              <a:rPr lang="es-CL" sz="3200" b="1" dirty="0" smtClean="0">
                <a:solidFill>
                  <a:srgbClr val="7030A0"/>
                </a:solidFill>
              </a:rPr>
              <a:t>, </a:t>
            </a:r>
            <a:r>
              <a:rPr lang="es-CL" sz="3200" b="1" dirty="0" err="1" smtClean="0">
                <a:solidFill>
                  <a:srgbClr val="7030A0"/>
                </a:solidFill>
              </a:rPr>
              <a:t>etc</a:t>
            </a:r>
            <a:r>
              <a:rPr lang="es-CL" sz="3200" b="1" dirty="0" smtClean="0">
                <a:solidFill>
                  <a:srgbClr val="7030A0"/>
                </a:solidFill>
              </a:rPr>
              <a:t> </a:t>
            </a:r>
            <a:endParaRPr lang="es-CL" sz="3200" b="1" dirty="0" smtClean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sz="3200" b="1" dirty="0" smtClean="0">
                <a:solidFill>
                  <a:srgbClr val="FF0000"/>
                </a:solidFill>
              </a:rPr>
              <a:t>, si hay alguno que haga juicio, que busque verdad; y yo la perdonaré</a:t>
            </a:r>
            <a:r>
              <a:rPr lang="es-CL" sz="3200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3200" dirty="0" smtClean="0"/>
              <a:t>Salmo 2:3 Rompamos </a:t>
            </a:r>
            <a:r>
              <a:rPr lang="es-CL" sz="3200" dirty="0" smtClean="0"/>
              <a:t>sus coyundas, Y echemos de nosotros sus cuerdas.</a:t>
            </a:r>
            <a:endParaRPr lang="es-CL" sz="3200" b="1" dirty="0" smtClean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CL" sz="320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69940" y="412644"/>
            <a:ext cx="5111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L" sz="2000" b="1" dirty="0" smtClean="0"/>
              <a:t>El plan de Jeremías de apelar a los grandes hombres de Jerusalén.</a:t>
            </a:r>
          </a:p>
          <a:p>
            <a:pPr fontAlgn="base"/>
            <a:r>
              <a:rPr lang="es-MX" sz="2000" b="1" dirty="0" smtClean="0"/>
              <a:t>.</a:t>
            </a:r>
            <a:endParaRPr lang="es-MX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419100" y="1195980"/>
            <a:ext cx="54591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/>
              <a:t>4 Yo empero dije: </a:t>
            </a:r>
            <a:r>
              <a:rPr lang="es-CL" sz="2800" b="1" dirty="0" smtClean="0">
                <a:solidFill>
                  <a:srgbClr val="FF0000"/>
                </a:solidFill>
              </a:rPr>
              <a:t>Por cierto ellos son pobres, enloquecido han, pues no conocen el camino de Jehová</a:t>
            </a:r>
            <a:r>
              <a:rPr lang="es-CL" sz="2800" b="1" dirty="0" smtClean="0"/>
              <a:t>, el juicio de su Dios.</a:t>
            </a:r>
            <a:br>
              <a:rPr lang="es-CL" sz="2800" b="1" dirty="0" smtClean="0"/>
            </a:br>
            <a:r>
              <a:rPr lang="es-CL" sz="2800" b="1" dirty="0" smtClean="0"/>
              <a:t/>
            </a:r>
            <a:br>
              <a:rPr lang="es-CL" sz="2800" b="1" dirty="0" smtClean="0"/>
            </a:br>
            <a:r>
              <a:rPr lang="es-CL" sz="2800" b="1" dirty="0" smtClean="0">
                <a:solidFill>
                  <a:srgbClr val="7030A0"/>
                </a:solidFill>
              </a:rPr>
              <a:t>5 Irme he á los grandes, y </a:t>
            </a:r>
            <a:r>
              <a:rPr lang="es-CL" sz="2800" b="1" dirty="0" err="1" smtClean="0">
                <a:solidFill>
                  <a:srgbClr val="7030A0"/>
                </a:solidFill>
              </a:rPr>
              <a:t>hablaréles</a:t>
            </a:r>
            <a:r>
              <a:rPr lang="es-CL" sz="2800" b="1" dirty="0" smtClean="0"/>
              <a:t>; porque ellos conocen el camino de Jehová, el juicio de su Dios. </a:t>
            </a:r>
            <a:r>
              <a:rPr lang="es-CL" sz="2800" b="1" dirty="0" smtClean="0">
                <a:solidFill>
                  <a:srgbClr val="0070C0"/>
                </a:solidFill>
              </a:rPr>
              <a:t>Ciertamente ellos también quebraron el yugo, rompieron las coyundas.</a:t>
            </a:r>
            <a:endParaRPr lang="es-CL" sz="2800" b="1" dirty="0">
              <a:solidFill>
                <a:srgbClr val="0070C0"/>
              </a:solidFill>
            </a:endParaRPr>
          </a:p>
        </p:txBody>
      </p:sp>
      <p:pic>
        <p:nvPicPr>
          <p:cNvPr id="6" name="Imagen 2" descr="Logotipo, Icono&#10;&#10;Descripción generada automáticamente">
            <a:extLst>
              <a:ext uri="{FF2B5EF4-FFF2-40B4-BE49-F238E27FC236}">
                <a16:creationId xmlns="" xmlns:a16="http://schemas.microsoft.com/office/drawing/2014/main" id="{7D84B44F-DD68-43D0-B02C-DB360F772B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1119" y="294968"/>
            <a:ext cx="1000881" cy="8970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59E73E6-B6A7-46CC-AF00-85E18255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>
                <a:latin typeface="Aharoni" panose="02010803020104030203" pitchFamily="2" charset="-79"/>
                <a:cs typeface="Aharoni" panose="02010803020104030203" pitchFamily="2" charset="-79"/>
              </a:rPr>
              <a:t>Verdad bíblica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BBD581A-F43C-45EF-A7EF-2728B3E55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22940"/>
            <a:ext cx="5388785" cy="2860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dirty="0" smtClean="0"/>
              <a:t>Buscar la Verdad </a:t>
            </a:r>
          </a:p>
          <a:p>
            <a:pPr marL="0" indent="0" algn="ctr">
              <a:buNone/>
            </a:pPr>
            <a:r>
              <a:rPr lang="es-MX" sz="4400" dirty="0" smtClean="0"/>
              <a:t>en su Palabra</a:t>
            </a:r>
            <a:endParaRPr lang="es-CL" sz="4400" dirty="0"/>
          </a:p>
        </p:txBody>
      </p:sp>
      <p:pic>
        <p:nvPicPr>
          <p:cNvPr id="4" name="Imagen 2" descr="Logotipo, Icono&#10;&#10;Descripción generada automáticamente">
            <a:extLst>
              <a:ext uri="{FF2B5EF4-FFF2-40B4-BE49-F238E27FC236}">
                <a16:creationId xmlns="" xmlns:a16="http://schemas.microsoft.com/office/drawing/2014/main" id="{7D84B44F-DD68-43D0-B02C-DB360F772B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3902" y="692079"/>
            <a:ext cx="1843173" cy="1651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726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017342" y="235974"/>
            <a:ext cx="6174657" cy="641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CL" sz="3000" b="1" dirty="0" smtClean="0">
                <a:solidFill>
                  <a:srgbClr val="0070C0"/>
                </a:solidFill>
              </a:rPr>
              <a:t>6 Por tanto, león del monte los herirá </a:t>
            </a:r>
            <a:r>
              <a:rPr lang="es-CL" sz="3000" b="1" dirty="0" smtClean="0">
                <a:solidFill>
                  <a:schemeClr val="tx1"/>
                </a:solidFill>
              </a:rPr>
              <a:t>se ve la inminente castigo del pueblo de Dios por su rebeldía Levítico 26:</a:t>
            </a:r>
            <a:r>
              <a:rPr lang="es-CL" sz="3000" dirty="0" smtClean="0"/>
              <a:t>22  Enviaré también contra vosotros bestias fieras que os arrebaten los hijos, y destruyan vuestros animales, y os apoquen, y vuestros caminos sean desiertos.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3000" b="1" dirty="0" smtClean="0">
                <a:solidFill>
                  <a:srgbClr val="FF0000"/>
                </a:solidFill>
              </a:rPr>
              <a:t>Sus hijos me dejaron, </a:t>
            </a:r>
            <a:r>
              <a:rPr lang="es-CL" sz="3000" b="1" dirty="0" smtClean="0">
                <a:solidFill>
                  <a:schemeClr val="tx1"/>
                </a:solidFill>
              </a:rPr>
              <a:t>la ingratitud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3000" b="1" dirty="0" smtClean="0">
                <a:solidFill>
                  <a:srgbClr val="7030A0"/>
                </a:solidFill>
              </a:rPr>
              <a:t>¿No había de hacer visitación sobre esto? </a:t>
            </a:r>
            <a:r>
              <a:rPr lang="es-CL" sz="3000" b="1" dirty="0" smtClean="0">
                <a:solidFill>
                  <a:schemeClr val="tx1"/>
                </a:solidFill>
              </a:rPr>
              <a:t>No encontró hombres justos, sino rebeldes </a:t>
            </a:r>
            <a:endParaRPr lang="es-CL" sz="300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69940" y="412644"/>
            <a:ext cx="5111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L" sz="2400" b="1" dirty="0" smtClean="0"/>
              <a:t>La pena que vendrá a una ciudad rebelde.</a:t>
            </a:r>
            <a:endParaRPr lang="es-CL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419100" y="1195980"/>
            <a:ext cx="54591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 smtClean="0">
                <a:solidFill>
                  <a:srgbClr val="0070C0"/>
                </a:solidFill>
              </a:rPr>
              <a:t>6 Por tanto, león del monte los herirá</a:t>
            </a:r>
            <a:r>
              <a:rPr lang="es-CL" sz="2000" b="1" dirty="0" smtClean="0"/>
              <a:t>, </a:t>
            </a:r>
            <a:r>
              <a:rPr lang="es-CL" sz="2000" b="1" dirty="0" err="1" smtClean="0"/>
              <a:t>destruirálos</a:t>
            </a:r>
            <a:r>
              <a:rPr lang="es-CL" sz="2000" b="1" dirty="0" smtClean="0"/>
              <a:t> lobo del desierto, tigre acechará sobre sus ciudades; cualquiera que de ellas saliere, será arrebatado: porque sus rebeliones se han multiplicado, </a:t>
            </a:r>
            <a:r>
              <a:rPr lang="es-CL" sz="2000" b="1" dirty="0" err="1" smtClean="0"/>
              <a:t>hanse</a:t>
            </a:r>
            <a:r>
              <a:rPr lang="es-CL" sz="2000" b="1" dirty="0" smtClean="0"/>
              <a:t> aumentado sus deslealtades.</a:t>
            </a:r>
            <a:br>
              <a:rPr lang="es-CL" sz="2000" b="1" dirty="0" smtClean="0"/>
            </a:br>
            <a:r>
              <a:rPr lang="es-CL" sz="2000" b="1" dirty="0" smtClean="0"/>
              <a:t>7 ¿Cómo te he de perdonar por esto? </a:t>
            </a:r>
            <a:r>
              <a:rPr lang="es-CL" sz="2000" b="1" dirty="0" smtClean="0">
                <a:solidFill>
                  <a:srgbClr val="FF0000"/>
                </a:solidFill>
              </a:rPr>
              <a:t>Sus hijos me dejaron,</a:t>
            </a:r>
            <a:r>
              <a:rPr lang="es-CL" sz="2000" b="1" dirty="0" smtClean="0"/>
              <a:t> </a:t>
            </a:r>
            <a:r>
              <a:rPr lang="es-CL" sz="2000" b="1" u="sng" dirty="0" smtClean="0"/>
              <a:t>y juraron por lo que no es Dios. </a:t>
            </a:r>
            <a:r>
              <a:rPr lang="es-CL" sz="2000" b="1" dirty="0" err="1" smtClean="0"/>
              <a:t>Saciélos</a:t>
            </a:r>
            <a:r>
              <a:rPr lang="es-CL" sz="2000" b="1" dirty="0" smtClean="0"/>
              <a:t>, y adulteraron, y en casa de ramera se juntaron en compañías.</a:t>
            </a:r>
            <a:br>
              <a:rPr lang="es-CL" sz="2000" b="1" dirty="0" smtClean="0"/>
            </a:br>
            <a:r>
              <a:rPr lang="es-CL" sz="2000" b="1" dirty="0" smtClean="0"/>
              <a:t>8 Como caballos bien hartos fueron á la mañana, cada cual relinchaba á la mujer de su prójimo.</a:t>
            </a:r>
            <a:br>
              <a:rPr lang="es-CL" sz="2000" b="1" dirty="0" smtClean="0"/>
            </a:br>
            <a:r>
              <a:rPr lang="es-CL" sz="2000" b="1" dirty="0" smtClean="0"/>
              <a:t>9 </a:t>
            </a:r>
            <a:r>
              <a:rPr lang="es-CL" sz="2000" b="1" dirty="0" smtClean="0">
                <a:solidFill>
                  <a:srgbClr val="7030A0"/>
                </a:solidFill>
              </a:rPr>
              <a:t>¿No había de hacer visitación sobre esto? </a:t>
            </a:r>
            <a:r>
              <a:rPr lang="es-CL" sz="2000" b="1" dirty="0" smtClean="0"/>
              <a:t>dijo Jehová. De una gente como ésta ¿no se había de vengar mi alma?</a:t>
            </a:r>
            <a:endParaRPr lang="es-CL" sz="2000" b="1" dirty="0"/>
          </a:p>
        </p:txBody>
      </p:sp>
      <p:pic>
        <p:nvPicPr>
          <p:cNvPr id="6" name="Imagen 2" descr="Logotipo, Icono&#10;&#10;Descripción generada automáticamente">
            <a:extLst>
              <a:ext uri="{FF2B5EF4-FFF2-40B4-BE49-F238E27FC236}">
                <a16:creationId xmlns="" xmlns:a16="http://schemas.microsoft.com/office/drawing/2014/main" id="{7D84B44F-DD68-43D0-B02C-DB360F772B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1119" y="82691"/>
            <a:ext cx="1000881" cy="8970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017342" y="235974"/>
            <a:ext cx="6174657" cy="641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CL" sz="3200" b="1" dirty="0" smtClean="0">
                <a:solidFill>
                  <a:srgbClr val="FF0000"/>
                </a:solidFill>
              </a:rPr>
              <a:t>Escalad sus muros, y destruid; mas no hagáis consumación</a:t>
            </a:r>
            <a:r>
              <a:rPr lang="es-ES" sz="3200" b="1" dirty="0" smtClean="0">
                <a:solidFill>
                  <a:srgbClr val="0092F2"/>
                </a:solidFill>
                <a:latin typeface="Arial" panose="020B0604020202020204" pitchFamily="34" charset="0"/>
                <a:hlinkClick r:id="rId3"/>
              </a:rPr>
              <a:t> 27</a:t>
            </a:r>
            <a:r>
              <a:rPr lang="es-ES" sz="3200" dirty="0" smtClean="0">
                <a:solidFill>
                  <a:srgbClr val="001320"/>
                </a:solidFill>
                <a:latin typeface="Roboto" panose="02000000000000000000" pitchFamily="2" charset="0"/>
              </a:rPr>
              <a:t>Porque así dijo Jehová: Toda la tierra será asolada; mas no haré consumación.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3200" b="1" dirty="0" smtClean="0">
                <a:solidFill>
                  <a:srgbClr val="0070C0"/>
                </a:solidFill>
              </a:rPr>
              <a:t>se </a:t>
            </a:r>
            <a:r>
              <a:rPr lang="es-CL" sz="3200" b="1" dirty="0" smtClean="0">
                <a:solidFill>
                  <a:srgbClr val="0070C0"/>
                </a:solidFill>
              </a:rPr>
              <a:t>rebelaron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3200" b="1" dirty="0" smtClean="0">
                <a:solidFill>
                  <a:srgbClr val="FF0000"/>
                </a:solidFill>
              </a:rPr>
              <a:t>Negaron á Jehová</a:t>
            </a:r>
            <a:endParaRPr lang="es-CL" sz="3200" b="1" dirty="0" smtClean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sz="3200" b="1" dirty="0" smtClean="0">
                <a:solidFill>
                  <a:srgbClr val="C00000"/>
                </a:solidFill>
              </a:rPr>
              <a:t>El no es</a:t>
            </a:r>
            <a:r>
              <a:rPr lang="es-CL" sz="3200" b="1" dirty="0" smtClean="0"/>
              <a:t>, y </a:t>
            </a:r>
            <a:r>
              <a:rPr lang="es-CL" sz="3200" b="1" dirty="0" smtClean="0">
                <a:solidFill>
                  <a:srgbClr val="0070C0"/>
                </a:solidFill>
              </a:rPr>
              <a:t>no vendrá mal sobre nosotros </a:t>
            </a:r>
            <a:r>
              <a:rPr lang="es-CL" sz="3200" b="1" dirty="0" smtClean="0">
                <a:solidFill>
                  <a:srgbClr val="0070C0"/>
                </a:solidFill>
              </a:rPr>
              <a:t>Sofonías 1:12 </a:t>
            </a:r>
            <a:r>
              <a:rPr lang="es-CL" sz="3200" b="1" dirty="0" smtClean="0">
                <a:solidFill>
                  <a:schemeClr val="tx1"/>
                </a:solidFill>
              </a:rPr>
              <a:t>no </a:t>
            </a:r>
            <a:r>
              <a:rPr lang="es-CL" sz="3200" b="1" dirty="0" smtClean="0">
                <a:solidFill>
                  <a:schemeClr val="tx1"/>
                </a:solidFill>
              </a:rPr>
              <a:t>creen en Jehová ahora no creen en Jesús 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3200" b="1" dirty="0" smtClean="0">
                <a:solidFill>
                  <a:schemeClr val="accent2"/>
                </a:solidFill>
              </a:rPr>
              <a:t>13 Antes los profetas serán como viento </a:t>
            </a:r>
            <a:r>
              <a:rPr lang="es-CL" sz="3200" b="1" dirty="0" smtClean="0">
                <a:solidFill>
                  <a:schemeClr val="tx1"/>
                </a:solidFill>
              </a:rPr>
              <a:t>profetas falsos sin la palabra de </a:t>
            </a:r>
            <a:r>
              <a:rPr lang="es-CL" sz="3200" b="1" dirty="0" smtClean="0">
                <a:solidFill>
                  <a:schemeClr val="tx1"/>
                </a:solidFill>
              </a:rPr>
              <a:t>Dios (sin la Verdad)</a:t>
            </a:r>
            <a:endParaRPr lang="es-CL" sz="320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69940" y="412644"/>
            <a:ext cx="5111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L" sz="2800" b="1" dirty="0" smtClean="0"/>
              <a:t>Destrucción sin un final total.</a:t>
            </a:r>
            <a:endParaRPr lang="es-CL" sz="2800" b="1" dirty="0"/>
          </a:p>
        </p:txBody>
      </p:sp>
      <p:pic>
        <p:nvPicPr>
          <p:cNvPr id="6" name="Imagen 2" descr="Logotipo, Icono&#10;&#10;Descripción generada automáticamente">
            <a:extLst>
              <a:ext uri="{FF2B5EF4-FFF2-40B4-BE49-F238E27FC236}">
                <a16:creationId xmlns="" xmlns:a16="http://schemas.microsoft.com/office/drawing/2014/main" id="{7D84B44F-DD68-43D0-B02C-DB360F772B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91119" y="294968"/>
            <a:ext cx="1000881" cy="89701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42900" y="898072"/>
            <a:ext cx="56170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 smtClean="0"/>
              <a:t>10 </a:t>
            </a:r>
            <a:r>
              <a:rPr lang="es-CL" sz="2400" b="1" dirty="0" smtClean="0">
                <a:solidFill>
                  <a:srgbClr val="FF0000"/>
                </a:solidFill>
              </a:rPr>
              <a:t>Escalad sus muros, y destruid; mas no hagáis consumación</a:t>
            </a:r>
            <a:r>
              <a:rPr lang="es-CL" sz="2400" b="1" dirty="0" smtClean="0"/>
              <a:t>: quitad las almenas de sus muros, porque no son de Jehová.</a:t>
            </a:r>
            <a:br>
              <a:rPr lang="es-CL" sz="2400" b="1" dirty="0" smtClean="0"/>
            </a:br>
            <a:r>
              <a:rPr lang="es-CL" sz="2400" b="1" dirty="0" smtClean="0"/>
              <a:t/>
            </a:r>
            <a:br>
              <a:rPr lang="es-CL" sz="2400" b="1" dirty="0" smtClean="0"/>
            </a:br>
            <a:r>
              <a:rPr lang="es-CL" sz="2400" b="1" dirty="0" smtClean="0"/>
              <a:t>11 Porque resueltamente </a:t>
            </a:r>
            <a:r>
              <a:rPr lang="es-CL" sz="2400" b="1" dirty="0" smtClean="0">
                <a:solidFill>
                  <a:srgbClr val="0070C0"/>
                </a:solidFill>
              </a:rPr>
              <a:t>se rebelaron </a:t>
            </a:r>
            <a:r>
              <a:rPr lang="es-CL" sz="2400" b="1" dirty="0" smtClean="0"/>
              <a:t>contra mí la casa de Israel y la casa de Judá, dice Jehová.</a:t>
            </a:r>
            <a:br>
              <a:rPr lang="es-CL" sz="2400" b="1" dirty="0" smtClean="0"/>
            </a:br>
            <a:r>
              <a:rPr lang="es-CL" sz="2400" b="1" dirty="0" smtClean="0"/>
              <a:t/>
            </a:r>
            <a:br>
              <a:rPr lang="es-CL" sz="2400" b="1" dirty="0" smtClean="0"/>
            </a:br>
            <a:r>
              <a:rPr lang="es-CL" sz="2400" b="1" dirty="0" smtClean="0"/>
              <a:t>12 </a:t>
            </a:r>
            <a:r>
              <a:rPr lang="es-CL" sz="2400" b="1" dirty="0" smtClean="0">
                <a:solidFill>
                  <a:srgbClr val="FF0000"/>
                </a:solidFill>
              </a:rPr>
              <a:t>Negaron á Jehová</a:t>
            </a:r>
            <a:r>
              <a:rPr lang="es-CL" sz="2400" b="1" dirty="0" smtClean="0"/>
              <a:t>, </a:t>
            </a:r>
            <a:r>
              <a:rPr lang="es-CL" sz="2400" b="1" u="sng" dirty="0" smtClean="0"/>
              <a:t>y dijeron</a:t>
            </a:r>
            <a:r>
              <a:rPr lang="es-CL" sz="2400" b="1" dirty="0" smtClean="0"/>
              <a:t>: </a:t>
            </a:r>
            <a:r>
              <a:rPr lang="es-CL" sz="2400" b="1" dirty="0" smtClean="0">
                <a:solidFill>
                  <a:srgbClr val="C00000"/>
                </a:solidFill>
              </a:rPr>
              <a:t>El no es</a:t>
            </a:r>
            <a:r>
              <a:rPr lang="es-CL" sz="2400" b="1" dirty="0" smtClean="0"/>
              <a:t>, y </a:t>
            </a:r>
            <a:r>
              <a:rPr lang="es-CL" sz="2400" b="1" dirty="0" smtClean="0">
                <a:solidFill>
                  <a:srgbClr val="0070C0"/>
                </a:solidFill>
              </a:rPr>
              <a:t>no vendrá mal sobre nosotros</a:t>
            </a:r>
            <a:r>
              <a:rPr lang="es-CL" sz="2400" b="1" dirty="0" smtClean="0"/>
              <a:t>, ni veremos cuchillo ni hambre;</a:t>
            </a:r>
            <a:br>
              <a:rPr lang="es-CL" sz="2400" b="1" dirty="0" smtClean="0"/>
            </a:br>
            <a:r>
              <a:rPr lang="es-CL" sz="2400" b="1" dirty="0" smtClean="0"/>
              <a:t/>
            </a:r>
            <a:br>
              <a:rPr lang="es-CL" sz="2400" b="1" dirty="0" smtClean="0"/>
            </a:br>
            <a:r>
              <a:rPr lang="es-CL" sz="2400" b="1" dirty="0" smtClean="0">
                <a:solidFill>
                  <a:schemeClr val="accent2"/>
                </a:solidFill>
              </a:rPr>
              <a:t>13 Antes los profetas serán como viento</a:t>
            </a:r>
            <a:r>
              <a:rPr lang="es-CL" sz="2400" b="1" dirty="0" smtClean="0"/>
              <a:t>, y no hay en ellos palabra; así se hará á ellos.</a:t>
            </a:r>
            <a:endParaRPr lang="es-CL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017343" y="235974"/>
            <a:ext cx="6174657" cy="641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CL" sz="3200" b="1" dirty="0" smtClean="0">
                <a:solidFill>
                  <a:srgbClr val="7030A0"/>
                </a:solidFill>
              </a:rPr>
              <a:t>yo pongo en tu boca mis palabras por fuego </a:t>
            </a:r>
            <a:r>
              <a:rPr lang="es-CL" sz="3200" b="1" dirty="0" smtClean="0">
                <a:solidFill>
                  <a:schemeClr val="tx1"/>
                </a:solidFill>
              </a:rPr>
              <a:t>al contrario de los profetas como viento, Jeremías es el profeta de fuego o juicio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3200" b="1" dirty="0" smtClean="0">
                <a:solidFill>
                  <a:srgbClr val="FF0000"/>
                </a:solidFill>
              </a:rPr>
              <a:t>He aquí yo traigo sobre vosotros gente de lejos </a:t>
            </a:r>
            <a:r>
              <a:rPr lang="es-CL" sz="3200" b="1" dirty="0" smtClean="0">
                <a:solidFill>
                  <a:schemeClr val="tx1"/>
                </a:solidFill>
              </a:rPr>
              <a:t>un poderoso ejército, después cumplida por Babilonia y Nabucodonosor 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3200" b="1" dirty="0" smtClean="0">
                <a:solidFill>
                  <a:srgbClr val="0070C0"/>
                </a:solidFill>
              </a:rPr>
              <a:t>Su aljaba como sepulcro abierto </a:t>
            </a:r>
            <a:r>
              <a:rPr lang="es-CL" sz="3200" b="1" dirty="0" smtClean="0">
                <a:solidFill>
                  <a:schemeClr val="tx1"/>
                </a:solidFill>
              </a:rPr>
              <a:t>serían invencibles </a:t>
            </a:r>
            <a:endParaRPr lang="es-CL" sz="320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69940" y="412644"/>
            <a:ext cx="5111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L" sz="2800" b="1" dirty="0" smtClean="0"/>
              <a:t>La palabra del profeta de fuego</a:t>
            </a:r>
            <a:endParaRPr lang="es-CL" sz="2800" b="1" dirty="0"/>
          </a:p>
        </p:txBody>
      </p:sp>
      <p:pic>
        <p:nvPicPr>
          <p:cNvPr id="6" name="Imagen 2" descr="Logotipo, Icono&#10;&#10;Descripción generada automáticamente">
            <a:extLst>
              <a:ext uri="{FF2B5EF4-FFF2-40B4-BE49-F238E27FC236}">
                <a16:creationId xmlns="" xmlns:a16="http://schemas.microsoft.com/office/drawing/2014/main" id="{7D84B44F-DD68-43D0-B02C-DB360F772B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1119" y="294968"/>
            <a:ext cx="1000881" cy="89701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10243" y="1028700"/>
            <a:ext cx="56986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 smtClean="0"/>
              <a:t>14 Por tanto, así ha dicho Jehová Dios de los ejércitos: Porque hablasteis esta palabra, he aquí </a:t>
            </a:r>
            <a:r>
              <a:rPr lang="es-CL" sz="2000" b="1" dirty="0" smtClean="0">
                <a:solidFill>
                  <a:srgbClr val="7030A0"/>
                </a:solidFill>
              </a:rPr>
              <a:t>yo pongo en tu boca mis palabras por fuego</a:t>
            </a:r>
            <a:r>
              <a:rPr lang="es-CL" sz="2000" b="1" dirty="0" smtClean="0"/>
              <a:t>, y á este pueblo por leños, y los consumirá.</a:t>
            </a:r>
            <a:br>
              <a:rPr lang="es-CL" sz="2000" b="1" dirty="0" smtClean="0"/>
            </a:br>
            <a:r>
              <a:rPr lang="es-CL" sz="2000" b="1" dirty="0" smtClean="0"/>
              <a:t/>
            </a:r>
            <a:br>
              <a:rPr lang="es-CL" sz="2000" b="1" dirty="0" smtClean="0"/>
            </a:br>
            <a:r>
              <a:rPr lang="es-CL" sz="2000" b="1" dirty="0" smtClean="0">
                <a:solidFill>
                  <a:srgbClr val="FF0000"/>
                </a:solidFill>
              </a:rPr>
              <a:t>15 He aquí yo traigo sobre vosotros gente de lejos, </a:t>
            </a:r>
            <a:r>
              <a:rPr lang="es-CL" sz="2000" b="1" dirty="0" smtClean="0"/>
              <a:t>oh casa de Israel, dice Jehová; gente robusta, gente antigua, gente cuya lengua ignorarás, y no entenderás lo que hablare.</a:t>
            </a:r>
            <a:br>
              <a:rPr lang="es-CL" sz="2000" b="1" dirty="0" smtClean="0"/>
            </a:br>
            <a:r>
              <a:rPr lang="es-CL" sz="2000" b="1" dirty="0" smtClean="0"/>
              <a:t/>
            </a:r>
            <a:br>
              <a:rPr lang="es-CL" sz="2000" b="1" dirty="0" smtClean="0"/>
            </a:br>
            <a:r>
              <a:rPr lang="es-CL" sz="2000" b="1" dirty="0" smtClean="0"/>
              <a:t>16 </a:t>
            </a:r>
            <a:r>
              <a:rPr lang="es-CL" sz="2000" b="1" dirty="0" smtClean="0">
                <a:solidFill>
                  <a:srgbClr val="0070C0"/>
                </a:solidFill>
              </a:rPr>
              <a:t>Su aljaba como sepulcro abierto</a:t>
            </a:r>
            <a:r>
              <a:rPr lang="es-CL" sz="2000" b="1" dirty="0" smtClean="0"/>
              <a:t>, todos valientes.</a:t>
            </a:r>
            <a:br>
              <a:rPr lang="es-CL" sz="2000" b="1" dirty="0" smtClean="0"/>
            </a:br>
            <a:r>
              <a:rPr lang="es-CL" sz="2000" b="1" dirty="0" smtClean="0"/>
              <a:t/>
            </a:r>
            <a:br>
              <a:rPr lang="es-CL" sz="2000" b="1" dirty="0" smtClean="0"/>
            </a:br>
            <a:r>
              <a:rPr lang="es-CL" sz="2000" b="1" dirty="0" smtClean="0"/>
              <a:t>17 Y comerá tu mies y tu pan, que habían de comer tus hijos y tus hijas; comerá tus ovejas y tus vacas, comerá tus viñas y tus higueras; y tus ciudades fuertes en que tú confías, tornará en nada á cuchillo.</a:t>
            </a:r>
            <a:endParaRPr lang="es-CL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017342" y="235974"/>
            <a:ext cx="6174657" cy="641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CL" sz="3200" b="1" dirty="0" smtClean="0">
                <a:solidFill>
                  <a:srgbClr val="FF0000"/>
                </a:solidFill>
              </a:rPr>
              <a:t>no os acabaré del todo. </a:t>
            </a:r>
            <a:r>
              <a:rPr lang="es-CL" sz="3200" b="1" dirty="0" smtClean="0">
                <a:solidFill>
                  <a:schemeClr val="tx1"/>
                </a:solidFill>
              </a:rPr>
              <a:t>Una vez más la misericordia de Dios, y respuesta a la promesa de Dios y mas tarde traería una restauración 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3200" b="1" dirty="0" smtClean="0">
                <a:solidFill>
                  <a:srgbClr val="7030A0"/>
                </a:solidFill>
              </a:rPr>
              <a:t>De la manera que me dejasteis á mí </a:t>
            </a:r>
            <a:r>
              <a:rPr lang="es-CL" sz="3200" b="1" dirty="0" smtClean="0">
                <a:solidFill>
                  <a:schemeClr val="tx1"/>
                </a:solidFill>
              </a:rPr>
              <a:t>Josué 24:15</a:t>
            </a:r>
            <a:r>
              <a:rPr lang="es-CL" sz="2400" dirty="0" smtClean="0"/>
              <a:t>  </a:t>
            </a:r>
            <a:r>
              <a:rPr lang="es-CL" sz="2600" dirty="0" smtClean="0">
                <a:solidFill>
                  <a:schemeClr val="tx1"/>
                </a:solidFill>
              </a:rPr>
              <a:t>Y si mal os parece servir á Jehová, escogeos hoy á quién sirváis; si á los dioses á quienes </a:t>
            </a:r>
            <a:r>
              <a:rPr lang="es-CL" sz="2600" dirty="0" err="1" smtClean="0">
                <a:solidFill>
                  <a:schemeClr val="tx1"/>
                </a:solidFill>
              </a:rPr>
              <a:t>siervieron</a:t>
            </a:r>
            <a:r>
              <a:rPr lang="es-CL" sz="2600" dirty="0" smtClean="0">
                <a:solidFill>
                  <a:schemeClr val="tx1"/>
                </a:solidFill>
              </a:rPr>
              <a:t> vuestros padres, cuando estuvieron de </a:t>
            </a:r>
            <a:r>
              <a:rPr lang="es-CL" sz="2600" dirty="0" err="1" smtClean="0">
                <a:solidFill>
                  <a:schemeClr val="tx1"/>
                </a:solidFill>
              </a:rPr>
              <a:t>esotra</a:t>
            </a:r>
            <a:r>
              <a:rPr lang="es-CL" sz="2600" dirty="0" smtClean="0">
                <a:solidFill>
                  <a:schemeClr val="tx1"/>
                </a:solidFill>
              </a:rPr>
              <a:t> parte del río, ó á los dioses de los </a:t>
            </a:r>
            <a:r>
              <a:rPr lang="es-CL" sz="2600" dirty="0" err="1" smtClean="0">
                <a:solidFill>
                  <a:schemeClr val="tx1"/>
                </a:solidFill>
              </a:rPr>
              <a:t>Amorrheos</a:t>
            </a:r>
            <a:r>
              <a:rPr lang="es-CL" sz="2600" dirty="0" smtClean="0">
                <a:solidFill>
                  <a:schemeClr val="tx1"/>
                </a:solidFill>
              </a:rPr>
              <a:t> en cuya tierra habitáis: que yo y mi casa serviremos á Jehová. </a:t>
            </a:r>
            <a:r>
              <a:rPr lang="es-CL" sz="3200" b="1" dirty="0" smtClean="0">
                <a:solidFill>
                  <a:srgbClr val="FF0000"/>
                </a:solidFill>
              </a:rPr>
              <a:t/>
            </a:r>
            <a:br>
              <a:rPr lang="es-CL" sz="3200" b="1" dirty="0" smtClean="0">
                <a:solidFill>
                  <a:srgbClr val="FF0000"/>
                </a:solidFill>
              </a:rPr>
            </a:br>
            <a:endParaRPr lang="es-CL" sz="320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69940" y="412644"/>
            <a:ext cx="5111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L" sz="2400" b="1" dirty="0" smtClean="0"/>
              <a:t>La lógica divina detrás del juicio.</a:t>
            </a:r>
            <a:endParaRPr lang="es-CL" sz="2400" b="1" dirty="0"/>
          </a:p>
        </p:txBody>
      </p:sp>
      <p:pic>
        <p:nvPicPr>
          <p:cNvPr id="6" name="Imagen 2" descr="Logotipo, Icono&#10;&#10;Descripción generada automáticamente">
            <a:extLst>
              <a:ext uri="{FF2B5EF4-FFF2-40B4-BE49-F238E27FC236}">
                <a16:creationId xmlns="" xmlns:a16="http://schemas.microsoft.com/office/drawing/2014/main" id="{7D84B44F-DD68-43D0-B02C-DB360F772B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6405" y="5503782"/>
            <a:ext cx="1000881" cy="89701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75557" y="1012371"/>
            <a:ext cx="55190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/>
              <a:t>18 Empero en aquellos días, dice Jehová, </a:t>
            </a:r>
            <a:r>
              <a:rPr lang="es-CL" sz="2800" b="1" dirty="0" smtClean="0">
                <a:solidFill>
                  <a:srgbClr val="FF0000"/>
                </a:solidFill>
              </a:rPr>
              <a:t>no os acabaré del todo.</a:t>
            </a:r>
            <a:br>
              <a:rPr lang="es-CL" sz="2800" b="1" dirty="0" smtClean="0">
                <a:solidFill>
                  <a:srgbClr val="FF0000"/>
                </a:solidFill>
              </a:rPr>
            </a:br>
            <a:r>
              <a:rPr lang="es-CL" sz="2800" b="1" dirty="0" smtClean="0"/>
              <a:t/>
            </a:r>
            <a:br>
              <a:rPr lang="es-CL" sz="2800" b="1" dirty="0" smtClean="0"/>
            </a:br>
            <a:r>
              <a:rPr lang="es-CL" sz="2800" b="1" dirty="0" smtClean="0"/>
              <a:t>19 </a:t>
            </a:r>
            <a:r>
              <a:rPr lang="es-CL" sz="2800" b="1" dirty="0" smtClean="0">
                <a:solidFill>
                  <a:srgbClr val="FF0000"/>
                </a:solidFill>
              </a:rPr>
              <a:t>Y será que cuando dijereis: ¿Por qué hizo Jehová el Dios nuestro con nosotros todas estas cosas? </a:t>
            </a:r>
            <a:r>
              <a:rPr lang="es-CL" sz="2800" b="1" dirty="0" smtClean="0"/>
              <a:t>entonces les dirás: </a:t>
            </a:r>
            <a:r>
              <a:rPr lang="es-CL" sz="2800" b="1" dirty="0" smtClean="0">
                <a:solidFill>
                  <a:srgbClr val="7030A0"/>
                </a:solidFill>
              </a:rPr>
              <a:t>De la manera que me dejasteis á mí</a:t>
            </a:r>
            <a:r>
              <a:rPr lang="es-CL" sz="2800" b="1" dirty="0" smtClean="0"/>
              <a:t>, y servisteis á dioses ajenos en vuestra tierra así serviréis á extraños en tierra ajena.</a:t>
            </a:r>
            <a:endParaRPr lang="es-CL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017342" y="235974"/>
            <a:ext cx="6174657" cy="641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CL" sz="3200" b="1" dirty="0" smtClean="0">
                <a:solidFill>
                  <a:srgbClr val="FF0000"/>
                </a:solidFill>
              </a:rPr>
              <a:t>Oíd ahora esto, </a:t>
            </a:r>
            <a:r>
              <a:rPr lang="es-CL" sz="3200" b="1" u="sng" dirty="0" smtClean="0">
                <a:solidFill>
                  <a:srgbClr val="FF0000"/>
                </a:solidFill>
              </a:rPr>
              <a:t>pueblo necio 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3200" b="1" dirty="0" smtClean="0">
                <a:solidFill>
                  <a:srgbClr val="7030A0"/>
                </a:solidFill>
              </a:rPr>
              <a:t>Se levantarán tempestades, mas </a:t>
            </a:r>
            <a:r>
              <a:rPr lang="es-CL" sz="3200" b="1" u="sng" dirty="0" smtClean="0">
                <a:solidFill>
                  <a:srgbClr val="7030A0"/>
                </a:solidFill>
              </a:rPr>
              <a:t>no prevalecerán </a:t>
            </a:r>
            <a:r>
              <a:rPr lang="es-CL" sz="3200" b="1" dirty="0" smtClean="0">
                <a:solidFill>
                  <a:schemeClr val="tx1"/>
                </a:solidFill>
              </a:rPr>
              <a:t>es necio pelear contra Dios  </a:t>
            </a:r>
            <a:endParaRPr lang="es-CL" sz="3200" b="1" dirty="0" smtClean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sz="3200" b="1" dirty="0" smtClean="0">
                <a:solidFill>
                  <a:srgbClr val="0070C0"/>
                </a:solidFill>
              </a:rPr>
              <a:t>Empero este pueblo tiene corazón falso y rebelde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3200" b="1" u="sng" dirty="0" smtClean="0">
                <a:solidFill>
                  <a:schemeClr val="accent2"/>
                </a:solidFill>
              </a:rPr>
              <a:t>Vuestras iniquidades han estorbado </a:t>
            </a:r>
            <a:r>
              <a:rPr lang="es-CL" sz="3200" b="1" dirty="0" smtClean="0">
                <a:solidFill>
                  <a:schemeClr val="accent2"/>
                </a:solidFill>
              </a:rPr>
              <a:t>estas cosas; </a:t>
            </a:r>
            <a:r>
              <a:rPr lang="es-CL" sz="3200" b="1" u="sng" dirty="0" smtClean="0">
                <a:solidFill>
                  <a:schemeClr val="accent2"/>
                </a:solidFill>
              </a:rPr>
              <a:t>y vuestros pecados apartaron de vosotros el bien.</a:t>
            </a:r>
            <a:r>
              <a:rPr lang="es-CL" sz="3200" u="sng" dirty="0" smtClean="0">
                <a:solidFill>
                  <a:schemeClr val="tx1"/>
                </a:solidFill>
              </a:rPr>
              <a:t> No es culpa de Dios</a:t>
            </a:r>
            <a:endParaRPr lang="es-CL" sz="3200" b="1" u="sng" dirty="0" smtClean="0">
              <a:solidFill>
                <a:srgbClr val="0070C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04624" y="216696"/>
            <a:ext cx="5111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sz="3600" b="1" dirty="0" smtClean="0"/>
              <a:t>Corazón Rebelde </a:t>
            </a:r>
            <a:endParaRPr lang="es-MX" sz="3600" b="1" dirty="0"/>
          </a:p>
        </p:txBody>
      </p:sp>
      <p:pic>
        <p:nvPicPr>
          <p:cNvPr id="6" name="Imagen 2" descr="Logotipo, Icono&#10;&#10;Descripción generada automáticamente">
            <a:extLst>
              <a:ext uri="{FF2B5EF4-FFF2-40B4-BE49-F238E27FC236}">
                <a16:creationId xmlns="" xmlns:a16="http://schemas.microsoft.com/office/drawing/2014/main" id="{7D84B44F-DD68-43D0-B02C-DB360F772B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1119" y="294968"/>
            <a:ext cx="1000881" cy="89701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244928" y="718452"/>
            <a:ext cx="5763986" cy="587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/>
              <a:t>20 Denunciad esto en la casa de Jacob, y haced que esto se oiga en Judá, diciendo:</a:t>
            </a:r>
            <a:br>
              <a:rPr lang="es-CL" b="1" dirty="0" smtClean="0"/>
            </a:b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>21 </a:t>
            </a:r>
            <a:r>
              <a:rPr lang="es-CL" b="1" dirty="0" err="1" smtClean="0">
                <a:solidFill>
                  <a:srgbClr val="FF0000"/>
                </a:solidFill>
              </a:rPr>
              <a:t>Oid</a:t>
            </a:r>
            <a:r>
              <a:rPr lang="es-CL" b="1" dirty="0" smtClean="0">
                <a:solidFill>
                  <a:srgbClr val="FF0000"/>
                </a:solidFill>
              </a:rPr>
              <a:t> ahora esto, pueblo necio </a:t>
            </a:r>
            <a:r>
              <a:rPr lang="es-CL" b="1" dirty="0" smtClean="0"/>
              <a:t>y sin corazón, que tienen ojos y no ven, que tienen oídos y no oyen:</a:t>
            </a:r>
            <a:br>
              <a:rPr lang="es-CL" b="1" dirty="0" smtClean="0"/>
            </a:b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>22 ¿A mí no temeréis? dice Jehová; ¿no os amedrentaréis á mi presencia, que al mar por ordenación eterna, la cual no quebrantará, puse arena por término? </a:t>
            </a:r>
            <a:r>
              <a:rPr lang="es-CL" b="1" dirty="0" smtClean="0">
                <a:solidFill>
                  <a:srgbClr val="7030A0"/>
                </a:solidFill>
              </a:rPr>
              <a:t>Se levantarán tempestades, mas no prevalecerán</a:t>
            </a:r>
            <a:r>
              <a:rPr lang="es-CL" b="1" dirty="0" smtClean="0"/>
              <a:t>; bramarán sus ondas, mas no lo pasarán.</a:t>
            </a:r>
            <a:br>
              <a:rPr lang="es-CL" b="1" dirty="0" smtClean="0"/>
            </a:b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>23 </a:t>
            </a:r>
            <a:r>
              <a:rPr lang="es-CL" b="1" dirty="0" smtClean="0">
                <a:solidFill>
                  <a:srgbClr val="0070C0"/>
                </a:solidFill>
              </a:rPr>
              <a:t>Empero este pueblo tiene corazón falso y rebelde</a:t>
            </a:r>
            <a:r>
              <a:rPr lang="es-CL" b="1" dirty="0" smtClean="0"/>
              <a:t>; </a:t>
            </a:r>
            <a:r>
              <a:rPr lang="es-CL" b="1" dirty="0" err="1" smtClean="0"/>
              <a:t>tornáronse</a:t>
            </a:r>
            <a:r>
              <a:rPr lang="es-CL" b="1" dirty="0" smtClean="0"/>
              <a:t> y </a:t>
            </a:r>
            <a:r>
              <a:rPr lang="es-CL" b="1" dirty="0" err="1" smtClean="0"/>
              <a:t>fuéronse</a:t>
            </a:r>
            <a:r>
              <a:rPr lang="es-CL" b="1" dirty="0" smtClean="0"/>
              <a:t>.</a:t>
            </a:r>
            <a:br>
              <a:rPr lang="es-CL" b="1" dirty="0" smtClean="0"/>
            </a:b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>24 Y no dijeron en su corazón: Temamos ahora á Jehová Dios nuestro, que da lluvia temprana y tardía en su tiempo; los tiempos establecidos de la siega nos guarda.</a:t>
            </a:r>
            <a:br>
              <a:rPr lang="es-CL" b="1" dirty="0" smtClean="0"/>
            </a:b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>25 </a:t>
            </a:r>
            <a:r>
              <a:rPr lang="es-CL" b="1" dirty="0" smtClean="0">
                <a:solidFill>
                  <a:schemeClr val="accent2"/>
                </a:solidFill>
              </a:rPr>
              <a:t>Vuestras iniquidades han estorbado estas cosas; y vuestros pecados apartaron de vosotros el bien.</a:t>
            </a:r>
            <a:endParaRPr lang="es-CL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017342" y="235974"/>
            <a:ext cx="6174657" cy="641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CL" sz="3200" b="1" dirty="0" smtClean="0">
                <a:solidFill>
                  <a:srgbClr val="FF0000"/>
                </a:solidFill>
              </a:rPr>
              <a:t>acechaban como quien pone lazos; pusieron trampa para tomar hombres. </a:t>
            </a:r>
            <a:r>
              <a:rPr lang="es-CL" sz="3200" b="1" dirty="0" smtClean="0">
                <a:solidFill>
                  <a:schemeClr val="tx1"/>
                </a:solidFill>
              </a:rPr>
              <a:t>Aprovecharse del débil o necesitado</a:t>
            </a:r>
            <a:endParaRPr lang="es-CL" sz="3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sz="3200" b="1" dirty="0" smtClean="0">
                <a:solidFill>
                  <a:srgbClr val="7030A0"/>
                </a:solidFill>
              </a:rPr>
              <a:t>no juzgaron la causa, la causa del huérfano </a:t>
            </a:r>
            <a:r>
              <a:rPr lang="es-CL" sz="3200" b="1" dirty="0" smtClean="0">
                <a:solidFill>
                  <a:schemeClr val="tx1"/>
                </a:solidFill>
              </a:rPr>
              <a:t>deberían hacer el bien</a:t>
            </a:r>
          </a:p>
          <a:p>
            <a:pPr marL="342900" indent="-342900">
              <a:buFont typeface="+mj-lt"/>
              <a:buAutoNum type="arabicPeriod"/>
            </a:pPr>
            <a:endParaRPr lang="es-CL" sz="3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sz="3200" b="1" dirty="0" err="1" smtClean="0">
                <a:solidFill>
                  <a:schemeClr val="accent2"/>
                </a:solidFill>
              </a:rPr>
              <a:t>hiciéronse</a:t>
            </a:r>
            <a:r>
              <a:rPr lang="es-CL" sz="3200" b="1" dirty="0" smtClean="0">
                <a:solidFill>
                  <a:schemeClr val="accent2"/>
                </a:solidFill>
              </a:rPr>
              <a:t> prósperos </a:t>
            </a:r>
            <a:r>
              <a:rPr lang="es-CL" sz="3200" b="1" dirty="0" smtClean="0">
                <a:solidFill>
                  <a:schemeClr val="tx1"/>
                </a:solidFill>
              </a:rPr>
              <a:t>resultado de su propia ambición  </a:t>
            </a:r>
            <a:endParaRPr lang="es-CL" sz="3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CL" sz="3200" b="1" u="sng" dirty="0" smtClean="0">
              <a:solidFill>
                <a:srgbClr val="0070C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61257" y="216696"/>
            <a:ext cx="5731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L" sz="2400" b="1" dirty="0" smtClean="0"/>
              <a:t> La maldad de aquellos que no se preocupan por su prójimo.</a:t>
            </a:r>
            <a:endParaRPr lang="es-CL" sz="2400" b="1" dirty="0"/>
          </a:p>
        </p:txBody>
      </p:sp>
      <p:pic>
        <p:nvPicPr>
          <p:cNvPr id="6" name="Imagen 2" descr="Logotipo, Icono&#10;&#10;Descripción generada automáticamente">
            <a:extLst>
              <a:ext uri="{FF2B5EF4-FFF2-40B4-BE49-F238E27FC236}">
                <a16:creationId xmlns="" xmlns:a16="http://schemas.microsoft.com/office/drawing/2014/main" id="{7D84B44F-DD68-43D0-B02C-DB360F772B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91119" y="294968"/>
            <a:ext cx="1000881" cy="89701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04800" y="1190457"/>
            <a:ext cx="56714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 smtClean="0"/>
              <a:t>26 Porque fueron hallados en mi pueblo impíos; </a:t>
            </a:r>
            <a:r>
              <a:rPr lang="es-CL" sz="2200" b="1" dirty="0" smtClean="0">
                <a:solidFill>
                  <a:srgbClr val="FF0000"/>
                </a:solidFill>
              </a:rPr>
              <a:t>acechaban como quien pone lazos; pusieron trampa para tomar hombres.</a:t>
            </a:r>
            <a:r>
              <a:rPr lang="es-CL" sz="2200" b="1" dirty="0" smtClean="0"/>
              <a:t/>
            </a:r>
            <a:br>
              <a:rPr lang="es-CL" sz="2200" b="1" dirty="0" smtClean="0"/>
            </a:br>
            <a:r>
              <a:rPr lang="es-CL" sz="2200" b="1" dirty="0" smtClean="0"/>
              <a:t>27 Como jaula llena de pájaros, así están sus casas llenas de engaño: así se hicieron grandes y ricos.</a:t>
            </a:r>
            <a:br>
              <a:rPr lang="es-CL" sz="2200" b="1" dirty="0" smtClean="0"/>
            </a:br>
            <a:r>
              <a:rPr lang="es-CL" sz="2200" b="1" dirty="0" smtClean="0"/>
              <a:t>28 Engordaron y </a:t>
            </a:r>
            <a:r>
              <a:rPr lang="es-CL" sz="2200" b="1" dirty="0" err="1" smtClean="0"/>
              <a:t>pusiéronse</a:t>
            </a:r>
            <a:r>
              <a:rPr lang="es-CL" sz="2200" b="1" dirty="0" smtClean="0"/>
              <a:t> lustrosos, y sobrepujaron los hechos del malo: </a:t>
            </a:r>
            <a:r>
              <a:rPr lang="es-CL" sz="2200" b="1" dirty="0" smtClean="0">
                <a:solidFill>
                  <a:srgbClr val="7030A0"/>
                </a:solidFill>
              </a:rPr>
              <a:t>no juzgaron la causa, la causa del huérfano</a:t>
            </a:r>
            <a:r>
              <a:rPr lang="es-CL" sz="2200" b="1" dirty="0" smtClean="0"/>
              <a:t>; con todo </a:t>
            </a:r>
            <a:r>
              <a:rPr lang="es-CL" sz="2200" b="1" dirty="0" err="1" smtClean="0">
                <a:solidFill>
                  <a:schemeClr val="accent2"/>
                </a:solidFill>
              </a:rPr>
              <a:t>hiciéronse</a:t>
            </a:r>
            <a:r>
              <a:rPr lang="es-CL" sz="2200" b="1" dirty="0" smtClean="0">
                <a:solidFill>
                  <a:schemeClr val="accent2"/>
                </a:solidFill>
              </a:rPr>
              <a:t> prósperos</a:t>
            </a:r>
            <a:r>
              <a:rPr lang="es-CL" sz="2200" b="1" dirty="0" smtClean="0"/>
              <a:t>, y la causa de los pobres no juzgaron.</a:t>
            </a:r>
            <a:br>
              <a:rPr lang="es-CL" sz="2200" b="1" dirty="0" smtClean="0"/>
            </a:br>
            <a:r>
              <a:rPr lang="es-CL" sz="2200" b="1" dirty="0" smtClean="0"/>
              <a:t>29 ¿No tengo de visitar sobre esto? dice Jehová; ¿y de tal gente no se vengará mi alma?</a:t>
            </a:r>
            <a:endParaRPr lang="es-CL" sz="2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017342" y="235974"/>
            <a:ext cx="6174657" cy="641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s-CL" sz="3200" b="1" dirty="0" smtClean="0">
                <a:solidFill>
                  <a:srgbClr val="FF0000"/>
                </a:solidFill>
              </a:rPr>
              <a:t>Cosa espantosa y fea es hecha en la tierra: </a:t>
            </a:r>
            <a:r>
              <a:rPr lang="es-CL" sz="3200" b="1" dirty="0" smtClean="0">
                <a:solidFill>
                  <a:schemeClr val="tx1"/>
                </a:solidFill>
              </a:rPr>
              <a:t>¿qué será espantosa a los ojos de Dios?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3200" b="1" dirty="0" smtClean="0">
                <a:solidFill>
                  <a:schemeClr val="accent2">
                    <a:lumMod val="75000"/>
                  </a:schemeClr>
                </a:solidFill>
              </a:rPr>
              <a:t> (01)</a:t>
            </a:r>
            <a:r>
              <a:rPr lang="es-CL" sz="3200" b="1" dirty="0" smtClean="0">
                <a:solidFill>
                  <a:srgbClr val="FF0000"/>
                </a:solidFill>
              </a:rPr>
              <a:t> </a:t>
            </a:r>
            <a:r>
              <a:rPr lang="es-CL" sz="3200" b="1" u="sng" dirty="0" smtClean="0">
                <a:solidFill>
                  <a:srgbClr val="FF0000"/>
                </a:solidFill>
              </a:rPr>
              <a:t>Cosa espantosa</a:t>
            </a:r>
            <a:r>
              <a:rPr lang="es-CL" sz="32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CL" sz="3200" b="1" dirty="0" smtClean="0">
                <a:solidFill>
                  <a:schemeClr val="accent2">
                    <a:lumMod val="75000"/>
                  </a:schemeClr>
                </a:solidFill>
              </a:rPr>
              <a:t>Los profetas profetizaron mentira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3200" b="1" dirty="0" smtClean="0">
                <a:solidFill>
                  <a:srgbClr val="7030A0"/>
                </a:solidFill>
              </a:rPr>
              <a:t>(02)</a:t>
            </a:r>
            <a:r>
              <a:rPr lang="es-CL" sz="3200" b="1" dirty="0" smtClean="0">
                <a:solidFill>
                  <a:srgbClr val="FF0000"/>
                </a:solidFill>
              </a:rPr>
              <a:t> </a:t>
            </a:r>
            <a:r>
              <a:rPr lang="es-CL" sz="3200" b="1" u="sng" dirty="0" smtClean="0">
                <a:solidFill>
                  <a:srgbClr val="FF0000"/>
                </a:solidFill>
              </a:rPr>
              <a:t>Cosa espantosa</a:t>
            </a:r>
            <a:r>
              <a:rPr lang="es-CL" sz="32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CL" sz="3200" b="1" dirty="0" smtClean="0">
                <a:solidFill>
                  <a:srgbClr val="7030A0"/>
                </a:solidFill>
              </a:rPr>
              <a:t>los sacerdotes dirigían por manos de ellos</a:t>
            </a:r>
            <a:endParaRPr lang="es-CL" sz="3200" b="1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CL" sz="3200" b="1" u="sng" dirty="0" smtClean="0">
              <a:solidFill>
                <a:srgbClr val="0070C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2271" y="216696"/>
            <a:ext cx="5845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L" sz="2800" b="1" dirty="0" smtClean="0"/>
              <a:t>Los falsos profetas y sus seguidores</a:t>
            </a:r>
          </a:p>
        </p:txBody>
      </p:sp>
      <p:pic>
        <p:nvPicPr>
          <p:cNvPr id="6" name="Imagen 2" descr="Logotipo, Icono&#10;&#10;Descripción generada automáticamente">
            <a:extLst>
              <a:ext uri="{FF2B5EF4-FFF2-40B4-BE49-F238E27FC236}">
                <a16:creationId xmlns="" xmlns:a16="http://schemas.microsoft.com/office/drawing/2014/main" id="{7D84B44F-DD68-43D0-B02C-DB360F772B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1119" y="294968"/>
            <a:ext cx="1000881" cy="897018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370114" y="861535"/>
            <a:ext cx="54755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b="1" dirty="0" smtClean="0"/>
              <a:t>30 </a:t>
            </a:r>
            <a:r>
              <a:rPr lang="es-CL" sz="4000" b="1" dirty="0" smtClean="0">
                <a:solidFill>
                  <a:srgbClr val="FF0000"/>
                </a:solidFill>
              </a:rPr>
              <a:t>Cosa espantosa y fea es hecha en la tierra:</a:t>
            </a:r>
            <a:r>
              <a:rPr lang="es-CL" sz="4000" b="1" dirty="0" smtClean="0"/>
              <a:t/>
            </a:r>
            <a:br>
              <a:rPr lang="es-CL" sz="4000" b="1" dirty="0" smtClean="0"/>
            </a:br>
            <a:r>
              <a:rPr lang="es-CL" sz="4000" b="1" dirty="0" smtClean="0"/>
              <a:t>31 </a:t>
            </a:r>
            <a:r>
              <a:rPr lang="es-CL" sz="4000" b="1" dirty="0" smtClean="0">
                <a:solidFill>
                  <a:schemeClr val="accent2">
                    <a:lumMod val="75000"/>
                  </a:schemeClr>
                </a:solidFill>
              </a:rPr>
              <a:t>Los profetas profetizaron mentira</a:t>
            </a:r>
            <a:r>
              <a:rPr lang="es-CL" sz="4000" b="1" dirty="0" smtClean="0"/>
              <a:t>, y </a:t>
            </a:r>
            <a:r>
              <a:rPr lang="es-CL" sz="4000" b="1" dirty="0" smtClean="0">
                <a:solidFill>
                  <a:srgbClr val="7030A0"/>
                </a:solidFill>
              </a:rPr>
              <a:t>los sacerdotes dirigían por manos de ellos</a:t>
            </a:r>
            <a:r>
              <a:rPr lang="es-CL" sz="4000" b="1" dirty="0" smtClean="0"/>
              <a:t>; y mi pueblo así lo quiso. ¿Qué pues haréis á su fin?</a:t>
            </a:r>
            <a:endParaRPr lang="es-CL" sz="4000" b="1" dirty="0"/>
          </a:p>
        </p:txBody>
      </p:sp>
      <p:sp>
        <p:nvSpPr>
          <p:cNvPr id="7" name="6 Rectángulo"/>
          <p:cNvSpPr/>
          <p:nvPr/>
        </p:nvSpPr>
        <p:spPr>
          <a:xfrm>
            <a:off x="7034971" y="256793"/>
            <a:ext cx="3445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Conclusión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5556" y="1796160"/>
            <a:ext cx="114463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800" b="1" dirty="0" smtClean="0">
                <a:solidFill>
                  <a:srgbClr val="C00000"/>
                </a:solidFill>
              </a:rPr>
              <a:t>Guardad, pues, mi ordenanza</a:t>
            </a:r>
            <a:r>
              <a:rPr lang="es-CL" sz="4800" dirty="0" smtClean="0"/>
              <a:t>, </a:t>
            </a:r>
          </a:p>
          <a:p>
            <a:r>
              <a:rPr lang="es-CL" sz="4800" b="1" dirty="0" smtClean="0"/>
              <a:t>no haciendo de las prácticas abominables </a:t>
            </a:r>
            <a:r>
              <a:rPr lang="es-CL" sz="4800" dirty="0" smtClean="0"/>
              <a:t>que tuvieron lugar antes de vosotros, </a:t>
            </a:r>
          </a:p>
          <a:p>
            <a:r>
              <a:rPr lang="es-CL" sz="4800" b="1" dirty="0" smtClean="0"/>
              <a:t>y no os ensuciéis en ellas: </a:t>
            </a:r>
          </a:p>
          <a:p>
            <a:r>
              <a:rPr lang="es-CL" sz="4800" b="1" dirty="0" smtClean="0">
                <a:solidFill>
                  <a:srgbClr val="FF0000"/>
                </a:solidFill>
              </a:rPr>
              <a:t>Yo Jehová vuestro Dios.</a:t>
            </a:r>
            <a:endParaRPr lang="es-CL" sz="4800" b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459904" y="5611977"/>
            <a:ext cx="43731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5400" dirty="0" smtClean="0"/>
              <a:t>Levítico 18:30  </a:t>
            </a:r>
            <a:endParaRPr lang="es-CL" sz="5400" dirty="0"/>
          </a:p>
        </p:txBody>
      </p:sp>
      <p:sp>
        <p:nvSpPr>
          <p:cNvPr id="4" name="3 Rectángulo"/>
          <p:cNvSpPr/>
          <p:nvPr/>
        </p:nvSpPr>
        <p:spPr>
          <a:xfrm>
            <a:off x="1997050" y="730321"/>
            <a:ext cx="7740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Versículo para Memorizar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017342" y="235974"/>
            <a:ext cx="6174657" cy="641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s-CL" sz="3200" b="1" dirty="0" smtClean="0">
                <a:solidFill>
                  <a:srgbClr val="FF0000"/>
                </a:solidFill>
              </a:rPr>
              <a:t>    Cosa espantosa y fea es hecha en la tierra: </a:t>
            </a:r>
            <a:r>
              <a:rPr lang="es-CL" sz="3200" b="1" dirty="0" smtClean="0">
                <a:solidFill>
                  <a:schemeClr val="tx1"/>
                </a:solidFill>
              </a:rPr>
              <a:t>¿qué será espantosa a los ojos de Dios?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3200" b="1" dirty="0" smtClean="0">
                <a:solidFill>
                  <a:schemeClr val="accent2">
                    <a:lumMod val="75000"/>
                  </a:schemeClr>
                </a:solidFill>
              </a:rPr>
              <a:t> (01)</a:t>
            </a:r>
            <a:r>
              <a:rPr lang="es-CL" sz="3200" b="1" dirty="0" smtClean="0">
                <a:solidFill>
                  <a:srgbClr val="FF0000"/>
                </a:solidFill>
              </a:rPr>
              <a:t> </a:t>
            </a:r>
            <a:r>
              <a:rPr lang="es-CL" sz="3200" b="1" u="sng" dirty="0" smtClean="0">
                <a:solidFill>
                  <a:srgbClr val="FF0000"/>
                </a:solidFill>
              </a:rPr>
              <a:t>Cosa espantosa</a:t>
            </a:r>
            <a:r>
              <a:rPr lang="es-CL" sz="32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CL" sz="3200" b="1" dirty="0" smtClean="0">
                <a:solidFill>
                  <a:schemeClr val="accent2">
                    <a:lumMod val="75000"/>
                  </a:schemeClr>
                </a:solidFill>
              </a:rPr>
              <a:t>Los profetas profetizaron mentira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3200" b="1" dirty="0" smtClean="0">
                <a:solidFill>
                  <a:srgbClr val="7030A0"/>
                </a:solidFill>
              </a:rPr>
              <a:t>(02)</a:t>
            </a:r>
            <a:r>
              <a:rPr lang="es-CL" sz="3200" b="1" dirty="0" smtClean="0">
                <a:solidFill>
                  <a:srgbClr val="FF0000"/>
                </a:solidFill>
              </a:rPr>
              <a:t> </a:t>
            </a:r>
            <a:r>
              <a:rPr lang="es-CL" sz="3200" b="1" u="sng" dirty="0" smtClean="0">
                <a:solidFill>
                  <a:srgbClr val="FF0000"/>
                </a:solidFill>
              </a:rPr>
              <a:t>Cosa espantosa</a:t>
            </a:r>
            <a:r>
              <a:rPr lang="es-CL" sz="32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CL" sz="3200" b="1" dirty="0" smtClean="0">
                <a:solidFill>
                  <a:srgbClr val="7030A0"/>
                </a:solidFill>
              </a:rPr>
              <a:t>los sacerdotes dirigían por manos de ellos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3200" b="1" dirty="0" smtClean="0">
                <a:solidFill>
                  <a:srgbClr val="C00000"/>
                </a:solidFill>
              </a:rPr>
              <a:t>(03) </a:t>
            </a:r>
            <a:r>
              <a:rPr lang="es-CL" sz="3200" b="1" u="sng" dirty="0" smtClean="0">
                <a:solidFill>
                  <a:srgbClr val="FF0000"/>
                </a:solidFill>
              </a:rPr>
              <a:t>Cosa espantosa</a:t>
            </a:r>
            <a:r>
              <a:rPr lang="es-CL" sz="32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CL" sz="3200" b="1" dirty="0" smtClean="0">
                <a:solidFill>
                  <a:srgbClr val="C00000"/>
                </a:solidFill>
              </a:rPr>
              <a:t>y mi pueblo así lo quiso. </a:t>
            </a:r>
            <a:r>
              <a:rPr lang="es-CL" sz="3200" b="1" dirty="0" smtClean="0">
                <a:solidFill>
                  <a:schemeClr val="tx1"/>
                </a:solidFill>
              </a:rPr>
              <a:t>El pueblo estaba feliz de tener profetas falsos y lideres corruptos </a:t>
            </a:r>
            <a:endParaRPr lang="es-CL" sz="3200" b="1" dirty="0" smtClean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CL" sz="3200" b="1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CL" sz="3200" b="1" u="sng" dirty="0" smtClean="0">
              <a:solidFill>
                <a:srgbClr val="0070C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2271" y="216696"/>
            <a:ext cx="5845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L" sz="2800" b="1" dirty="0" smtClean="0"/>
              <a:t>Los falsos profetas y sus seguidores</a:t>
            </a:r>
          </a:p>
        </p:txBody>
      </p:sp>
      <p:pic>
        <p:nvPicPr>
          <p:cNvPr id="6" name="Imagen 2" descr="Logotipo, Icono&#10;&#10;Descripción generada automáticamente">
            <a:extLst>
              <a:ext uri="{FF2B5EF4-FFF2-40B4-BE49-F238E27FC236}">
                <a16:creationId xmlns="" xmlns:a16="http://schemas.microsoft.com/office/drawing/2014/main" id="{7D84B44F-DD68-43D0-B02C-DB360F772B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1119" y="294968"/>
            <a:ext cx="1000881" cy="897018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370114" y="861535"/>
            <a:ext cx="54755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b="1" dirty="0" smtClean="0"/>
              <a:t>30 </a:t>
            </a:r>
            <a:r>
              <a:rPr lang="es-CL" sz="4000" b="1" dirty="0" smtClean="0">
                <a:solidFill>
                  <a:srgbClr val="FF0000"/>
                </a:solidFill>
              </a:rPr>
              <a:t>Cosa espantosa y fea es hecha en la tierra:</a:t>
            </a:r>
            <a:r>
              <a:rPr lang="es-CL" sz="4000" b="1" dirty="0" smtClean="0"/>
              <a:t/>
            </a:r>
            <a:br>
              <a:rPr lang="es-CL" sz="4000" b="1" dirty="0" smtClean="0"/>
            </a:br>
            <a:r>
              <a:rPr lang="es-CL" sz="4000" b="1" dirty="0" smtClean="0"/>
              <a:t>31 </a:t>
            </a:r>
            <a:r>
              <a:rPr lang="es-CL" sz="4000" b="1" dirty="0" smtClean="0">
                <a:solidFill>
                  <a:schemeClr val="accent2">
                    <a:lumMod val="75000"/>
                  </a:schemeClr>
                </a:solidFill>
              </a:rPr>
              <a:t>Los profetas profetizaron mentira</a:t>
            </a:r>
            <a:r>
              <a:rPr lang="es-CL" sz="4000" b="1" dirty="0" smtClean="0"/>
              <a:t>, y </a:t>
            </a:r>
            <a:r>
              <a:rPr lang="es-CL" sz="4000" b="1" dirty="0" smtClean="0">
                <a:solidFill>
                  <a:srgbClr val="7030A0"/>
                </a:solidFill>
              </a:rPr>
              <a:t>los sacerdotes dirigían por manos de ellos</a:t>
            </a:r>
            <a:r>
              <a:rPr lang="es-CL" sz="4000" b="1" dirty="0" smtClean="0"/>
              <a:t>; </a:t>
            </a:r>
            <a:r>
              <a:rPr lang="es-CL" sz="4000" b="1" dirty="0" smtClean="0">
                <a:solidFill>
                  <a:srgbClr val="C00000"/>
                </a:solidFill>
              </a:rPr>
              <a:t>y mi pueblo así lo quiso. </a:t>
            </a:r>
            <a:r>
              <a:rPr lang="es-CL" sz="4000" b="1" dirty="0" smtClean="0"/>
              <a:t>¿Qué pues haréis á su fin?</a:t>
            </a:r>
            <a:endParaRPr lang="es-C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7B84961-A3F3-4AB3-95AB-B284C2AB9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" y="228600"/>
            <a:ext cx="11694711" cy="36410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6000" dirty="0"/>
              <a:t>Nuestro pecado lo corrompe todo</a:t>
            </a:r>
            <a:endParaRPr lang="es-CL" sz="6000" dirty="0"/>
          </a:p>
        </p:txBody>
      </p:sp>
      <p:sp>
        <p:nvSpPr>
          <p:cNvPr id="5" name="Subtítulo 4">
            <a:extLst>
              <a:ext uri="{FF2B5EF4-FFF2-40B4-BE49-F238E27FC236}">
                <a16:creationId xmlns="" xmlns:a16="http://schemas.microsoft.com/office/drawing/2014/main" id="{60452CB8-23F9-463E-8F44-BEF6F32CC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056929"/>
          </a:xfrm>
        </p:spPr>
        <p:txBody>
          <a:bodyPr>
            <a:normAutofit/>
          </a:bodyPr>
          <a:lstStyle/>
          <a:p>
            <a:r>
              <a:rPr lang="es-CL" sz="5400" b="1" dirty="0">
                <a:solidFill>
                  <a:srgbClr val="FF0000"/>
                </a:solidFill>
              </a:rPr>
              <a:t> </a:t>
            </a:r>
            <a:r>
              <a:rPr lang="es-CL" sz="5400" b="1" dirty="0">
                <a:solidFill>
                  <a:schemeClr val="accent4"/>
                </a:solidFill>
              </a:rPr>
              <a:t>VERDAD BIBLICA</a:t>
            </a:r>
          </a:p>
        </p:txBody>
      </p:sp>
      <p:pic>
        <p:nvPicPr>
          <p:cNvPr id="6" name="Imagen 5" descr="Logotipo, Icono&#10;&#10;Descripción generada automáticamente">
            <a:extLst>
              <a:ext uri="{FF2B5EF4-FFF2-40B4-BE49-F238E27FC236}">
                <a16:creationId xmlns="" xmlns:a16="http://schemas.microsoft.com/office/drawing/2014/main" id="{D0C7A16A-6872-4E50-81C8-C60B6E83F9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6980" y="5168944"/>
            <a:ext cx="1532042" cy="13730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4896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59E73E6-B6A7-46CC-AF00-85E18255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>
                <a:latin typeface="Aharoni" panose="02010803020104030203" pitchFamily="2" charset="-79"/>
                <a:cs typeface="Aharoni" panose="02010803020104030203" pitchFamily="2" charset="-79"/>
              </a:rPr>
              <a:t>Verdad bíblica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BBD581A-F43C-45EF-A7EF-2728B3E55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22940"/>
            <a:ext cx="5388785" cy="2860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dirty="0" smtClean="0"/>
              <a:t>Buscar la Verdad </a:t>
            </a:r>
          </a:p>
          <a:p>
            <a:pPr marL="0" indent="0" algn="ctr">
              <a:buNone/>
            </a:pPr>
            <a:r>
              <a:rPr lang="es-MX" sz="4400" dirty="0" smtClean="0"/>
              <a:t>en su Palabra</a:t>
            </a:r>
            <a:endParaRPr lang="es-CL" sz="4400" dirty="0"/>
          </a:p>
        </p:txBody>
      </p:sp>
      <p:pic>
        <p:nvPicPr>
          <p:cNvPr id="4" name="Imagen 2" descr="Logotipo, Icono&#10;&#10;Descripción generada automáticamente">
            <a:extLst>
              <a:ext uri="{FF2B5EF4-FFF2-40B4-BE49-F238E27FC236}">
                <a16:creationId xmlns="" xmlns:a16="http://schemas.microsoft.com/office/drawing/2014/main" id="{7D84B44F-DD68-43D0-B02C-DB360F772B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3902" y="692079"/>
            <a:ext cx="1843173" cy="1651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726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59E73E6-B6A7-46CC-AF00-85E18255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>
                <a:latin typeface="Aharoni" panose="02010803020104030203" pitchFamily="2" charset="-79"/>
                <a:cs typeface="Aharoni" panose="02010803020104030203" pitchFamily="2" charset="-79"/>
              </a:rPr>
              <a:t>Verdad bíblica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BBD581A-F43C-45EF-A7EF-2728B3E55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22940"/>
            <a:ext cx="5388785" cy="2860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dirty="0" smtClean="0"/>
              <a:t>Buscar la Verdad </a:t>
            </a:r>
          </a:p>
          <a:p>
            <a:pPr marL="0" indent="0" algn="ctr">
              <a:buNone/>
            </a:pPr>
            <a:r>
              <a:rPr lang="es-MX" sz="4400" dirty="0" smtClean="0"/>
              <a:t>en su Palabra</a:t>
            </a:r>
            <a:endParaRPr lang="es-CL" sz="4400" dirty="0"/>
          </a:p>
        </p:txBody>
      </p:sp>
      <p:pic>
        <p:nvPicPr>
          <p:cNvPr id="4" name="Imagen 2" descr="Logotipo, Icono&#10;&#10;Descripción generada automáticamente">
            <a:extLst>
              <a:ext uri="{FF2B5EF4-FFF2-40B4-BE49-F238E27FC236}">
                <a16:creationId xmlns="" xmlns:a16="http://schemas.microsoft.com/office/drawing/2014/main" id="{7D84B44F-DD68-43D0-B02C-DB360F772B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3902" y="692079"/>
            <a:ext cx="1843173" cy="1651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726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7B84961-A3F3-4AB3-95AB-B284C2AB9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" y="228600"/>
            <a:ext cx="11694711" cy="31024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6000" dirty="0"/>
              <a:t>Nuestro pecado lo corrompe todo</a:t>
            </a:r>
            <a:endParaRPr lang="es-CL" sz="6000" dirty="0"/>
          </a:p>
        </p:txBody>
      </p:sp>
      <p:pic>
        <p:nvPicPr>
          <p:cNvPr id="6" name="Imagen 5" descr="Logotipo, Icono&#10;&#10;Descripción generada automáticamente">
            <a:extLst>
              <a:ext uri="{FF2B5EF4-FFF2-40B4-BE49-F238E27FC236}">
                <a16:creationId xmlns="" xmlns:a16="http://schemas.microsoft.com/office/drawing/2014/main" id="{D0C7A16A-6872-4E50-81C8-C60B6E83F9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6980" y="5168944"/>
            <a:ext cx="1532042" cy="1373060"/>
          </a:xfrm>
          <a:prstGeom prst="rect">
            <a:avLst/>
          </a:prstGeom>
        </p:spPr>
      </p:pic>
      <p:pic>
        <p:nvPicPr>
          <p:cNvPr id="6146" name="Picture 2" descr="12 – DESPUÉS DE LA CAÍDA – El pecado corrompe la tierra y la llena de  violencia">
            <a:extLst>
              <a:ext uri="{FF2B5EF4-FFF2-40B4-BE49-F238E27FC236}">
                <a16:creationId xmlns="" xmlns:a16="http://schemas.microsoft.com/office/drawing/2014/main" id="{265AE7FE-D954-2ED0-1FAB-DFEE6BAA1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594" y="3331029"/>
            <a:ext cx="4296651" cy="3222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134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tipo, Icono&#10;&#10;Descripción generada automáticamente">
            <a:extLst>
              <a:ext uri="{FF2B5EF4-FFF2-40B4-BE49-F238E27FC236}">
                <a16:creationId xmlns="" xmlns:a16="http://schemas.microsoft.com/office/drawing/2014/main" id="{D0C7A16A-6872-4E50-81C8-C60B6E83F9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6980" y="5168944"/>
            <a:ext cx="1532042" cy="13730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0535129-CE76-E4AA-0590-194840AE80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3304" y="363894"/>
            <a:ext cx="8673675" cy="60248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490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59E73E6-B6A7-46CC-AF00-85E18255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>
                <a:latin typeface="Aharoni" panose="02010803020104030203" pitchFamily="2" charset="-79"/>
                <a:cs typeface="Aharoni" panose="02010803020104030203" pitchFamily="2" charset="-79"/>
              </a:rPr>
              <a:t>Verdad bíblica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BBD581A-F43C-45EF-A7EF-2728B3E55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22940"/>
            <a:ext cx="5388785" cy="2860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dirty="0" smtClean="0"/>
              <a:t>Buscar la Verdad </a:t>
            </a:r>
          </a:p>
          <a:p>
            <a:pPr marL="0" indent="0" algn="ctr">
              <a:buNone/>
            </a:pPr>
            <a:r>
              <a:rPr lang="es-MX" sz="4400" dirty="0" smtClean="0"/>
              <a:t>en su Palabra</a:t>
            </a:r>
            <a:endParaRPr lang="es-CL" sz="4400" dirty="0"/>
          </a:p>
        </p:txBody>
      </p:sp>
      <p:pic>
        <p:nvPicPr>
          <p:cNvPr id="4" name="Imagen 2" descr="Logotipo, Icono&#10;&#10;Descripción generada automáticamente">
            <a:extLst>
              <a:ext uri="{FF2B5EF4-FFF2-40B4-BE49-F238E27FC236}">
                <a16:creationId xmlns="" xmlns:a16="http://schemas.microsoft.com/office/drawing/2014/main" id="{7D84B44F-DD68-43D0-B02C-DB360F772B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3902" y="692079"/>
            <a:ext cx="1843173" cy="1651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7261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Porque tanta advertencia para el Pueblo de Dios?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Dios nos </a:t>
            </a:r>
            <a:r>
              <a:rPr lang="es-CL" dirty="0" err="1" smtClean="0"/>
              <a:t>dió</a:t>
            </a:r>
            <a:r>
              <a:rPr lang="es-CL" dirty="0" smtClean="0"/>
              <a:t> las herramientas para vencer el pecado y vivir una vida santa (su palabra, la oración, la armadura de Dios, confesión, arrepentimiento, buscar la guía del EESS, adorar a Dios, </a:t>
            </a:r>
            <a:r>
              <a:rPr lang="es-CL" dirty="0" err="1" smtClean="0"/>
              <a:t>etc</a:t>
            </a:r>
            <a:r>
              <a:rPr lang="es-CL" dirty="0" smtClean="0"/>
              <a:t> )</a:t>
            </a:r>
          </a:p>
          <a:p>
            <a:r>
              <a:rPr lang="es-CL" dirty="0" smtClean="0"/>
              <a:t>Y si usamos las herramientas que Dios nos dejó y dependemos totalmente de El, vamos a reflejar a Dios en nuestras vidas y es una forma de predicar con nuestro testimonio </a:t>
            </a:r>
          </a:p>
          <a:p>
            <a:r>
              <a:rPr lang="es-CL" dirty="0" smtClean="0"/>
              <a:t>Pero Satanás no quiere que nuestra luz refleje, por lo cual el dios de este siglo tiene muchos </a:t>
            </a:r>
            <a:r>
              <a:rPr lang="es-CL" dirty="0" err="1" smtClean="0"/>
              <a:t>distractivos</a:t>
            </a:r>
            <a:r>
              <a:rPr lang="es-CL" dirty="0" smtClean="0"/>
              <a:t> para que no usemos las herramientas de Dios (los deportes, la televisión, internet, </a:t>
            </a:r>
            <a:r>
              <a:rPr lang="es-CL" dirty="0" err="1" smtClean="0"/>
              <a:t>yotuber</a:t>
            </a:r>
            <a:r>
              <a:rPr lang="es-CL" dirty="0" smtClean="0"/>
              <a:t>, </a:t>
            </a:r>
            <a:r>
              <a:rPr lang="es-CL" dirty="0" smtClean="0"/>
              <a:t>juegos, </a:t>
            </a:r>
            <a:r>
              <a:rPr lang="es-CL" dirty="0" err="1" smtClean="0"/>
              <a:t>etc</a:t>
            </a:r>
            <a:r>
              <a:rPr lang="es-CL" dirty="0" smtClean="0"/>
              <a:t> )  </a:t>
            </a:r>
          </a:p>
          <a:p>
            <a:r>
              <a:rPr lang="es-CL" dirty="0" smtClean="0"/>
              <a:t>Si perdemos la comunión con Dios, estaremos expuestos a las modas del mundo y las </a:t>
            </a:r>
            <a:r>
              <a:rPr lang="es-CL" dirty="0" err="1" smtClean="0"/>
              <a:t>odoptaremos</a:t>
            </a:r>
            <a:r>
              <a:rPr lang="es-CL" dirty="0" smtClean="0"/>
              <a:t> como algo normal (música mundana y mucha idolatría más</a:t>
            </a:r>
          </a:p>
          <a:p>
            <a:r>
              <a:rPr lang="es-CL" dirty="0" smtClean="0"/>
              <a:t>Por eso es importante las advertencias diarias de la palabra de Dios </a:t>
            </a:r>
            <a:endParaRPr lang="es-C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1446" y="457200"/>
            <a:ext cx="563388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b="1" dirty="0" smtClean="0"/>
              <a:t>1 DISCURRID por las plazas de </a:t>
            </a:r>
            <a:r>
              <a:rPr lang="es-CL" sz="4000" b="1" dirty="0" err="1" smtClean="0"/>
              <a:t>Jerusalem</a:t>
            </a:r>
            <a:r>
              <a:rPr lang="es-CL" sz="4000" b="1" dirty="0" smtClean="0"/>
              <a:t>, y mirad ahora, y sabed, y buscad en sus plazas </a:t>
            </a:r>
            <a:r>
              <a:rPr lang="es-CL" sz="4000" b="1" dirty="0" smtClean="0">
                <a:solidFill>
                  <a:srgbClr val="FF0000"/>
                </a:solidFill>
              </a:rPr>
              <a:t>si halláis hombre, si hay alguno que haga juicio, que busque verdad; y yo la perdonaré.</a:t>
            </a:r>
            <a:r>
              <a:rPr lang="es-CL" sz="4000" dirty="0" smtClean="0"/>
              <a:t> 2 </a:t>
            </a:r>
            <a:r>
              <a:rPr lang="es-CL" sz="4000" b="1" dirty="0" smtClean="0">
                <a:solidFill>
                  <a:srgbClr val="7030A0"/>
                </a:solidFill>
              </a:rPr>
              <a:t>Y si dijeren: Vive Jehová; por tanto jurarán mentira.</a:t>
            </a:r>
          </a:p>
          <a:p>
            <a:endParaRPr lang="es-CL" sz="4400" b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002595" y="250728"/>
            <a:ext cx="6174657" cy="635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CL" sz="2600" b="1" dirty="0" smtClean="0">
                <a:solidFill>
                  <a:srgbClr val="FF0000"/>
                </a:solidFill>
              </a:rPr>
              <a:t>si hay alguno </a:t>
            </a:r>
            <a:r>
              <a:rPr lang="es-CL" sz="2600" dirty="0" smtClean="0">
                <a:solidFill>
                  <a:schemeClr val="tx1"/>
                </a:solidFill>
              </a:rPr>
              <a:t>La Corrupción Moral en tiempos de Jeremías era muy grande </a:t>
            </a:r>
            <a:r>
              <a:rPr lang="es-CL" sz="2600" dirty="0" smtClean="0">
                <a:solidFill>
                  <a:schemeClr val="tx1"/>
                </a:solidFill>
              </a:rPr>
              <a:t>(el Pueblo: el rey, sus consejeros, falsos profetas, sacerdotes)</a:t>
            </a:r>
            <a:endParaRPr lang="es-CL" sz="26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sz="2600" dirty="0" smtClean="0">
                <a:solidFill>
                  <a:schemeClr val="tx1"/>
                </a:solidFill>
              </a:rPr>
              <a:t> </a:t>
            </a:r>
            <a:r>
              <a:rPr lang="es-CL" sz="2600" dirty="0" smtClean="0">
                <a:solidFill>
                  <a:schemeClr val="tx1"/>
                </a:solidFill>
              </a:rPr>
              <a:t>Jeremías 7:16 y Génesis 15:16</a:t>
            </a:r>
            <a:endParaRPr lang="es-CL" sz="26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sz="2600" u="sng" dirty="0" smtClean="0">
                <a:solidFill>
                  <a:schemeClr val="tx1"/>
                </a:solidFill>
              </a:rPr>
              <a:t>Muchos dicen vive Jehová pero lo dicen mentirosamente al igual que en nuestros días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2600" dirty="0" smtClean="0"/>
              <a:t>Levítico 18:30  </a:t>
            </a:r>
            <a:r>
              <a:rPr lang="es-CL" sz="2600" b="1" dirty="0" smtClean="0">
                <a:solidFill>
                  <a:srgbClr val="C00000"/>
                </a:solidFill>
              </a:rPr>
              <a:t>Guardad, pues, mi ordenanza</a:t>
            </a:r>
            <a:r>
              <a:rPr lang="es-CL" sz="2600" dirty="0" smtClean="0"/>
              <a:t>, </a:t>
            </a:r>
            <a:r>
              <a:rPr lang="es-CL" sz="2600" b="1" dirty="0" smtClean="0"/>
              <a:t>no haciendo de las prácticas abominables </a:t>
            </a:r>
            <a:r>
              <a:rPr lang="es-CL" sz="2600" dirty="0" smtClean="0"/>
              <a:t>que tuvieron lugar antes de vosotros, </a:t>
            </a:r>
            <a:r>
              <a:rPr lang="es-CL" sz="2600" b="1" dirty="0" smtClean="0"/>
              <a:t>y no os ensuciéis en ellas: </a:t>
            </a:r>
            <a:r>
              <a:rPr lang="es-CL" sz="2600" b="1" dirty="0" smtClean="0">
                <a:solidFill>
                  <a:srgbClr val="FF0000"/>
                </a:solidFill>
              </a:rPr>
              <a:t>Yo Jehová vuestro Dios.</a:t>
            </a:r>
          </a:p>
          <a:p>
            <a:pPr marL="342900" indent="-342900">
              <a:buFont typeface="+mj-lt"/>
              <a:buAutoNum type="arabicPeriod"/>
            </a:pPr>
            <a:endParaRPr lang="es-CL" sz="2600" dirty="0" smtClean="0"/>
          </a:p>
          <a:p>
            <a:pPr marL="342900" indent="-342900">
              <a:buFont typeface="+mj-lt"/>
              <a:buAutoNum type="arabicPeriod"/>
            </a:pPr>
            <a:r>
              <a:rPr lang="es-CL" sz="2600" dirty="0" smtClean="0">
                <a:solidFill>
                  <a:schemeClr val="tx1"/>
                </a:solidFill>
              </a:rPr>
              <a:t>Juan 14:15  Si me amáis, guardad mis mandamientos;</a:t>
            </a:r>
            <a:endParaRPr lang="es-CL" sz="2600" dirty="0">
              <a:solidFill>
                <a:schemeClr val="tx1"/>
              </a:solidFill>
            </a:endParaRPr>
          </a:p>
        </p:txBody>
      </p:sp>
      <p:pic>
        <p:nvPicPr>
          <p:cNvPr id="5" name="Imagen 2" descr="Logotipo, Icono&#10;&#10;Descripción generada automáticamente">
            <a:extLst>
              <a:ext uri="{FF2B5EF4-FFF2-40B4-BE49-F238E27FC236}">
                <a16:creationId xmlns="" xmlns:a16="http://schemas.microsoft.com/office/drawing/2014/main" id="{7D84B44F-DD68-43D0-B02C-DB360F772B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1119" y="5960982"/>
            <a:ext cx="1000881" cy="8970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124745"/>
            <a:ext cx="111717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dirty="0" smtClean="0"/>
              <a:t>Deuteronomio 7:6  Porque tú eres pueblo santo á Jehová tu Dios: </a:t>
            </a:r>
            <a:r>
              <a:rPr lang="es-CL" sz="3200" b="1" dirty="0" smtClean="0"/>
              <a:t>Jehová tu Dios te ha escogido para serle un pueblo especial, </a:t>
            </a:r>
            <a:r>
              <a:rPr lang="es-CL" sz="3200" dirty="0" smtClean="0"/>
              <a:t>más que todos los pueblos que están sobre la haz de la tierra.</a:t>
            </a:r>
          </a:p>
          <a:p>
            <a:pPr algn="just"/>
            <a:r>
              <a:rPr lang="es-CL" sz="3200" dirty="0" smtClean="0"/>
              <a:t>8  </a:t>
            </a:r>
            <a:r>
              <a:rPr lang="es-CL" sz="3200" b="1" dirty="0" smtClean="0"/>
              <a:t>Sino porque Jehová os amó,</a:t>
            </a:r>
            <a:r>
              <a:rPr lang="es-CL" sz="3200" dirty="0" smtClean="0"/>
              <a:t> </a:t>
            </a:r>
            <a:endParaRPr lang="es-CL" sz="3200" dirty="0"/>
          </a:p>
        </p:txBody>
      </p:sp>
      <p:sp>
        <p:nvSpPr>
          <p:cNvPr id="3" name="2 Rectángulo"/>
          <p:cNvSpPr/>
          <p:nvPr/>
        </p:nvSpPr>
        <p:spPr>
          <a:xfrm>
            <a:off x="467543" y="3933056"/>
            <a:ext cx="111094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dirty="0" smtClean="0"/>
              <a:t>1 Pedro 2:9  </a:t>
            </a:r>
            <a:r>
              <a:rPr lang="es-CL" sz="3200" b="1" dirty="0" smtClean="0"/>
              <a:t>Mas vosotros sois linaje escogido</a:t>
            </a:r>
            <a:r>
              <a:rPr lang="es-CL" sz="3200" dirty="0" smtClean="0"/>
              <a:t>, real sacerdocio, gente santa, pueblo adquirido, para que anunciéis las virtudes de aquel que os ha llamado de las tinieblas á su luz admirable.</a:t>
            </a:r>
            <a:endParaRPr lang="es-CL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1370</Words>
  <Application>Microsoft Office PowerPoint</Application>
  <PresentationFormat>Personalizado</PresentationFormat>
  <Paragraphs>136</Paragraphs>
  <Slides>22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Base</vt:lpstr>
      <vt:lpstr>PROFETA Y LIBRO DE  JEREMÍAS</vt:lpstr>
      <vt:lpstr>Diapositiva 2</vt:lpstr>
      <vt:lpstr>Verdad bíblica</vt:lpstr>
      <vt:lpstr>Nuestro pecado lo corrompe todo</vt:lpstr>
      <vt:lpstr>Diapositiva 5</vt:lpstr>
      <vt:lpstr>Verdad bíblica</vt:lpstr>
      <vt:lpstr>Porque tanta advertencia para el Pueblo de Dios?</vt:lpstr>
      <vt:lpstr>Diapositiva 8</vt:lpstr>
      <vt:lpstr>Diapositiva 9</vt:lpstr>
      <vt:lpstr>Diapositiva 10</vt:lpstr>
      <vt:lpstr>Diapositiva 11</vt:lpstr>
      <vt:lpstr>Verdad bíblica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Nuestro pecado lo corrompe todo</vt:lpstr>
      <vt:lpstr>Verdad bíblica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PROFETA Y LIBRO DE  JEREMÍAS</dc:title>
  <dc:creator>matias osses barria</dc:creator>
  <cp:lastModifiedBy>BENJAMIN OSSES A</cp:lastModifiedBy>
  <cp:revision>70</cp:revision>
  <dcterms:created xsi:type="dcterms:W3CDTF">2024-08-03T16:57:05Z</dcterms:created>
  <dcterms:modified xsi:type="dcterms:W3CDTF">2024-10-06T06:20:47Z</dcterms:modified>
</cp:coreProperties>
</file>