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837" r:id="rId2"/>
    <p:sldId id="897" r:id="rId3"/>
    <p:sldId id="804" r:id="rId4"/>
    <p:sldId id="811" r:id="rId5"/>
    <p:sldId id="857" r:id="rId6"/>
    <p:sldId id="862" r:id="rId7"/>
    <p:sldId id="863" r:id="rId8"/>
    <p:sldId id="864" r:id="rId9"/>
    <p:sldId id="874" r:id="rId10"/>
    <p:sldId id="840" r:id="rId11"/>
    <p:sldId id="841" r:id="rId12"/>
    <p:sldId id="842" r:id="rId13"/>
    <p:sldId id="843" r:id="rId14"/>
    <p:sldId id="803" r:id="rId15"/>
    <p:sldId id="844" r:id="rId16"/>
    <p:sldId id="875" r:id="rId17"/>
    <p:sldId id="256" r:id="rId18"/>
    <p:sldId id="838" r:id="rId19"/>
    <p:sldId id="826" r:id="rId20"/>
    <p:sldId id="858" r:id="rId21"/>
    <p:sldId id="876" r:id="rId22"/>
    <p:sldId id="889" r:id="rId23"/>
    <p:sldId id="888" r:id="rId24"/>
    <p:sldId id="891" r:id="rId25"/>
    <p:sldId id="890" r:id="rId26"/>
    <p:sldId id="892" r:id="rId27"/>
    <p:sldId id="894" r:id="rId28"/>
    <p:sldId id="896" r:id="rId29"/>
    <p:sldId id="865" r:id="rId30"/>
    <p:sldId id="866" r:id="rId31"/>
    <p:sldId id="877" r:id="rId32"/>
    <p:sldId id="879" r:id="rId33"/>
    <p:sldId id="867" r:id="rId34"/>
    <p:sldId id="880" r:id="rId35"/>
    <p:sldId id="898" r:id="rId36"/>
    <p:sldId id="886" r:id="rId37"/>
    <p:sldId id="868" r:id="rId38"/>
    <p:sldId id="899" r:id="rId39"/>
    <p:sldId id="869" r:id="rId40"/>
    <p:sldId id="883" r:id="rId41"/>
    <p:sldId id="881" r:id="rId42"/>
    <p:sldId id="870" r:id="rId43"/>
    <p:sldId id="884" r:id="rId44"/>
    <p:sldId id="882" r:id="rId45"/>
    <p:sldId id="871" r:id="rId46"/>
    <p:sldId id="878" r:id="rId47"/>
    <p:sldId id="872" r:id="rId48"/>
    <p:sldId id="895" r:id="rId49"/>
    <p:sldId id="900" r:id="rId50"/>
    <p:sldId id="885" r:id="rId51"/>
    <p:sldId id="873" r:id="rId52"/>
    <p:sldId id="902" r:id="rId53"/>
    <p:sldId id="887" r:id="rId54"/>
    <p:sldId id="47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430111-522D-42BF-A1C0-2BBAD58B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312933C-C7D9-421C-B0BD-5FC12DD2E8B8}"/>
              </a:ext>
            </a:extLst>
          </p:cNvPr>
          <p:cNvSpPr/>
          <p:nvPr/>
        </p:nvSpPr>
        <p:spPr>
          <a:xfrm>
            <a:off x="2147582" y="2793534"/>
            <a:ext cx="2776756" cy="4697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FBF0953-C1B3-4582-89AC-032C699F4DB9}"/>
              </a:ext>
            </a:extLst>
          </p:cNvPr>
          <p:cNvSpPr/>
          <p:nvPr/>
        </p:nvSpPr>
        <p:spPr>
          <a:xfrm>
            <a:off x="5529743" y="2793534"/>
            <a:ext cx="2498521" cy="4697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9CAD376-28B4-4D1F-901A-E2F859A1010A}"/>
              </a:ext>
            </a:extLst>
          </p:cNvPr>
          <p:cNvSpPr/>
          <p:nvPr/>
        </p:nvSpPr>
        <p:spPr>
          <a:xfrm>
            <a:off x="8375009" y="2793534"/>
            <a:ext cx="2498521" cy="4697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B8C4C92-0D1C-41C4-A2E6-456FFF81EF77}"/>
              </a:ext>
            </a:extLst>
          </p:cNvPr>
          <p:cNvSpPr/>
          <p:nvPr/>
        </p:nvSpPr>
        <p:spPr>
          <a:xfrm>
            <a:off x="6346273" y="3330429"/>
            <a:ext cx="1430322" cy="4026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92866A0-57DE-4227-98D8-59C1D34954C0}"/>
              </a:ext>
            </a:extLst>
          </p:cNvPr>
          <p:cNvSpPr/>
          <p:nvPr/>
        </p:nvSpPr>
        <p:spPr>
          <a:xfrm>
            <a:off x="8990203" y="3733100"/>
            <a:ext cx="1430322" cy="4026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B3944986-3E89-4D10-8755-ADD473A7B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953" y="0"/>
            <a:ext cx="2402048" cy="24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3D68C-7A9F-43F7-A9C2-903F49FDE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84716B-5371-4D0F-8DBF-11FEF24E38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D58084-E13C-415F-AB5C-C2A83BB195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11EA3A-09DF-43FC-89AF-CE7A5742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D4CC696A-E636-48CB-BE52-8627F9C767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43" y="117446"/>
            <a:ext cx="2601595" cy="16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2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88E5-B946-4980-BEB5-48E452E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E64461-8421-41C8-9FAF-0D93C4EF6B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175E9C-6D34-44F1-8D92-BC6D0156F6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B9700E-457B-4477-8C80-4AAD4B84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031"/>
            <a:ext cx="12192000" cy="6065938"/>
          </a:xfrm>
          <a:prstGeom prst="rect">
            <a:avLst/>
          </a:prstGeom>
        </p:spPr>
      </p:pic>
      <p:pic>
        <p:nvPicPr>
          <p:cNvPr id="7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EC6A3779-BADA-45E9-B509-2DD93EDC67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40" y="0"/>
            <a:ext cx="3383561" cy="20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58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3568C-07C0-4BB0-8328-2985CDE8F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8E0360-7708-4FBE-9C10-08F765F70C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5CB55F-F05F-4AFB-842A-F3C4873BA5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6FEAAB-28AF-40F8-AB3A-D2B6E0D9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82" y="0"/>
            <a:ext cx="9484938" cy="6858000"/>
          </a:xfrm>
          <a:prstGeom prst="rect">
            <a:avLst/>
          </a:prstGeom>
        </p:spPr>
      </p:pic>
      <p:pic>
        <p:nvPicPr>
          <p:cNvPr id="7" name="Picture 6" descr="Langosta del desierto | TerraFormars Amino">
            <a:extLst>
              <a:ext uri="{FF2B5EF4-FFF2-40B4-BE49-F238E27FC236}">
                <a16:creationId xmlns:a16="http://schemas.microsoft.com/office/drawing/2014/main" id="{B847F40D-4265-49B3-A070-EEB691DA1F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19" y="753228"/>
            <a:ext cx="1353524" cy="10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AA1E1CBE-89CB-4EF1-8063-8DAFE5DC0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356" y="4135772"/>
            <a:ext cx="2024644" cy="272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5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0C68C-FF56-4341-8B64-E989F023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8738DA-0F60-4397-AA91-2890DF06DB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B14807-F305-481B-908D-4EDEA7DEE2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E65E96-3965-4FCA-84D8-F5E5798A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350"/>
            <a:ext cx="12192000" cy="6470650"/>
          </a:xfrm>
          <a:prstGeom prst="rect">
            <a:avLst/>
          </a:prstGeom>
        </p:spPr>
      </p:pic>
      <p:pic>
        <p:nvPicPr>
          <p:cNvPr id="7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077D186B-2019-4980-A1B9-9979553151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23"/>
            <a:ext cx="2969703" cy="19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39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32AF20-0708-45D0-8117-F2538DFA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558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F8849D-10E8-42BC-AA96-7D780618C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86" y="0"/>
            <a:ext cx="7276414" cy="26578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AE0AA1-A539-4163-9395-554F7D144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586" y="2657846"/>
            <a:ext cx="7276414" cy="19433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2CBEDC-1E69-4164-9AD1-EEE8CC04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585" y="4601217"/>
            <a:ext cx="7276413" cy="2256783"/>
          </a:xfrm>
          <a:prstGeom prst="rect">
            <a:avLst/>
          </a:prstGeom>
        </p:spPr>
      </p:pic>
      <p:pic>
        <p:nvPicPr>
          <p:cNvPr id="6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E26BBD24-A418-4683-9B37-23D182CD01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69" y="83890"/>
            <a:ext cx="2605816" cy="170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5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C58898-1E70-4A49-9D3D-4F32D6B6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01" y="0"/>
            <a:ext cx="11359998" cy="6858000"/>
          </a:xfrm>
          <a:prstGeom prst="rect">
            <a:avLst/>
          </a:prstGeom>
        </p:spPr>
      </p:pic>
      <p:pic>
        <p:nvPicPr>
          <p:cNvPr id="4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9AB4924A-1176-4832-8BE9-A1D1BF3385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97" y="0"/>
            <a:ext cx="3350004" cy="185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95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a conceptual sobre la historia del antiguo Egipto">
            <a:extLst>
              <a:ext uri="{FF2B5EF4-FFF2-40B4-BE49-F238E27FC236}">
                <a16:creationId xmlns:a16="http://schemas.microsoft.com/office/drawing/2014/main" id="{802A6312-F4B0-40D0-84B4-7FC8E651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5D845706-6780-45E6-9306-10619010FF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4125" cy="1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A943968F-929A-4410-AB71-71244F7C2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75" y="0"/>
            <a:ext cx="1124125" cy="1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EC8543F4-982E-4994-920E-CA47DF82B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275" y="152400"/>
            <a:ext cx="1124125" cy="1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47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6658-936B-4D0B-8522-FDAEC94A0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9A39D2-09D8-4D7F-A6E3-BC693C366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30" name="Picture 6" descr="Compartiendo por amor: Plagas de Egipto">
            <a:extLst>
              <a:ext uri="{FF2B5EF4-FFF2-40B4-BE49-F238E27FC236}">
                <a16:creationId xmlns:a16="http://schemas.microsoft.com/office/drawing/2014/main" id="{ACD6412C-88B3-4E99-AF64-B5323FE2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B4D0B84-87F0-42C3-9C7E-00940A5A485C}"/>
              </a:ext>
            </a:extLst>
          </p:cNvPr>
          <p:cNvSpPr/>
          <p:nvPr/>
        </p:nvSpPr>
        <p:spPr>
          <a:xfrm>
            <a:off x="7516536" y="3429000"/>
            <a:ext cx="2004969" cy="311441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5650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C50A33-400E-4233-AFB7-BEABDE36A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/>
              <a:t>9° PLAGA: Las tinieblas</a:t>
            </a:r>
            <a:endParaRPr lang="es-CL" b="1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1AD8F80C-4353-4CE4-B39C-C302B4ADD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Éxodo 10:21-29</a:t>
            </a:r>
            <a:endParaRPr lang="es-CL" dirty="0"/>
          </a:p>
        </p:txBody>
      </p:sp>
      <p:pic>
        <p:nvPicPr>
          <p:cNvPr id="2050" name="Picture 2" descr="152 PLAGA 9: LAS TINIEBLAS | Edsuper's Blog">
            <a:extLst>
              <a:ext uri="{FF2B5EF4-FFF2-40B4-BE49-F238E27FC236}">
                <a16:creationId xmlns:a16="http://schemas.microsoft.com/office/drawing/2014/main" id="{8BEE2AF4-F88A-4BFC-B1C2-FA516B94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5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9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6F9BC-93D7-4F08-9618-2091ADDE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BB7060-9500-494E-972C-19BCCC6EB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68DE6A-A0F4-4741-9072-AC6F0AD9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242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A18562-DB11-4CDA-A885-D12BBB6E9B50}"/>
              </a:ext>
            </a:extLst>
          </p:cNvPr>
          <p:cNvSpPr txBox="1"/>
          <p:nvPr/>
        </p:nvSpPr>
        <p:spPr>
          <a:xfrm>
            <a:off x="992060" y="2598003"/>
            <a:ext cx="413577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El orgullo y endurecimiento de Corazón</a:t>
            </a:r>
            <a:endParaRPr lang="es-CL" sz="2400" b="1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BE9BA6-D3FF-4704-A5DA-3E3BA2725324}"/>
              </a:ext>
            </a:extLst>
          </p:cNvPr>
          <p:cNvSpPr txBox="1"/>
          <p:nvPr/>
        </p:nvSpPr>
        <p:spPr>
          <a:xfrm>
            <a:off x="1083579" y="5893461"/>
            <a:ext cx="413577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Le suplican a Faraón de liberar a Israel</a:t>
            </a:r>
            <a:endParaRPr lang="es-CL" sz="2400" b="1" dirty="0">
              <a:solidFill>
                <a:srgbClr val="00206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E3363E-2E29-4F64-A14B-E11674CC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10" y="5893461"/>
            <a:ext cx="514422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9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57961E-97D1-4D1F-ADCC-AA8F884A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3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030AF-4FDC-4F76-A8C4-FBB347BC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43A3A6-D561-447F-A35E-6E0525301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EA30ED-5821-4968-98EE-87BB4856D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F51311A-CF82-4339-8199-AFEFF2781511}"/>
              </a:ext>
            </a:extLst>
          </p:cNvPr>
          <p:cNvSpPr/>
          <p:nvPr/>
        </p:nvSpPr>
        <p:spPr>
          <a:xfrm>
            <a:off x="0" y="645952"/>
            <a:ext cx="12021424" cy="43958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0C61EC3-6EE9-473C-A561-1C1FC3A725CC}"/>
              </a:ext>
            </a:extLst>
          </p:cNvPr>
          <p:cNvSpPr/>
          <p:nvPr/>
        </p:nvSpPr>
        <p:spPr>
          <a:xfrm>
            <a:off x="0" y="5063581"/>
            <a:ext cx="12021424" cy="15810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69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nieblas Images – Browse 99 Stock Photos, Vectors, and Video | Adobe Stock">
            <a:extLst>
              <a:ext uri="{FF2B5EF4-FFF2-40B4-BE49-F238E27FC236}">
                <a16:creationId xmlns:a16="http://schemas.microsoft.com/office/drawing/2014/main" id="{A283EA12-6345-4ECD-867A-128C66F2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1"/>
            <a:ext cx="12134215" cy="685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EFB481-F4C7-4DE6-89EE-2BAB5842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09" y="333547"/>
            <a:ext cx="3145200" cy="1139395"/>
          </a:xfrm>
        </p:spPr>
        <p:txBody>
          <a:bodyPr/>
          <a:lstStyle/>
          <a:p>
            <a:r>
              <a:rPr lang="es-MX" b="1" dirty="0"/>
              <a:t>tinieblas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45E903-F43C-4953-B7BB-295411FB5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7" y="1283516"/>
            <a:ext cx="9546672" cy="494111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¿Alguna vez has estado en una situación en donde las tinieblas las puedes como tocar?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La biblia dice que esta plaga se podía hasta palpar.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¿Una noche muy oscura?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Dice la biblia que el primer día de la creación DIOS creó la luz. ¿Cómo estaba antes?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/>
              <a:t>En Puerto Montt hay bastante nieblas algunos días en las noches.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/>
              <a:t>El reino de Satanás es en escancia tinieblas. ¿Fuente de alimentación las tinieblas?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/>
              <a:t>Siempre en la oscuridad haciendo caos.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/>
              <a:t>Los demonios son oscuridad.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b="1" dirty="0"/>
              <a:t>HOY VEREMOS LA NOVENA PLAGA DE TINIEBLAS SOBRE TODO UN PAIS</a:t>
            </a:r>
          </a:p>
        </p:txBody>
      </p:sp>
    </p:spTree>
    <p:extLst>
      <p:ext uri="{BB962C8B-B14F-4D97-AF65-F5344CB8AC3E}">
        <p14:creationId xmlns:p14="http://schemas.microsoft.com/office/powerpoint/2010/main" val="171899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D8317-F408-4087-ADF5-066404148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1FB6B3-5057-4A58-AE49-7888CB120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BA5CBE-6A3C-4E96-A8AA-C03B1C9D6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8FC573-217B-462D-87F1-CB931C3D9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CB19604-949C-4A42-9FFA-6D608E570967}"/>
              </a:ext>
            </a:extLst>
          </p:cNvPr>
          <p:cNvSpPr txBox="1"/>
          <p:nvPr/>
        </p:nvSpPr>
        <p:spPr>
          <a:xfrm>
            <a:off x="0" y="0"/>
            <a:ext cx="4865615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¿EN QUE AYUDA EL SOL A LA TIERRA?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545638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2C0BE-8A1A-4631-8F49-94882F61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6196C-8A4F-4BDE-B759-B97B0E1A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E0B2C1-A6EA-4097-8A63-9B33D98E1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2C98C2-387B-473A-B957-CF72CFA8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ED0BE99-F865-493D-940C-6D696BEAF840}"/>
              </a:ext>
            </a:extLst>
          </p:cNvPr>
          <p:cNvSpPr txBox="1"/>
          <p:nvPr/>
        </p:nvSpPr>
        <p:spPr>
          <a:xfrm>
            <a:off x="2978092" y="0"/>
            <a:ext cx="4026716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¿EN QUE AYUDA EL SOL A LA TIERRA?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170422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DABB9-14E7-482A-B48B-B8367E0A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BB6D85-81C3-40A8-B91A-A62B47AC4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FEADCA-4567-4926-86CE-D5F8F2D88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82909A-F5B0-44A0-B66C-89E1CE1C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6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CA80E1-B744-4FEE-99BE-F291F3D6C43D}"/>
              </a:ext>
            </a:extLst>
          </p:cNvPr>
          <p:cNvSpPr txBox="1"/>
          <p:nvPr/>
        </p:nvSpPr>
        <p:spPr>
          <a:xfrm>
            <a:off x="9529894" y="13716"/>
            <a:ext cx="2662106" cy="13849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¿EN QUE AYUDA EL SOL A LA TIERRA?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946759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B0BBD-44E2-494B-97D9-0D2F76CD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3C840A-1BEE-4FED-95F0-46FCBFC86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892824-9722-4F28-A817-22F28342B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BA08B4-13E3-4A01-9798-52F639F71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0461F3-BA45-4126-AC87-21886D776495}"/>
              </a:ext>
            </a:extLst>
          </p:cNvPr>
          <p:cNvSpPr txBox="1"/>
          <p:nvPr/>
        </p:nvSpPr>
        <p:spPr>
          <a:xfrm>
            <a:off x="0" y="5909437"/>
            <a:ext cx="3582099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¿EN QUE AYUDA EL SOL A LA TIERRA?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478031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7AB58-55BF-4C11-8E16-F45284B6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86BFB1-D0CC-4FDA-8262-665C00B90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152449-B039-491C-9B97-06EFF830B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CB1755-6D7E-494A-B186-435E4D8C9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69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7EDEF9-9307-4215-B34C-4021F8BC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723" y="2877006"/>
            <a:ext cx="12315039" cy="39809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AEB65CE-B3AA-45B8-8DB2-DE17E703DA3D}"/>
              </a:ext>
            </a:extLst>
          </p:cNvPr>
          <p:cNvSpPr txBox="1"/>
          <p:nvPr/>
        </p:nvSpPr>
        <p:spPr>
          <a:xfrm>
            <a:off x="225552" y="4205765"/>
            <a:ext cx="3028426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¿EN QUE AYUDA EL SOL A LA TIERRA?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556259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303F8-88F1-4074-A428-02EEDDB1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¿Qué pasaría si el Sol se apagara o explotara ahora mismo_">
            <a:hlinkClick r:id="" action="ppaction://media"/>
            <a:extLst>
              <a:ext uri="{FF2B5EF4-FFF2-40B4-BE49-F238E27FC236}">
                <a16:creationId xmlns:a16="http://schemas.microsoft.com/office/drawing/2014/main" id="{57F0940F-CD99-4146-9177-73FA2B350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0" y="0"/>
            <a:ext cx="12192380" cy="6858000"/>
          </a:xfrm>
        </p:spPr>
      </p:pic>
    </p:spTree>
    <p:extLst>
      <p:ext uri="{BB962C8B-B14F-4D97-AF65-F5344CB8AC3E}">
        <p14:creationId xmlns:p14="http://schemas.microsoft.com/office/powerpoint/2010/main" val="40740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E7D82-E15E-4971-9E66-94C1DF0C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822960"/>
            <a:ext cx="4389120" cy="838060"/>
          </a:xfrm>
        </p:spPr>
        <p:txBody>
          <a:bodyPr/>
          <a:lstStyle/>
          <a:p>
            <a:r>
              <a:rPr lang="es-MX" b="1" dirty="0"/>
              <a:t>Resumen video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46960-9062-4B08-9E40-5D37FB91E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557FC7-9EE3-4380-81CE-1AC97FA8A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28132"/>
            <a:ext cx="5536734" cy="5129867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2060"/>
                </a:solidFill>
              </a:rPr>
              <a:t>El solo se demora 8 minutos y medio en llegar a la tierra.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2060"/>
                </a:solidFill>
              </a:rPr>
              <a:t>Luz eléctrica al máximo dar, provoca estragos.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2060"/>
                </a:solidFill>
              </a:rPr>
              <a:t>Nuestra galaxia </a:t>
            </a:r>
            <a:r>
              <a:rPr lang="es-CL" sz="1800" dirty="0">
                <a:solidFill>
                  <a:srgbClr val="002060"/>
                </a:solidFill>
              </a:rPr>
              <a:t>(Vía Láctea desaparece) y todos los planetas empiezan a orbitar libremente.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>
                <a:solidFill>
                  <a:srgbClr val="002060"/>
                </a:solidFill>
              </a:rPr>
              <a:t>No existiría Fotosíntesis.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>
                <a:solidFill>
                  <a:srgbClr val="002060"/>
                </a:solidFill>
              </a:rPr>
              <a:t>-El Oxigeno disminuye progresivamente mediante pasen los días.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>
                <a:solidFill>
                  <a:srgbClr val="002060"/>
                </a:solidFill>
              </a:rPr>
              <a:t>-Los animales terrestres mueren.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>
                <a:solidFill>
                  <a:srgbClr val="002060"/>
                </a:solidFill>
              </a:rPr>
              <a:t>-Sin alimentos para la humanidad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>
                <a:solidFill>
                  <a:srgbClr val="002060"/>
                </a:solidFill>
              </a:rPr>
              <a:t>Refugiarse bajo el agua (cultivos hidropónicos)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 err="1">
                <a:solidFill>
                  <a:srgbClr val="002060"/>
                </a:solidFill>
              </a:rPr>
              <a:t>T°</a:t>
            </a:r>
            <a:r>
              <a:rPr lang="es-CL" sz="1800" dirty="0">
                <a:solidFill>
                  <a:srgbClr val="002060"/>
                </a:solidFill>
              </a:rPr>
              <a:t> media =15-17° Luego </a:t>
            </a:r>
            <a:r>
              <a:rPr lang="es-CL" sz="1800" dirty="0" err="1">
                <a:solidFill>
                  <a:srgbClr val="002060"/>
                </a:solidFill>
              </a:rPr>
              <a:t>T°</a:t>
            </a:r>
            <a:r>
              <a:rPr lang="es-CL" sz="1800" dirty="0">
                <a:solidFill>
                  <a:srgbClr val="002060"/>
                </a:solidFill>
              </a:rPr>
              <a:t> media de 0 grados en 1 semana.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1800" dirty="0">
                <a:solidFill>
                  <a:srgbClr val="002060"/>
                </a:solidFill>
              </a:rPr>
              <a:t>En un año </a:t>
            </a:r>
            <a:r>
              <a:rPr lang="es-CL" sz="1800" dirty="0" err="1">
                <a:solidFill>
                  <a:srgbClr val="002060"/>
                </a:solidFill>
              </a:rPr>
              <a:t>T°</a:t>
            </a:r>
            <a:r>
              <a:rPr lang="es-CL" sz="1800" dirty="0">
                <a:solidFill>
                  <a:srgbClr val="002060"/>
                </a:solidFill>
              </a:rPr>
              <a:t> media= -20° y océanos congelados.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767EB1-7FEA-4988-9FB9-EF9D6EA1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34" y="117446"/>
            <a:ext cx="6569582" cy="65350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E0E0EF-CB9E-4AB9-BC28-3E54A9354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733" y="184558"/>
            <a:ext cx="6569581" cy="65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23654-172D-4025-B720-DA3FC335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D81F11-422A-4C40-ADA5-70473E663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975292-2912-4A06-8A91-1E9C2392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44" y="0"/>
            <a:ext cx="10312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2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FEA0-0DE0-4383-B0F1-34D9EA88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53C307-EA78-4DD1-A777-7DB9FBD93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C620B4-6887-47B1-957C-9303CF22E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8C83DB73-78BC-4D2F-B8F1-FA3A297573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457" y="0"/>
            <a:ext cx="2024543" cy="202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566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E6D8462-1EE4-4A2B-99D7-5804593F9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177FC87-6073-4BFB-8D3F-1BD11BDA2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1019" y="1242438"/>
            <a:ext cx="6360979" cy="554425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/>
              <a:t>Esta plaga o señal, milagro viene sin advertencia.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/>
              <a:t>Dios solo le avisa a Moisés sobre lo que tenía que hacer.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/>
              <a:t>Se está atacando y dejando en vergüenza a un dios PRINCIPAL de los Egipcios = RA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dirty="0"/>
              <a:t>RA considerado dentro del panteón de los dioses Egipcios.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000" dirty="0"/>
              <a:t>Esta plaga dura 3 días (24 horas) = 72 horas en total.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000" dirty="0"/>
              <a:t>Eso quiere decir 6 noches seguidas.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000" b="1" i="1" u="sng" dirty="0"/>
              <a:t>TENED PRESENTE </a:t>
            </a:r>
            <a:r>
              <a:rPr lang="es-CL" sz="2000" dirty="0"/>
              <a:t>= 3 días dura esta plaga pero </a:t>
            </a:r>
            <a:r>
              <a:rPr lang="es-CL" sz="2000" b="1" dirty="0"/>
              <a:t>ETERNALMENTE DURARA LAS TINIEBLAS LUEGO DEL MILENIO.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000" dirty="0"/>
              <a:t>Queda en evidencia la Intensificación, Redención, Predicción, Control, Orden y Propósito Moral.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000" dirty="0">
                <a:solidFill>
                  <a:srgbClr val="FFFF00"/>
                </a:solidFill>
              </a:rPr>
              <a:t>Esta plaga es aun PEOR Y TERRORRIFICO QUE LA ANTERIOR PLAGA… ¿Cómo es eso posible?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D25FB6-F66A-44BF-8550-5B7144918B1B}"/>
              </a:ext>
            </a:extLst>
          </p:cNvPr>
          <p:cNvSpPr txBox="1"/>
          <p:nvPr/>
        </p:nvSpPr>
        <p:spPr>
          <a:xfrm>
            <a:off x="587229" y="4420998"/>
            <a:ext cx="3816991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/>
              <a:t>NO PUEDE SER UN ECLIPSE SOLAR.</a:t>
            </a:r>
          </a:p>
          <a:p>
            <a:r>
              <a:rPr lang="es-MX" b="1" dirty="0"/>
              <a:t>DEBIDO A QUE ES UNA TINIEBLA DENSA QUE NI SIQUIERA SE PUEDE VER.</a:t>
            </a:r>
          </a:p>
          <a:p>
            <a:r>
              <a:rPr lang="es-MX" b="1" dirty="0"/>
              <a:t>NI TAMPOCO UN ECLIPSE TOTAL DE SOL PUEDE DURAR MAS DE 30 MINUTOS. MUCHO MENOS 3 DIAS.</a:t>
            </a:r>
            <a:endParaRPr lang="es-CL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B7E5CC1-A83B-461F-A228-429B3CAA7949}"/>
              </a:ext>
            </a:extLst>
          </p:cNvPr>
          <p:cNvSpPr/>
          <p:nvPr/>
        </p:nvSpPr>
        <p:spPr>
          <a:xfrm>
            <a:off x="11393424" y="6425967"/>
            <a:ext cx="653167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93873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A97E4-7F39-43BC-A25B-C276227F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23" y="328897"/>
            <a:ext cx="4031414" cy="173736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/>
              <a:t>¿Qué PASA SI BUSCO TINIEBLAS EN INTERNET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C32FAF-279E-4806-8852-881BA9A6E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14" y="2243582"/>
            <a:ext cx="4706700" cy="451660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800" dirty="0"/>
              <a:t>Se Asemeja  a lo demoniaco y terrorífico.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/>
              <a:t>Imágenes feas, de miedo y sustos.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/>
              <a:t>Brujas, símbolos satánicos y en definitiva, cualquier cosa mala, nada bueno.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/>
              <a:t>Danza de la muerte, La muerte misma, Mujeres en culto satánico etc.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/>
              <a:t>Podemos concluir que todo lo relacionado con Tinieblas esta estrictamente relacionado con miedo, satanás y es estrictamente lo opuesto a Dios, luz y tranquilidad.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/>
              <a:t>Cuando hablamos de Tinieblas tenemos que dejar de lado todo lo que es Dios. Por lo que solamente queda los demonios.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31F304-6500-45D1-BCC6-BF84B3205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838" y="1052364"/>
            <a:ext cx="7192161" cy="5805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163574-34C7-4B71-A586-6219E6D4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182" y="5255028"/>
            <a:ext cx="3040404" cy="15051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573545-19C2-4BEE-A3AA-0363453B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161" y="2243582"/>
            <a:ext cx="1309412" cy="14224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42DAD9-5C39-4698-9E5D-B23D2AC55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266" y="1113624"/>
            <a:ext cx="2810267" cy="19052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201D7F-DD88-4369-8A28-A6314D610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051" y="-50803"/>
            <a:ext cx="2429214" cy="16366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ABA5D70-261C-4866-A8BC-2100D8075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265" y="-50803"/>
            <a:ext cx="2739733" cy="12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1202FB8-9289-49C6-88AD-77F2D51E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C93AFB-4A57-4A3F-8E27-93BBE060F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5423" y="5327009"/>
            <a:ext cx="4389120" cy="1048624"/>
          </a:xfrm>
        </p:spPr>
        <p:txBody>
          <a:bodyPr>
            <a:normAutofit lnSpcReduction="10000"/>
          </a:bodyPr>
          <a:lstStyle/>
          <a:p>
            <a:r>
              <a:rPr lang="es-MX" dirty="0" err="1">
                <a:solidFill>
                  <a:srgbClr val="C00000"/>
                </a:solidFill>
              </a:rPr>
              <a:t>Apep</a:t>
            </a:r>
            <a:r>
              <a:rPr lang="es-MX" dirty="0">
                <a:solidFill>
                  <a:srgbClr val="C00000"/>
                </a:solidFill>
              </a:rPr>
              <a:t> Y RA HISTORIA</a:t>
            </a:r>
          </a:p>
          <a:p>
            <a:r>
              <a:rPr lang="es-MX" dirty="0">
                <a:solidFill>
                  <a:srgbClr val="C00000"/>
                </a:solidFill>
              </a:rPr>
              <a:t>EL sol siempre ha sido dios en todas las culturas.</a:t>
            </a:r>
          </a:p>
          <a:p>
            <a:r>
              <a:rPr lang="es-CL" dirty="0">
                <a:solidFill>
                  <a:srgbClr val="C00000"/>
                </a:solidFill>
              </a:rPr>
              <a:t>¿Qué pasa si el sol no estuviera en nuestras vidas?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14EB81-91E0-4260-8C67-A28418800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247" y="4195"/>
            <a:ext cx="1638529" cy="26593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F3F77C0-1BA3-4144-B6A4-AE7C1F51162C}"/>
              </a:ext>
            </a:extLst>
          </p:cNvPr>
          <p:cNvSpPr/>
          <p:nvPr/>
        </p:nvSpPr>
        <p:spPr>
          <a:xfrm>
            <a:off x="160565" y="6375633"/>
            <a:ext cx="653167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30027F-9372-48E7-8B75-5203A1C61D66}"/>
              </a:ext>
            </a:extLst>
          </p:cNvPr>
          <p:cNvSpPr txBox="1"/>
          <p:nvPr/>
        </p:nvSpPr>
        <p:spPr>
          <a:xfrm>
            <a:off x="1442906" y="4773336"/>
            <a:ext cx="56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C00000"/>
                </a:solidFill>
              </a:rPr>
              <a:t>(Re)</a:t>
            </a:r>
          </a:p>
        </p:txBody>
      </p:sp>
    </p:spTree>
    <p:extLst>
      <p:ext uri="{BB962C8B-B14F-4D97-AF65-F5344CB8AC3E}">
        <p14:creationId xmlns:p14="http://schemas.microsoft.com/office/powerpoint/2010/main" val="3180363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62243-647F-4552-8547-262676F1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15EC72-FF8E-4A38-814B-0F9A217BE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8F2A39-067A-4835-A10C-7C452E11A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768EF8-5CB0-4851-B74D-02F81A27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78" y="0"/>
            <a:ext cx="1121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0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4ADDB3B-4E48-4E6B-8AF0-A8D47087C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D9CBB6-910D-4B7C-B81E-4BB11E89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495" y="3131273"/>
            <a:ext cx="4353533" cy="1333686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AAD7D0A-D322-487A-B36D-D95816668532}"/>
              </a:ext>
            </a:extLst>
          </p:cNvPr>
          <p:cNvCxnSpPr/>
          <p:nvPr/>
        </p:nvCxnSpPr>
        <p:spPr>
          <a:xfrm flipV="1">
            <a:off x="5880683" y="3582099"/>
            <a:ext cx="1343812" cy="28522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C01449-CC64-45FD-AF29-F05DA22D2C0C}"/>
              </a:ext>
            </a:extLst>
          </p:cNvPr>
          <p:cNvSpPr txBox="1"/>
          <p:nvPr/>
        </p:nvSpPr>
        <p:spPr>
          <a:xfrm>
            <a:off x="6484690" y="5066950"/>
            <a:ext cx="32381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El ojo se puede habituar después de un tiempo a la oscuridad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582AFB-66AD-45EF-BAB9-1EE82FD4C46E}"/>
              </a:ext>
            </a:extLst>
          </p:cNvPr>
          <p:cNvSpPr txBox="1"/>
          <p:nvPr/>
        </p:nvSpPr>
        <p:spPr>
          <a:xfrm>
            <a:off x="1755397" y="5622022"/>
            <a:ext cx="323815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Pero aquí ni en 3 días pudieron adaptar su visión, porque era una oscuridad sobrenatural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074693A-DC1B-4694-999F-B9D198D9E214}"/>
              </a:ext>
            </a:extLst>
          </p:cNvPr>
          <p:cNvCxnSpPr>
            <a:cxnSpLocks/>
          </p:cNvCxnSpPr>
          <p:nvPr/>
        </p:nvCxnSpPr>
        <p:spPr>
          <a:xfrm>
            <a:off x="1527150" y="4116898"/>
            <a:ext cx="4882039" cy="10758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69E88A3-8A28-46EC-885B-8926CF4A9316}"/>
              </a:ext>
            </a:extLst>
          </p:cNvPr>
          <p:cNvCxnSpPr>
            <a:cxnSpLocks/>
          </p:cNvCxnSpPr>
          <p:nvPr/>
        </p:nvCxnSpPr>
        <p:spPr>
          <a:xfrm>
            <a:off x="1527150" y="4116898"/>
            <a:ext cx="1727778" cy="14450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1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EEF49-67D1-41AC-B213-BD6B9CD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“HAYA TINIEBLAS”…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A566E63-4656-4129-A174-C1D5845E5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3248" y="471508"/>
            <a:ext cx="6795325" cy="6386491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678AC1-CCE6-4537-A74C-FD4F29BDF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675" y="2299450"/>
            <a:ext cx="4755886" cy="401746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L" sz="2000" dirty="0">
                <a:solidFill>
                  <a:srgbClr val="C00000"/>
                </a:solidFill>
              </a:rPr>
              <a:t>Antes de que la luz existiera, todo estaba desordenado y </a:t>
            </a:r>
            <a:r>
              <a:rPr lang="es-CL" sz="2000" dirty="0" err="1">
                <a:solidFill>
                  <a:srgbClr val="C00000"/>
                </a:solidFill>
              </a:rPr>
              <a:t>vacio</a:t>
            </a:r>
            <a:r>
              <a:rPr lang="es-CL" sz="2000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2000" dirty="0">
                <a:solidFill>
                  <a:srgbClr val="C00000"/>
                </a:solidFill>
              </a:rPr>
              <a:t>Caso inverso, antes era: hágase la luz, ahora hágase tinieblas.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2000" dirty="0">
                <a:solidFill>
                  <a:srgbClr val="C00000"/>
                </a:solidFill>
              </a:rPr>
              <a:t>Algunos le llaman a esta parte como anti creación.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2000" dirty="0">
                <a:solidFill>
                  <a:srgbClr val="C00000"/>
                </a:solidFill>
              </a:rPr>
              <a:t>Al eliminar la luz quedan tinieblas.</a:t>
            </a:r>
          </a:p>
          <a:p>
            <a:pPr marL="342900" indent="-342900">
              <a:buFont typeface="+mj-lt"/>
              <a:buAutoNum type="arabicPeriod"/>
            </a:pPr>
            <a:r>
              <a:rPr lang="es-CL" sz="2000" dirty="0">
                <a:solidFill>
                  <a:srgbClr val="C00000"/>
                </a:solidFill>
              </a:rPr>
              <a:t>Dios esta retirando un elemento de su creación para el castigo de los Egipcios.</a:t>
            </a:r>
          </a:p>
          <a:p>
            <a:pPr marL="342900" indent="-342900">
              <a:buFont typeface="+mj-lt"/>
              <a:buAutoNum type="arabicPeriod"/>
            </a:pPr>
            <a:endParaRPr lang="es-CL" sz="2000" dirty="0">
              <a:solidFill>
                <a:srgbClr val="C0000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6240C87-A34F-4756-B218-12DD8995BE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78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solidFill>
                  <a:srgbClr val="001320"/>
                </a:solidFill>
                <a:latin typeface="Roboto" panose="02000000000000000000" pitchFamily="2" charset="0"/>
              </a:rPr>
              <a:t>21: </a:t>
            </a:r>
            <a:r>
              <a:rPr lang="es-MX" sz="1800" dirty="0">
                <a:solidFill>
                  <a:srgbClr val="001320"/>
                </a:solidFill>
                <a:latin typeface="Roboto" panose="02000000000000000000" pitchFamily="2" charset="0"/>
              </a:rPr>
              <a:t>Y Jehová dijo á Moisés: Extiende tu mano hacia el cielo, para </a:t>
            </a:r>
            <a:r>
              <a:rPr lang="es-MX" sz="1800" b="1" dirty="0">
                <a:solidFill>
                  <a:srgbClr val="001320"/>
                </a:solidFill>
                <a:latin typeface="Roboto" panose="02000000000000000000" pitchFamily="2" charset="0"/>
              </a:rPr>
              <a:t>que haya tinieblas </a:t>
            </a:r>
            <a:r>
              <a:rPr lang="es-MX" sz="1800" dirty="0">
                <a:solidFill>
                  <a:srgbClr val="001320"/>
                </a:solidFill>
                <a:latin typeface="Roboto" panose="02000000000000000000" pitchFamily="2" charset="0"/>
              </a:rPr>
              <a:t>sobre la tierra de Egipto, tales que cualquiera las palpe.</a:t>
            </a:r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34504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2 PLAGA 9: LAS TINIEBLAS | Edsuper's Blog">
            <a:extLst>
              <a:ext uri="{FF2B5EF4-FFF2-40B4-BE49-F238E27FC236}">
                <a16:creationId xmlns:a16="http://schemas.microsoft.com/office/drawing/2014/main" id="{4100369E-BCCD-427A-AC58-98797E51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08C133-9077-47C1-8291-92E59F6E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781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MX" sz="1800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21: </a:t>
            </a:r>
            <a:r>
              <a:rPr lang="es-MX" sz="18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Jehová dijo á Moisés: Extiende tu mano hacia el cielo, para que haya tinieblas sobre la tierra de Egipto, tales que cualquiera las </a:t>
            </a:r>
            <a:r>
              <a:rPr lang="es-MX" sz="1800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palpe.</a:t>
            </a:r>
            <a:endParaRPr lang="es-CL" sz="1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593CBD-B3C7-43D1-97B6-51D6DEA7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604" y="822960"/>
            <a:ext cx="4736980" cy="371548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3200" dirty="0"/>
              <a:t>DHH = Dios habla Hoy.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3200" dirty="0"/>
              <a:t>NBV = Nueva Biblia Viva.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3200" dirty="0"/>
              <a:t>TLA = Traducción en Lenguaje Actual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3200" dirty="0"/>
              <a:t> CST = Nueva Versión Internacional (</a:t>
            </a:r>
            <a:r>
              <a:rPr lang="es-CL" sz="3200" dirty="0" err="1"/>
              <a:t>Castilian</a:t>
            </a:r>
            <a:r>
              <a:rPr lang="es-CL" sz="3200" dirty="0"/>
              <a:t>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5FE95E-FD55-4E1A-A81E-F4E81957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53673"/>
            <a:ext cx="6618914" cy="622463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r"/>
            <a:endParaRPr lang="es-MX" sz="1800" b="0" i="0" dirty="0">
              <a:solidFill>
                <a:schemeClr val="tx1"/>
              </a:solidFill>
              <a:effectLst/>
              <a:latin typeface="system-ui"/>
            </a:endParaRPr>
          </a:p>
          <a:p>
            <a:pPr marL="342900" indent="-342900" algn="l">
              <a:buClr>
                <a:srgbClr val="C00000"/>
              </a:buClr>
              <a:buFont typeface="+mj-lt"/>
              <a:buAutoNum type="arabicPeriod"/>
            </a:pP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Entonces el Señor le dijo a Moisés: —Extiende tu brazo hacia el cielo, para que en todo Egipto haya una oscuridad </a:t>
            </a:r>
            <a:r>
              <a:rPr lang="es-MX" sz="2400" b="0" i="0" dirty="0">
                <a:solidFill>
                  <a:srgbClr val="FFFF00"/>
                </a:solidFill>
                <a:effectLst/>
                <a:latin typeface="system-ui"/>
              </a:rPr>
              <a:t>tan espesa 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que hasta se pueda </a:t>
            </a:r>
            <a:r>
              <a:rPr lang="es-MX" sz="2400" b="0" i="0" dirty="0">
                <a:solidFill>
                  <a:srgbClr val="FFFF00"/>
                </a:solidFill>
                <a:effectLst/>
                <a:latin typeface="system-ui"/>
              </a:rPr>
              <a:t>tocar.</a:t>
            </a:r>
            <a:endParaRPr lang="es-MX" sz="2400" dirty="0">
              <a:solidFill>
                <a:srgbClr val="FFFF00"/>
              </a:solidFill>
              <a:latin typeface="system-ui"/>
            </a:endParaRPr>
          </a:p>
          <a:p>
            <a:pPr marL="342900" indent="-342900" algn="l">
              <a:buClr>
                <a:srgbClr val="C00000"/>
              </a:buClr>
              <a:buFont typeface="+mj-lt"/>
              <a:buAutoNum type="arabicPeriod"/>
            </a:pP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El </a:t>
            </a:r>
            <a:r>
              <a:rPr lang="es-MX" sz="2400" b="0" i="0" cap="small" dirty="0">
                <a:solidFill>
                  <a:schemeClr val="tx1"/>
                </a:solidFill>
                <a:effectLst/>
                <a:latin typeface="system-ui"/>
              </a:rPr>
              <a:t>Señor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 le dijo a Moisés: «Levanta tus manos al cielo, para que todo Egipto quede cubierto de tinieblas. </a:t>
            </a:r>
            <a:r>
              <a:rPr lang="es-MX" sz="2400" b="0" i="0" dirty="0">
                <a:solidFill>
                  <a:srgbClr val="FFFF00"/>
                </a:solidFill>
                <a:effectLst/>
                <a:latin typeface="system-ui"/>
              </a:rPr>
              <a:t>¡Será tal la oscuridad que los egipcios andarán a tientas!</a:t>
            </a:r>
          </a:p>
          <a:p>
            <a:pPr marL="342900" indent="-342900" algn="l">
              <a:buClr>
                <a:srgbClr val="C00000"/>
              </a:buClr>
              <a:buFont typeface="+mj-lt"/>
              <a:buAutoNum type="arabicPeriod"/>
            </a:pP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Entonces Dios le dijo a Moisés: «Extiende el brazo hacia el cielo y ordena que todo Egipto se quede a oscuras. Habrá tanta oscuridad que los egipcios </a:t>
            </a:r>
            <a:r>
              <a:rPr lang="es-MX" sz="2400" b="0" i="0" dirty="0">
                <a:solidFill>
                  <a:srgbClr val="FFFF00"/>
                </a:solidFill>
                <a:effectLst/>
                <a:latin typeface="system-ui"/>
              </a:rPr>
              <a:t>podrán sentirla</a:t>
            </a:r>
          </a:p>
          <a:p>
            <a:pPr marL="342900" indent="-342900" algn="l">
              <a:buClr>
                <a:srgbClr val="C00000"/>
              </a:buClr>
              <a:buFont typeface="+mj-lt"/>
              <a:buAutoNum type="arabicPeriod"/>
            </a:pP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El </a:t>
            </a:r>
            <a:r>
              <a:rPr lang="es-MX" sz="2400" b="0" i="0" cap="small" dirty="0">
                <a:solidFill>
                  <a:schemeClr val="tx1"/>
                </a:solidFill>
                <a:effectLst/>
                <a:latin typeface="system-ui"/>
              </a:rPr>
              <a:t>Señor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system-ui"/>
              </a:rPr>
              <a:t> le dijo a Moisés: «Levanta los brazos al cielo, para que todo Egipto se cubra de tinieblas, </a:t>
            </a:r>
            <a:r>
              <a:rPr lang="es-MX" sz="2400" b="0" i="0" dirty="0">
                <a:solidFill>
                  <a:srgbClr val="FFFF00"/>
                </a:solidFill>
                <a:effectLst/>
                <a:latin typeface="system-ui"/>
              </a:rPr>
              <a:t>¡tinieblas tan densas que se puedan palpar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657A1C-25B1-4718-991E-8D907C98B8C7}"/>
              </a:ext>
            </a:extLst>
          </p:cNvPr>
          <p:cNvSpPr txBox="1"/>
          <p:nvPr/>
        </p:nvSpPr>
        <p:spPr>
          <a:xfrm>
            <a:off x="7057941" y="4959558"/>
            <a:ext cx="4736980" cy="175432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ERAN TANTAS ESTAS TINIEBLAS O ESTA OSCURIDAD QUE SIN NINGUNA DUDA ERA MOTIVO DE PÁNICO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¿TE HA PASADO A TI QUE LA OSCURIDAD MAXIMA PROVOCA PANICO EN TI?</a:t>
            </a:r>
            <a:endParaRPr lang="es-CL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1808B7-E1B3-416A-945A-C227BE03A3DF}"/>
              </a:ext>
            </a:extLst>
          </p:cNvPr>
          <p:cNvSpPr/>
          <p:nvPr/>
        </p:nvSpPr>
        <p:spPr>
          <a:xfrm>
            <a:off x="11013709" y="5699480"/>
            <a:ext cx="653167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8820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4C2F8-8393-404B-997C-C1B77544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16424" cy="838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/>
              <a:t>tinieblas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F5E374-6C34-4E92-A2BA-97A63DDC9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25E56B-A340-44B7-8AC4-1843D07EF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838200"/>
            <a:ext cx="4764947" cy="60198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Eran tinieblas que se podían palpar. ¿Cómo es eso posible?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Característica Sobrenatural.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Era como si las tinieblas tuviesen vida.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200" dirty="0"/>
              <a:t>La luz no es solo una propiedad física.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200" dirty="0">
                <a:solidFill>
                  <a:srgbClr val="FFFF00"/>
                </a:solidFill>
              </a:rPr>
              <a:t>También es un aspecto de Dios (cualidad de Dios)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200" dirty="0"/>
              <a:t>Juan 1:15 “Dios es luz, y no hay tinieblas en el”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200" dirty="0"/>
              <a:t>Los egipcios deben estar pensando durante estos 3 días sobre su dios 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200" dirty="0"/>
              <a:t>Y al mismo momento piensan en el Dios de los hebreos.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200" dirty="0"/>
              <a:t>¿Cómo se sentirían ustedes, al saber que Jesús o Dios pierde una batalla?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C022B3-4D6E-4513-9B23-EB96B562C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668" y="0"/>
            <a:ext cx="7519332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273E824-6D66-4D6C-9868-67CFEDF0ECC8}"/>
              </a:ext>
            </a:extLst>
          </p:cNvPr>
          <p:cNvSpPr/>
          <p:nvPr/>
        </p:nvSpPr>
        <p:spPr>
          <a:xfrm>
            <a:off x="11393424" y="6425967"/>
            <a:ext cx="653167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907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B3FE2-A001-4776-B7AE-894DF1AC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94" y="731567"/>
            <a:ext cx="4389120" cy="1072065"/>
          </a:xfrm>
        </p:spPr>
        <p:txBody>
          <a:bodyPr/>
          <a:lstStyle/>
          <a:p>
            <a:r>
              <a:rPr lang="es-CL" dirty="0"/>
              <a:t>…EN LO PORFUNDO DE LA MAR…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03067FC-040E-482A-A2EC-B7CF07520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161" y="139098"/>
            <a:ext cx="5686320" cy="659767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8E197A-DEBA-4441-84A6-02AE2B738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391" y="2333006"/>
            <a:ext cx="6191075" cy="43194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bg1"/>
                </a:solidFill>
              </a:rPr>
              <a:t>Sácame del lodo, y no sea yo sumergido: Sea yo libertado de los que me aborrecen, y del profundo de las aguas. </a:t>
            </a:r>
            <a:r>
              <a:rPr lang="es-MX" sz="2400" b="1" dirty="0">
                <a:solidFill>
                  <a:schemeClr val="bg1"/>
                </a:solidFill>
              </a:rPr>
              <a:t>Salmos:69:14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bg1"/>
                </a:solidFill>
              </a:rPr>
              <a:t>El revela lo profundo y lo escondido: conoce lo que está en tinieblas, y la luz mora con él. </a:t>
            </a:r>
            <a:r>
              <a:rPr lang="es-MX" sz="2400" b="1" dirty="0">
                <a:solidFill>
                  <a:schemeClr val="bg1"/>
                </a:solidFill>
              </a:rPr>
              <a:t>Daniel:2:22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bg1"/>
                </a:solidFill>
              </a:rPr>
              <a:t>El tornará, él tendrá misericordia de nosotros; él sujetará nuestras iniquidades, y echará en los profundos de la mar todos nuestros pecados. </a:t>
            </a:r>
            <a:r>
              <a:rPr lang="es-MX" sz="2400" b="1" dirty="0">
                <a:solidFill>
                  <a:schemeClr val="bg1"/>
                </a:solidFill>
              </a:rPr>
              <a:t>Miqueas 7:19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91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E20F9E1-22C3-467D-BAE2-DCD5F6AA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B2963E-8B5A-4784-9E59-ACF0AD8F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5998" cy="9144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b="1" dirty="0"/>
              <a:t>Distinción redención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4D6B7B-4643-46D1-A5AE-C3245A9F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88565"/>
            <a:ext cx="6095998" cy="6069435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/>
              <a:t>Génesis 28:15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/>
              <a:t>¿Cómo es posible que solo en </a:t>
            </a:r>
            <a:r>
              <a:rPr lang="es-MX" sz="2200" dirty="0" err="1"/>
              <a:t>Gosén</a:t>
            </a:r>
            <a:r>
              <a:rPr lang="es-MX" sz="2200" dirty="0"/>
              <a:t> no haya tinieblas?</a:t>
            </a:r>
            <a:endParaRPr lang="es-CL" sz="2200" dirty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sz="2200" dirty="0"/>
              <a:t>¿Acaso los egipcios no intentaron tener luz durante esos 3 días?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CL" sz="2200" dirty="0"/>
              <a:t>Pero era una tiniebla que consumía la luz.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/>
              <a:t>Es como una niebla muy densa que no deja ver absolutamente nada.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/>
              <a:t>Una tiniebla que sin duda daba miedo.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/>
              <a:t>Pero en </a:t>
            </a:r>
            <a:r>
              <a:rPr lang="es-MX" sz="2200" dirty="0" err="1"/>
              <a:t>Gosén</a:t>
            </a:r>
            <a:r>
              <a:rPr lang="es-MX" sz="2200" dirty="0"/>
              <a:t> todos los israelitas tenían luz en sus casas, podían prender velas, etc.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/>
              <a:t>Pero sigue siendo de noche para Israelitas y Egipcios con la diferencia de que se puede ver y tener luz en </a:t>
            </a:r>
            <a:r>
              <a:rPr lang="es-MX" sz="2200" dirty="0" err="1"/>
              <a:t>Gosén</a:t>
            </a:r>
            <a:r>
              <a:rPr lang="es-MX" sz="2200" dirty="0"/>
              <a:t>.</a:t>
            </a:r>
          </a:p>
          <a:p>
            <a:pPr algn="ctr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s-MX" sz="2200" dirty="0">
                <a:solidFill>
                  <a:srgbClr val="92D050"/>
                </a:solidFill>
              </a:rPr>
              <a:t>Juan 9:5 ¿Qué nos enseña?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304D15E-3510-48E0-A2F1-3E8F898FE621}"/>
              </a:ext>
            </a:extLst>
          </p:cNvPr>
          <p:cNvSpPr/>
          <p:nvPr/>
        </p:nvSpPr>
        <p:spPr>
          <a:xfrm>
            <a:off x="11393424" y="6425967"/>
            <a:ext cx="653167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38105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D4202-B8B4-4647-8FF1-167151FB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510563-05BF-41F9-B814-48D13D13D6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6F4B6C-F83A-4136-8DCD-A1997DAA80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D80E31-53B5-48CF-A843-D2B21DF01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5335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51D6E11-7831-45EE-9FE8-4A19173DB33A}"/>
              </a:ext>
            </a:extLst>
          </p:cNvPr>
          <p:cNvSpPr/>
          <p:nvPr/>
        </p:nvSpPr>
        <p:spPr>
          <a:xfrm>
            <a:off x="0" y="0"/>
            <a:ext cx="1157681" cy="360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6" descr="Langosta del desierto | TerraFormars Amino">
            <a:extLst>
              <a:ext uri="{FF2B5EF4-FFF2-40B4-BE49-F238E27FC236}">
                <a16:creationId xmlns:a16="http://schemas.microsoft.com/office/drawing/2014/main" id="{74F23DE2-5059-4452-97A9-18FA6D17B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19" y="753228"/>
            <a:ext cx="1353524" cy="10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B3AF68D5-9781-40D4-A8F0-810E480126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457" y="3036815"/>
            <a:ext cx="2275543" cy="37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06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835368-1153-4419-B1C1-E38DAA2D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6D65CF-63E5-4FA4-A645-09CD0D15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87" y="194672"/>
            <a:ext cx="7213861" cy="173736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MX" sz="6600" dirty="0"/>
              <a:t>EXODO 10:24-26</a:t>
            </a:r>
            <a:endParaRPr lang="es-CL" sz="6600" dirty="0"/>
          </a:p>
        </p:txBody>
      </p:sp>
      <p:pic>
        <p:nvPicPr>
          <p:cNvPr id="6" name="Picture 2" descr="Hay más de un Jesús en la Biblia?">
            <a:extLst>
              <a:ext uri="{FF2B5EF4-FFF2-40B4-BE49-F238E27FC236}">
                <a16:creationId xmlns:a16="http://schemas.microsoft.com/office/drawing/2014/main" id="{1FD83A92-B56C-4F21-B052-4E17A2BA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89" y="2126704"/>
            <a:ext cx="66675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77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C0A51-3DFE-494C-9173-A2890F27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21A94F-DE84-42A3-A374-193B45188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5644EC-E91D-4424-829F-68475AA1F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4616E2-4D80-42C4-A476-BF74A258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3A8494D-8B1C-4673-89E3-1923EFA673E2}"/>
              </a:ext>
            </a:extLst>
          </p:cNvPr>
          <p:cNvCxnSpPr>
            <a:cxnSpLocks/>
          </p:cNvCxnSpPr>
          <p:nvPr/>
        </p:nvCxnSpPr>
        <p:spPr>
          <a:xfrm>
            <a:off x="5075339" y="2257506"/>
            <a:ext cx="2323499" cy="93031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AE6F39EE-8218-4895-AE07-A790178991F1}"/>
              </a:ext>
            </a:extLst>
          </p:cNvPr>
          <p:cNvSpPr txBox="1"/>
          <p:nvPr/>
        </p:nvSpPr>
        <p:spPr>
          <a:xfrm>
            <a:off x="7466202" y="2936147"/>
            <a:ext cx="3196205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/>
              <a:t>Que había dicho antes respectos a los niños, faraón?</a:t>
            </a:r>
            <a:endParaRPr lang="es-CL" sz="200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C27AB73-AD19-4812-92BA-4DBC5AEB9709}"/>
              </a:ext>
            </a:extLst>
          </p:cNvPr>
          <p:cNvCxnSpPr>
            <a:cxnSpLocks/>
          </p:cNvCxnSpPr>
          <p:nvPr/>
        </p:nvCxnSpPr>
        <p:spPr>
          <a:xfrm>
            <a:off x="2634143" y="4899171"/>
            <a:ext cx="5167618" cy="40183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8563C8-014E-4D26-A55B-B1778BFE9B33}"/>
              </a:ext>
            </a:extLst>
          </p:cNvPr>
          <p:cNvSpPr txBox="1"/>
          <p:nvPr/>
        </p:nvSpPr>
        <p:spPr>
          <a:xfrm>
            <a:off x="7876591" y="5031624"/>
            <a:ext cx="3196205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/>
              <a:t>Se cumple A la  perfección mas adelante en éxodo 13.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69329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0B02-5E4F-4ABB-9AB2-5F3C9307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54DF1A-2D0C-4726-B53C-366FDEF1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968" y="0"/>
            <a:ext cx="5615032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¿Qué es una Proposición?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Es una oración declarativa. Puede ser falsa o verdadera.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1) Éxodo 8:25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2) Éxodo 8:28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3) Éxodo 10:11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4) Éxodo 10:24-29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¿En que consiste esta última Proposición de faraón?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Faraón cree que Jehová es un Dios negociador, e hizo su mejor oferta.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Faraón permite que vayan al desierto incluso con los niños y ancianos.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Pero ningún animal puede ir.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s-MX" dirty="0"/>
              <a:t>Estrategia de dejar algo de pertenencia en </a:t>
            </a:r>
            <a:r>
              <a:rPr lang="es-MX" dirty="0" err="1"/>
              <a:t>Gosén</a:t>
            </a:r>
            <a:r>
              <a:rPr lang="es-MX" dirty="0"/>
              <a:t>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CF3CDE-7377-46F2-A85D-D4B61946A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42CFE0-C3A6-4532-906A-9FE4D63B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6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835368-1153-4419-B1C1-E38DAA2D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6D65CF-63E5-4FA4-A645-09CD0D15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87" y="194672"/>
            <a:ext cx="7213861" cy="173736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MX" sz="6600" dirty="0"/>
              <a:t>EXODO 10:27-29</a:t>
            </a:r>
            <a:endParaRPr lang="es-CL" sz="6600" dirty="0"/>
          </a:p>
        </p:txBody>
      </p:sp>
      <p:pic>
        <p:nvPicPr>
          <p:cNvPr id="4098" name="Picture 2" descr="Hay más de un Jesús en la Biblia?">
            <a:extLst>
              <a:ext uri="{FF2B5EF4-FFF2-40B4-BE49-F238E27FC236}">
                <a16:creationId xmlns:a16="http://schemas.microsoft.com/office/drawing/2014/main" id="{3C478FA8-C3A6-4570-B8B6-24E702D9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89" y="2250172"/>
            <a:ext cx="66675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26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C0437-5EA2-496A-B7BC-1E27CC8F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BD6F98-59F3-4BBC-8C09-D6ED4C1DC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D782EE-873F-403A-BA86-95FF76131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ACA3EB-75C8-42DD-A19A-8362BB0EA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194BA7-B7C9-4382-B765-E6B529A4C388}"/>
              </a:ext>
            </a:extLst>
          </p:cNvPr>
          <p:cNvSpPr/>
          <p:nvPr/>
        </p:nvSpPr>
        <p:spPr>
          <a:xfrm>
            <a:off x="7105475" y="1543574"/>
            <a:ext cx="4287949" cy="1778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E058A7B-BD29-461F-8B79-3DD5DC969333}"/>
              </a:ext>
            </a:extLst>
          </p:cNvPr>
          <p:cNvSpPr/>
          <p:nvPr/>
        </p:nvSpPr>
        <p:spPr>
          <a:xfrm>
            <a:off x="4414007" y="4195054"/>
            <a:ext cx="6357457" cy="2533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48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F9D59-33B9-483C-A89F-86A030E3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59228" cy="101506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/>
              <a:t>Faraón amenaza a moisés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A1F560-65AC-4B21-BEA6-084A42F6C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2578D1-D92D-46A1-899A-89FFDCF32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15068"/>
            <a:ext cx="5159228" cy="58429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Ni una pezuña se quedará en Egipto.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Esto ya se había dicho pero Faraón no quiere comprenderlo.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Faraón le ordena a Moisés que se fuera y que nunca regresara.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Moisés dice que esta bien nunca mas verá su rostro.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Las entrevistas ya no tienen sentido, el corazón esta endurecido casi al máximo.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Faraón ya estaba descontrolado y loco. (Hoy en día hay personas que no se salvarán)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El Faraón estaba ahora más allá de la razón, y Dios no razonó con él.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Esto demuestra también todo el conocimiento que tenía Moisés.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Moisés sabía que quedaba solo una plaga mas.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s-MX" sz="1800" dirty="0"/>
              <a:t>Moisés sabía todo lo que iba a pasar y obedece de manera fácil.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es-MX" sz="1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6C05EB-63EB-420D-9614-CCB44884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228" y="0"/>
            <a:ext cx="7032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D6FB6-65BE-4D8B-BE1A-C75B4ADE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DAE0A0-DB10-4069-B4BB-FE5B5D87B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927" y="-13716"/>
            <a:ext cx="4516073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¿Qué daño trajo esta plaga?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-No fue la cosecha, ni las construcciones.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Ni daño físico ni material.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El daño fue únicamente Espiritual.</a:t>
            </a:r>
            <a:endParaRPr lang="es-CL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CL" dirty="0">
                <a:solidFill>
                  <a:schemeClr val="bg1"/>
                </a:solidFill>
              </a:rPr>
              <a:t>No era solo ausencia de luz era algo aun peor.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Mentalmente cambia la condición de no tener luz.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3 días en que no hicieron absolutamente NADA.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Oscuridad = NADA.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Lo único que te queda es pensar.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chemeClr val="bg1"/>
                </a:solidFill>
              </a:rPr>
              <a:t>¿Qué ocurre cuando se te va la luz en la casa? = aburrimiento.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E37D4B-1B6F-41A0-ACD8-C62340947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EB0BF9-54F1-45D0-A968-EC5FDDFD2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6"/>
            <a:ext cx="7675927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65EE08-869B-47FB-95CD-781C198710AA}"/>
              </a:ext>
            </a:extLst>
          </p:cNvPr>
          <p:cNvSpPr txBox="1"/>
          <p:nvPr/>
        </p:nvSpPr>
        <p:spPr>
          <a:xfrm>
            <a:off x="5771626" y="251670"/>
            <a:ext cx="1400961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dios de las luminarias</a:t>
            </a:r>
            <a:endParaRPr lang="es-CL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361D408-5DCF-4E61-ACE2-4DE9A42570F3}"/>
              </a:ext>
            </a:extLst>
          </p:cNvPr>
          <p:cNvCxnSpPr/>
          <p:nvPr/>
        </p:nvCxnSpPr>
        <p:spPr>
          <a:xfrm>
            <a:off x="6342077" y="989901"/>
            <a:ext cx="201336" cy="17952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C1529-7A2C-4CE6-9DA8-D21BC218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D88470-AB96-42A3-B8B9-7D78395B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480" y="-1"/>
            <a:ext cx="4633520" cy="6857999"/>
          </a:xfrm>
        </p:spPr>
        <p:txBody>
          <a:bodyPr>
            <a:normAutofit fontScale="92500"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Para contestar a la pregunta de Faraón, ¿Quién es YHVH? – (</a:t>
            </a:r>
            <a:r>
              <a:rPr lang="es-MX" b="0" i="1" dirty="0">
                <a:solidFill>
                  <a:schemeClr val="tx2"/>
                </a:solidFill>
                <a:effectLst/>
                <a:latin typeface="inherit"/>
              </a:rPr>
              <a:t>Éxodo 5:2</a:t>
            </a: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). En las plagas Dios se mostró a Si mismo más grande que cualquiera de los dioses falsos de Egipto.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Para mostrar el poder de Dios a través de Moisés – (</a:t>
            </a:r>
            <a:r>
              <a:rPr lang="es-MX" b="0" i="1" dirty="0">
                <a:solidFill>
                  <a:schemeClr val="tx2"/>
                </a:solidFill>
                <a:effectLst/>
                <a:latin typeface="inherit"/>
              </a:rPr>
              <a:t>Éxodo 9:16</a:t>
            </a: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Para dar testimonio a las futuras generaciones de los hijos de Israel – (</a:t>
            </a:r>
            <a:r>
              <a:rPr lang="es-MX" b="0" i="1" dirty="0">
                <a:solidFill>
                  <a:schemeClr val="tx2"/>
                </a:solidFill>
                <a:effectLst/>
                <a:latin typeface="inherit"/>
              </a:rPr>
              <a:t>Éxodo 10:2</a:t>
            </a: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Para juzgar a los falsos dioses – en realidad demonios – de Egipto – (</a:t>
            </a:r>
            <a:r>
              <a:rPr lang="es-MX" b="0" i="1" dirty="0">
                <a:solidFill>
                  <a:schemeClr val="tx2"/>
                </a:solidFill>
                <a:effectLst/>
                <a:latin typeface="inherit"/>
              </a:rPr>
              <a:t>Éxodo 12:12, Números 33:4).</a:t>
            </a:r>
            <a:endParaRPr lang="es-MX" b="0" i="0" dirty="0">
              <a:solidFill>
                <a:schemeClr val="tx2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Para advertir a las naciones – más de 400 años después, los Filisteos recordaron a YHVH Dios de Israel como a aquel que envió las plagas sobre Egipto – (1 Samuel 4:8).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Como un testimonio de la grandeza de Dios a Israel – (</a:t>
            </a:r>
            <a:r>
              <a:rPr lang="es-MX" b="0" i="1" dirty="0">
                <a:solidFill>
                  <a:schemeClr val="tx2"/>
                </a:solidFill>
                <a:effectLst/>
                <a:latin typeface="inherit"/>
              </a:rPr>
              <a:t>Éxodo 15:11, Deuteronomio 4:34</a:t>
            </a:r>
            <a:r>
              <a:rPr lang="es-MX" b="0" i="0" dirty="0">
                <a:solidFill>
                  <a:schemeClr val="tx2"/>
                </a:solidFill>
                <a:effectLst/>
                <a:latin typeface="inherit"/>
              </a:rPr>
              <a:t>).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BF77BC-28B5-4C3A-834A-A3E3F8B24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069FBF-9894-4716-ADE0-153A7965C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8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D328D-30EA-42D0-B05D-C58D1EA9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4B71F-6BA6-4783-B83B-9D29CB826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008" y="1485870"/>
            <a:ext cx="6218991" cy="3522358"/>
          </a:xfrm>
        </p:spPr>
        <p:txBody>
          <a:bodyPr/>
          <a:lstStyle/>
          <a:p>
            <a:r>
              <a:rPr lang="es-MX" dirty="0"/>
              <a:t>Otra explicación es la ceniza lanzada por un volcán.</a:t>
            </a:r>
          </a:p>
          <a:p>
            <a:r>
              <a:rPr lang="es-MX" dirty="0"/>
              <a:t>Las langostas nunca fueron lanzadas y quedaron flotando en el aire …</a:t>
            </a:r>
          </a:p>
          <a:p>
            <a:r>
              <a:rPr lang="es-MX" dirty="0"/>
              <a:t>Que las tinieblas no eran oscuridad sino que una densa tormenta de arena…</a:t>
            </a:r>
          </a:p>
          <a:p>
            <a:r>
              <a:rPr lang="es-MX" dirty="0"/>
              <a:t>Hay tormentas de arena que duran varios días, pero esto n oes lo que dice la biblia.</a:t>
            </a:r>
          </a:p>
          <a:p>
            <a:pPr lvl="1"/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CB6BDF-3B8E-4AA1-B2DB-8C0A48873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C62EBE-2780-457C-9F94-E36CCF441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73009" cy="42201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82D180-89B4-4334-B10F-A3C71D955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2049"/>
            <a:ext cx="5973009" cy="26959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84BD5EE-CDD9-46AB-82F0-E986A928A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22" y="0"/>
            <a:ext cx="6323878" cy="14670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5A9725-80E7-4AE3-B0C6-CE2496F05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008" y="5008229"/>
            <a:ext cx="6218992" cy="1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10007-FA18-454C-9555-80F2F21F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62DC8-E80B-48F8-AC15-C610C8583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EAC4E8-018F-4CF1-9D1E-FEDF36BB7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45D407-2738-4CF6-A53E-DDF09D58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8"/>
            <a:ext cx="12192000" cy="68208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C7278E-DD8B-4965-8595-C6BC78CBD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" y="0"/>
            <a:ext cx="1218812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426EB8-43EB-4348-A212-8469FD4BC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A58F60-E643-4030-A7BF-D85ABFC58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816FD61-E177-4720-95B0-CA6323BEA26D}"/>
              </a:ext>
            </a:extLst>
          </p:cNvPr>
          <p:cNvSpPr/>
          <p:nvPr/>
        </p:nvSpPr>
        <p:spPr>
          <a:xfrm>
            <a:off x="9378892" y="6555996"/>
            <a:ext cx="1308682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49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A5EB1C3-2F21-41DD-AFE8-9C4E12358C03}"/>
              </a:ext>
            </a:extLst>
          </p:cNvPr>
          <p:cNvSpPr/>
          <p:nvPr/>
        </p:nvSpPr>
        <p:spPr>
          <a:xfrm>
            <a:off x="514003" y="57391"/>
            <a:ext cx="5409370" cy="4343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EXPLICACIONES DE ATEOS, NO CREYENTES Y CIENCIA</a:t>
            </a:r>
          </a:p>
        </p:txBody>
      </p:sp>
    </p:spTree>
    <p:extLst>
      <p:ext uri="{BB962C8B-B14F-4D97-AF65-F5344CB8AC3E}">
        <p14:creationId xmlns:p14="http://schemas.microsoft.com/office/powerpoint/2010/main" val="41114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FCE1E-C30D-47D9-8A59-8D64DEB2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730"/>
            <a:ext cx="10294181" cy="1171436"/>
          </a:xfrm>
        </p:spPr>
        <p:txBody>
          <a:bodyPr>
            <a:normAutofit fontScale="90000"/>
          </a:bodyPr>
          <a:lstStyle/>
          <a:p>
            <a:r>
              <a:rPr lang="es-MX" b="0" i="0" dirty="0">
                <a:effectLst/>
                <a:latin typeface="Roboto" panose="02000000000000000000" pitchFamily="2" charset="0"/>
              </a:rPr>
              <a:t>V2: Y para que cuentes á tus hijos y á tus nietos las cosas que yo hice en Egipto, y mis señales que </a:t>
            </a:r>
            <a:r>
              <a:rPr lang="es-MX" b="0" i="0" dirty="0" err="1">
                <a:effectLst/>
                <a:latin typeface="Roboto" panose="02000000000000000000" pitchFamily="2" charset="0"/>
              </a:rPr>
              <a:t>dí</a:t>
            </a:r>
            <a:r>
              <a:rPr lang="es-MX" b="0" i="0" dirty="0">
                <a:effectLst/>
                <a:latin typeface="Roboto" panose="02000000000000000000" pitchFamily="2" charset="0"/>
              </a:rPr>
              <a:t> entre ellos; y para que sepáis que yo soy Jehová.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4CA354-0568-440D-AB10-36D160325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88191"/>
            <a:ext cx="6030631" cy="486980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Importante de Incluir a los Niños. (Las nuevas generaciones)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Dios sabe el futuro y que moriría toda esta generación antes de entrar a la tierra prometida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El Talmud o en hebreo </a:t>
            </a:r>
            <a:r>
              <a:rPr lang="he-IL" dirty="0"/>
              <a:t>התלמוד </a:t>
            </a:r>
            <a:r>
              <a:rPr lang="es-CL" dirty="0"/>
              <a:t>con el significado de enseñanza.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Es una obra sagrada de varios cuerpos, que representa la tradición oral del pueblo judío.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Donde se exponen las opiniones y discusiones de ideas entre los rabinos de muchas generaciones, sobre sus leyes y costumbres, además de relatar historias y leyendas.</a:t>
            </a:r>
          </a:p>
        </p:txBody>
      </p:sp>
      <p:pic>
        <p:nvPicPr>
          <p:cNvPr id="5" name="Picture 6" descr="Langosta del desierto | TerraFormars Amino">
            <a:extLst>
              <a:ext uri="{FF2B5EF4-FFF2-40B4-BE49-F238E27FC236}">
                <a16:creationId xmlns:a16="http://schemas.microsoft.com/office/drawing/2014/main" id="{3FCD1A4A-9AAD-46DF-BE56-62C07FCCE4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19" y="753228"/>
            <a:ext cx="1353524" cy="10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5A691FF-3EA2-4DDF-B262-68ED5D427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4" y="2088859"/>
            <a:ext cx="3100683" cy="22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DED830-8DC4-4212-AB2D-6ACD3411E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154" y="2088859"/>
            <a:ext cx="2724530" cy="4647500"/>
          </a:xfrm>
          <a:prstGeom prst="rect">
            <a:avLst/>
          </a:prstGeom>
        </p:spPr>
      </p:pic>
      <p:pic>
        <p:nvPicPr>
          <p:cNvPr id="6150" name="Picture 6" descr="Concepto de talmud">
            <a:extLst>
              <a:ext uri="{FF2B5EF4-FFF2-40B4-BE49-F238E27FC236}">
                <a16:creationId xmlns:a16="http://schemas.microsoft.com/office/drawing/2014/main" id="{AB68350E-326D-4034-BCE8-5498229F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31" y="4462019"/>
            <a:ext cx="3269516" cy="23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98851067-4F95-432D-A9B8-1CEFDB21D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953" y="0"/>
            <a:ext cx="2402048" cy="24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26C2D-F4AC-4E3F-88F5-FB3747B2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4960138"/>
            <a:ext cx="2692866" cy="1463040"/>
          </a:xfrm>
        </p:spPr>
        <p:txBody>
          <a:bodyPr/>
          <a:lstStyle/>
          <a:p>
            <a:r>
              <a:rPr lang="es-MX" dirty="0"/>
              <a:t>REFLEXIÓN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F166FC-38C4-4192-AF86-FAC940F6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1232" cy="23720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20AE6-2EAF-4638-9346-C3A257C7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32" y="1"/>
            <a:ext cx="6740793" cy="23720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94ECC65-552F-447D-87BB-B746E4F9F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2056"/>
            <a:ext cx="5746459" cy="27245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6DB205-5E1C-43F3-8F32-ECB2CC85D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872" y="2372057"/>
            <a:ext cx="6526127" cy="2724530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B1679B3-870A-433E-ACE6-4D89CC676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1628" y="5096586"/>
            <a:ext cx="2903172" cy="1144823"/>
          </a:xfrm>
        </p:spPr>
        <p:txBody>
          <a:bodyPr/>
          <a:lstStyle/>
          <a:p>
            <a:r>
              <a:rPr lang="es-CL" dirty="0"/>
              <a:t>De Tinieblas a Luz </a:t>
            </a:r>
            <a:r>
              <a:rPr lang="es-CL" b="1" u="sng" dirty="0"/>
              <a:t>Romanos 1:28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CED72C3-22A5-4F3D-8B74-21AA0AFB92B4}"/>
              </a:ext>
            </a:extLst>
          </p:cNvPr>
          <p:cNvSpPr txBox="1"/>
          <p:nvPr/>
        </p:nvSpPr>
        <p:spPr>
          <a:xfrm>
            <a:off x="375408" y="5318079"/>
            <a:ext cx="4641209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Oscuridad espiritual. "Debido a que no les gusta retener a Dios en su conocimiento, Dios los entrega a una mente reprobada</a:t>
            </a:r>
            <a:endParaRPr lang="es-CL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8DD89FF-56D6-4246-A014-370B8E9F0286}"/>
              </a:ext>
            </a:extLst>
          </p:cNvPr>
          <p:cNvSpPr/>
          <p:nvPr/>
        </p:nvSpPr>
        <p:spPr>
          <a:xfrm>
            <a:off x="11310232" y="6220246"/>
            <a:ext cx="653167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16410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uild="p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8EFE178-C9DE-4BA2-AA02-0CC3674F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662" y="4960138"/>
            <a:ext cx="4009938" cy="1463040"/>
          </a:xfrm>
        </p:spPr>
        <p:txBody>
          <a:bodyPr/>
          <a:lstStyle/>
          <a:p>
            <a:r>
              <a:rPr lang="es-MX" dirty="0"/>
              <a:t>Mateo 27:45-46</a:t>
            </a:r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2BEADC2-2DFD-4584-99B5-FF05FCD03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Similitud de una profecía.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1A867B6-30F5-4321-84B8-1E8CE5637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570" y="0"/>
            <a:ext cx="5944430" cy="49601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485164D-7AA2-49E2-B035-C79C9A6D493F}"/>
              </a:ext>
            </a:extLst>
          </p:cNvPr>
          <p:cNvSpPr txBox="1"/>
          <p:nvPr/>
        </p:nvSpPr>
        <p:spPr>
          <a:xfrm>
            <a:off x="0" y="0"/>
            <a:ext cx="624757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Y desde la hora de sexta fueron tinieblas sobre toda la tierra hasta la hora de nona. Y cerca de la hora de nona, Jesús exclamó con grande voz, diciendo: Eli, Eli, ¿lama </a:t>
            </a:r>
            <a:r>
              <a:rPr lang="es-MX" sz="2400" b="0" i="0" dirty="0" err="1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sabachtani</a:t>
            </a:r>
            <a:r>
              <a:rPr lang="es-MX" sz="2400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? Esto es: Dios mío, Dios mío, ¿por qué me has desamparado?</a:t>
            </a:r>
            <a:endParaRPr lang="es-CL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CA0B3B-46F8-4918-AC67-8BC2FF886FDA}"/>
              </a:ext>
            </a:extLst>
          </p:cNvPr>
          <p:cNvSpPr txBox="1"/>
          <p:nvPr/>
        </p:nvSpPr>
        <p:spPr>
          <a:xfrm>
            <a:off x="74387" y="2505670"/>
            <a:ext cx="609879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Porque todos vosotros sois hijos de luz, é hijos del día; no somos de la noche, ni de las tinieblas.                                     </a:t>
            </a:r>
            <a:r>
              <a:rPr lang="es-MX" b="1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1 tesalonicenses 5:5</a:t>
            </a:r>
            <a:endParaRPr lang="es-CL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B9B6A2-EA1C-416D-8F78-4BD8C1B9ADB4}"/>
              </a:ext>
            </a:extLst>
          </p:cNvPr>
          <p:cNvSpPr txBox="1"/>
          <p:nvPr/>
        </p:nvSpPr>
        <p:spPr>
          <a:xfrm>
            <a:off x="713064" y="3959604"/>
            <a:ext cx="2952925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¿En donde mas se habla de unas tinieblas extensas en oscuridad sobre la tierra?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6BCF0BC-DD21-4B00-8870-E07843F46530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130804" y="4882934"/>
            <a:ext cx="58723" cy="653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8DC36AA-C6ED-400C-A391-8FC06EE3AE8A}"/>
              </a:ext>
            </a:extLst>
          </p:cNvPr>
          <p:cNvSpPr/>
          <p:nvPr/>
        </p:nvSpPr>
        <p:spPr>
          <a:xfrm>
            <a:off x="494220" y="5536734"/>
            <a:ext cx="3534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Apocalipsis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5C60FA2-6857-4D4C-88AE-5D0C25280E02}"/>
              </a:ext>
            </a:extLst>
          </p:cNvPr>
          <p:cNvSpPr/>
          <p:nvPr/>
        </p:nvSpPr>
        <p:spPr>
          <a:xfrm>
            <a:off x="11097599" y="6423178"/>
            <a:ext cx="982548" cy="3355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5417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6" grpId="0" animBg="1"/>
      <p:bldP spid="8" grpId="0" animBg="1"/>
      <p:bldP spid="4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LEGA LA NOVENA PLAGA!... - Moisés y los 10 Mandamientos | Facebook">
            <a:extLst>
              <a:ext uri="{FF2B5EF4-FFF2-40B4-BE49-F238E27FC236}">
                <a16:creationId xmlns:a16="http://schemas.microsoft.com/office/drawing/2014/main" id="{C1A314FC-F114-4192-BA30-D8BFC70A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1BB79CC-0999-4A79-A028-CE5ED5F8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39" y="651010"/>
            <a:ext cx="4009266" cy="87073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s-CL" sz="4800" dirty="0"/>
              <a:t>Conclusión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C17C6E-E287-49ED-AC0A-580C61968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449" y="2172749"/>
            <a:ext cx="8514825" cy="4135771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s-CL" sz="2800" dirty="0">
                <a:solidFill>
                  <a:schemeClr val="tx1"/>
                </a:solidFill>
              </a:rPr>
              <a:t>La poderosa Extensión de la plaga por todo Egipto.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s-CL" sz="2800" dirty="0">
                <a:solidFill>
                  <a:schemeClr val="tx1"/>
                </a:solidFill>
              </a:rPr>
              <a:t>La intensidad o intensificación en aumento mas fuerte que la anterior.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s-CL" sz="2800" dirty="0">
                <a:solidFill>
                  <a:schemeClr val="tx1"/>
                </a:solidFill>
              </a:rPr>
              <a:t>La redención o Discriminación, Distinción con el pueblo de Dios en </a:t>
            </a:r>
            <a:r>
              <a:rPr lang="es-CL" sz="2800" dirty="0" err="1">
                <a:solidFill>
                  <a:schemeClr val="tx1"/>
                </a:solidFill>
              </a:rPr>
              <a:t>Gosén</a:t>
            </a:r>
            <a:r>
              <a:rPr lang="es-CL" sz="28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s-CL" sz="2800" dirty="0">
                <a:solidFill>
                  <a:schemeClr val="tx1"/>
                </a:solidFill>
              </a:rPr>
              <a:t>Ultima Preposición de Faraón a Moisés.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s-CL" sz="2800" dirty="0">
                <a:solidFill>
                  <a:schemeClr val="tx1"/>
                </a:solidFill>
              </a:rPr>
              <a:t>Endurecimiento de Corazón.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endParaRPr lang="es-C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C3D846-380E-4E48-A224-8216485BB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1705" y="1336094"/>
            <a:ext cx="1632357" cy="41720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/>
              <a:t>Salmo 107:14</a:t>
            </a:r>
            <a:endParaRPr lang="es-CL" dirty="0"/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CDF2DAC7-A3E6-4BDF-AC81-FA36964675D7}"/>
              </a:ext>
            </a:extLst>
          </p:cNvPr>
          <p:cNvSpPr txBox="1">
            <a:spLocks/>
          </p:cNvSpPr>
          <p:nvPr/>
        </p:nvSpPr>
        <p:spPr>
          <a:xfrm>
            <a:off x="5323514" y="3429000"/>
            <a:ext cx="1203121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Isaías 5:20</a:t>
            </a:r>
            <a:endParaRPr lang="es-CL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908BB9D2-67DB-4544-9276-16A3EDD68BAA}"/>
              </a:ext>
            </a:extLst>
          </p:cNvPr>
          <p:cNvSpPr txBox="1">
            <a:spLocks/>
          </p:cNvSpPr>
          <p:nvPr/>
        </p:nvSpPr>
        <p:spPr>
          <a:xfrm>
            <a:off x="9754300" y="4291815"/>
            <a:ext cx="1143000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Amos 8:9</a:t>
            </a:r>
            <a:endParaRPr lang="es-CL" dirty="0"/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4B42ADAE-C693-49E3-AFCC-2C88664C7FE3}"/>
              </a:ext>
            </a:extLst>
          </p:cNvPr>
          <p:cNvSpPr txBox="1">
            <a:spLocks/>
          </p:cNvSpPr>
          <p:nvPr/>
        </p:nvSpPr>
        <p:spPr>
          <a:xfrm>
            <a:off x="9957034" y="1281289"/>
            <a:ext cx="1143000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Lucas 12:3</a:t>
            </a:r>
            <a:endParaRPr lang="es-CL" dirty="0"/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98C5FD7-E83F-4182-A4A9-E80C806B4822}"/>
              </a:ext>
            </a:extLst>
          </p:cNvPr>
          <p:cNvSpPr txBox="1">
            <a:spLocks/>
          </p:cNvSpPr>
          <p:nvPr/>
        </p:nvSpPr>
        <p:spPr>
          <a:xfrm>
            <a:off x="284527" y="1617125"/>
            <a:ext cx="1347829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Efesios 6:12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DDC71D43-F672-42C5-B788-98F95A693745}"/>
              </a:ext>
            </a:extLst>
          </p:cNvPr>
          <p:cNvSpPr txBox="1">
            <a:spLocks/>
          </p:cNvSpPr>
          <p:nvPr/>
        </p:nvSpPr>
        <p:spPr>
          <a:xfrm>
            <a:off x="6096000" y="2700556"/>
            <a:ext cx="1203121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Mateo 8:1</a:t>
            </a:r>
            <a:endParaRPr lang="es-CL" dirty="0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869EDC84-0EBA-48BA-9055-7A7B9E2B5BC6}"/>
              </a:ext>
            </a:extLst>
          </p:cNvPr>
          <p:cNvSpPr txBox="1">
            <a:spLocks/>
          </p:cNvSpPr>
          <p:nvPr/>
        </p:nvSpPr>
        <p:spPr>
          <a:xfrm>
            <a:off x="10276165" y="3117761"/>
            <a:ext cx="1527145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Genesis 1:1</a:t>
            </a:r>
            <a:endParaRPr lang="es-CL" dirty="0"/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4A361220-43B8-43E0-8C32-8FEDAF829420}"/>
              </a:ext>
            </a:extLst>
          </p:cNvPr>
          <p:cNvSpPr txBox="1">
            <a:spLocks/>
          </p:cNvSpPr>
          <p:nvPr/>
        </p:nvSpPr>
        <p:spPr>
          <a:xfrm>
            <a:off x="10184235" y="5021400"/>
            <a:ext cx="1896611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Números 13:90</a:t>
            </a:r>
            <a:endParaRPr lang="es-CL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EF998D58-5605-4844-8D14-FD66C52E8B45}"/>
              </a:ext>
            </a:extLst>
          </p:cNvPr>
          <p:cNvSpPr txBox="1">
            <a:spLocks/>
          </p:cNvSpPr>
          <p:nvPr/>
        </p:nvSpPr>
        <p:spPr>
          <a:xfrm>
            <a:off x="10679186" y="6314703"/>
            <a:ext cx="1421236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Esdras 10:2</a:t>
            </a:r>
            <a:endParaRPr lang="es-CL" dirty="0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E4B7605E-D278-4857-B7E7-4BE6023DE5BE}"/>
              </a:ext>
            </a:extLst>
          </p:cNvPr>
          <p:cNvSpPr txBox="1">
            <a:spLocks/>
          </p:cNvSpPr>
          <p:nvPr/>
        </p:nvSpPr>
        <p:spPr>
          <a:xfrm>
            <a:off x="5731079" y="6106100"/>
            <a:ext cx="1827402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Mateo 10:10</a:t>
            </a:r>
            <a:endParaRPr lang="es-CL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CEB0D281-4C54-44A1-9AFE-9C6C912A9F3C}"/>
              </a:ext>
            </a:extLst>
          </p:cNvPr>
          <p:cNvSpPr txBox="1">
            <a:spLocks/>
          </p:cNvSpPr>
          <p:nvPr/>
        </p:nvSpPr>
        <p:spPr>
          <a:xfrm>
            <a:off x="3811399" y="5595770"/>
            <a:ext cx="1632357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Nahún 2:3</a:t>
            </a:r>
            <a:endParaRPr lang="es-CL" dirty="0"/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5ED3A567-09FB-4895-83DD-9C3C756C0721}"/>
              </a:ext>
            </a:extLst>
          </p:cNvPr>
          <p:cNvSpPr txBox="1">
            <a:spLocks/>
          </p:cNvSpPr>
          <p:nvPr/>
        </p:nvSpPr>
        <p:spPr>
          <a:xfrm>
            <a:off x="2143388" y="4909271"/>
            <a:ext cx="1632357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Cantares 8:9</a:t>
            </a:r>
            <a:endParaRPr lang="es-CL" dirty="0"/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4019846C-EF79-425E-8DF2-B14107785982}"/>
              </a:ext>
            </a:extLst>
          </p:cNvPr>
          <p:cNvSpPr txBox="1">
            <a:spLocks/>
          </p:cNvSpPr>
          <p:nvPr/>
        </p:nvSpPr>
        <p:spPr>
          <a:xfrm>
            <a:off x="416654" y="682618"/>
            <a:ext cx="1437313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Nehemías 5:4</a:t>
            </a:r>
            <a:endParaRPr lang="es-CL" dirty="0"/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23B8BFDE-86E9-465D-BA1F-2FFF4962F6C1}"/>
              </a:ext>
            </a:extLst>
          </p:cNvPr>
          <p:cNvSpPr txBox="1">
            <a:spLocks/>
          </p:cNvSpPr>
          <p:nvPr/>
        </p:nvSpPr>
        <p:spPr>
          <a:xfrm>
            <a:off x="4973275" y="334695"/>
            <a:ext cx="1632357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Malaquías 1:29</a:t>
            </a:r>
            <a:endParaRPr lang="es-CL" dirty="0"/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CCAA1BEF-5CDA-424A-8230-7900403D82B2}"/>
              </a:ext>
            </a:extLst>
          </p:cNvPr>
          <p:cNvSpPr txBox="1">
            <a:spLocks/>
          </p:cNvSpPr>
          <p:nvPr/>
        </p:nvSpPr>
        <p:spPr>
          <a:xfrm>
            <a:off x="6657714" y="334695"/>
            <a:ext cx="2024892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tesalonicenses 1:2</a:t>
            </a:r>
            <a:endParaRPr lang="es-CL" dirty="0"/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90D10011-722F-4C60-84CE-D7908E169B2F}"/>
              </a:ext>
            </a:extLst>
          </p:cNvPr>
          <p:cNvSpPr txBox="1">
            <a:spLocks/>
          </p:cNvSpPr>
          <p:nvPr/>
        </p:nvSpPr>
        <p:spPr>
          <a:xfrm>
            <a:off x="0" y="6762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Salmo 17:66</a:t>
            </a:r>
            <a:endParaRPr lang="es-CL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022C98EA-3720-46D8-9A02-FE459C33E172}"/>
              </a:ext>
            </a:extLst>
          </p:cNvPr>
          <p:cNvSpPr txBox="1">
            <a:spLocks/>
          </p:cNvSpPr>
          <p:nvPr/>
        </p:nvSpPr>
        <p:spPr>
          <a:xfrm>
            <a:off x="5926124" y="1614375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Oseas 1:2</a:t>
            </a:r>
            <a:endParaRPr lang="es-CL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284DE734-C989-4959-B88B-7D36A48BCBB9}"/>
              </a:ext>
            </a:extLst>
          </p:cNvPr>
          <p:cNvSpPr txBox="1">
            <a:spLocks/>
          </p:cNvSpPr>
          <p:nvPr/>
        </p:nvSpPr>
        <p:spPr>
          <a:xfrm>
            <a:off x="10334189" y="5750985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Abdías 1:7</a:t>
            </a:r>
            <a:endParaRPr lang="es-CL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C37FBB1-C722-4A66-A783-B3B5D2FD5703}"/>
              </a:ext>
            </a:extLst>
          </p:cNvPr>
          <p:cNvSpPr txBox="1">
            <a:spLocks/>
          </p:cNvSpPr>
          <p:nvPr/>
        </p:nvSpPr>
        <p:spPr>
          <a:xfrm>
            <a:off x="10468065" y="3748278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Miqueas 13:6</a:t>
            </a:r>
            <a:endParaRPr lang="es-CL" dirty="0"/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9F4D9738-EEB5-4850-96D8-883F40306278}"/>
              </a:ext>
            </a:extLst>
          </p:cNvPr>
          <p:cNvSpPr txBox="1">
            <a:spLocks/>
          </p:cNvSpPr>
          <p:nvPr/>
        </p:nvSpPr>
        <p:spPr>
          <a:xfrm>
            <a:off x="10089511" y="582225"/>
            <a:ext cx="2024891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3 juan 1:13</a:t>
            </a:r>
            <a:endParaRPr lang="es-CL" dirty="0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C08BDD27-E7B3-4EB7-8A2B-9269569615EC}"/>
              </a:ext>
            </a:extLst>
          </p:cNvPr>
          <p:cNvSpPr txBox="1">
            <a:spLocks/>
          </p:cNvSpPr>
          <p:nvPr/>
        </p:nvSpPr>
        <p:spPr>
          <a:xfrm>
            <a:off x="5925074" y="4523036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Amos 9:3</a:t>
            </a:r>
            <a:endParaRPr lang="es-CL" dirty="0"/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1E187420-27E4-41B8-A475-7CED873B0669}"/>
              </a:ext>
            </a:extLst>
          </p:cNvPr>
          <p:cNvSpPr txBox="1">
            <a:spLocks/>
          </p:cNvSpPr>
          <p:nvPr/>
        </p:nvSpPr>
        <p:spPr>
          <a:xfrm>
            <a:off x="3887947" y="6180211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Crónicas 12:18</a:t>
            </a:r>
            <a:endParaRPr lang="es-CL" dirty="0"/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E78842AA-AAD4-4B96-A1E7-55C6E5EFEECA}"/>
              </a:ext>
            </a:extLst>
          </p:cNvPr>
          <p:cNvSpPr txBox="1">
            <a:spLocks/>
          </p:cNvSpPr>
          <p:nvPr/>
        </p:nvSpPr>
        <p:spPr>
          <a:xfrm>
            <a:off x="319131" y="4281218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Nehemías 11:19</a:t>
            </a:r>
            <a:endParaRPr lang="es-CL" dirty="0"/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id="{AC739B78-37B0-40F0-81A0-4E1C591C08CD}"/>
              </a:ext>
            </a:extLst>
          </p:cNvPr>
          <p:cNvSpPr txBox="1">
            <a:spLocks/>
          </p:cNvSpPr>
          <p:nvPr/>
        </p:nvSpPr>
        <p:spPr>
          <a:xfrm>
            <a:off x="1327209" y="3534966"/>
            <a:ext cx="1902552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Apocalipsis 10:4</a:t>
            </a:r>
            <a:endParaRPr lang="es-CL" dirty="0"/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1A826407-AB49-49EA-BE5F-F11FC373E67F}"/>
              </a:ext>
            </a:extLst>
          </p:cNvPr>
          <p:cNvSpPr txBox="1">
            <a:spLocks/>
          </p:cNvSpPr>
          <p:nvPr/>
        </p:nvSpPr>
        <p:spPr>
          <a:xfrm>
            <a:off x="1327209" y="5510904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Jueces 10:12</a:t>
            </a:r>
            <a:endParaRPr lang="es-CL" dirty="0"/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B42B3746-A24D-418F-B131-6B27F464FC75}"/>
              </a:ext>
            </a:extLst>
          </p:cNvPr>
          <p:cNvSpPr txBox="1">
            <a:spLocks/>
          </p:cNvSpPr>
          <p:nvPr/>
        </p:nvSpPr>
        <p:spPr>
          <a:xfrm>
            <a:off x="8056578" y="2601322"/>
            <a:ext cx="1632357" cy="4172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Reyes 2:20</a:t>
            </a:r>
            <a:endParaRPr lang="es-CL" dirty="0"/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97CF2ABF-A661-44C1-8567-FD1F70E773B3}"/>
              </a:ext>
            </a:extLst>
          </p:cNvPr>
          <p:cNvSpPr txBox="1">
            <a:spLocks/>
          </p:cNvSpPr>
          <p:nvPr/>
        </p:nvSpPr>
        <p:spPr>
          <a:xfrm>
            <a:off x="2028208" y="94419"/>
            <a:ext cx="2510237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2 Tesalonicenses 5:5</a:t>
            </a:r>
            <a:endParaRPr lang="es-CL" dirty="0"/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CBB8FE55-098E-4081-93CD-DE705DB212AA}"/>
              </a:ext>
            </a:extLst>
          </p:cNvPr>
          <p:cNvSpPr txBox="1">
            <a:spLocks/>
          </p:cNvSpPr>
          <p:nvPr/>
        </p:nvSpPr>
        <p:spPr>
          <a:xfrm>
            <a:off x="8900719" y="6339849"/>
            <a:ext cx="1283516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Josué 3:3</a:t>
            </a:r>
            <a:endParaRPr lang="es-CL" dirty="0"/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76375584-5A1E-46AA-9E4B-F5EEA68A517B}"/>
              </a:ext>
            </a:extLst>
          </p:cNvPr>
          <p:cNvSpPr txBox="1">
            <a:spLocks/>
          </p:cNvSpPr>
          <p:nvPr/>
        </p:nvSpPr>
        <p:spPr>
          <a:xfrm>
            <a:off x="4302679" y="4624642"/>
            <a:ext cx="1143000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Josué 1:8</a:t>
            </a:r>
            <a:endParaRPr lang="es-CL" dirty="0"/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B05B2299-237D-4DCB-B5E4-0ECEAA6FCF50}"/>
              </a:ext>
            </a:extLst>
          </p:cNvPr>
          <p:cNvSpPr txBox="1">
            <a:spLocks/>
          </p:cNvSpPr>
          <p:nvPr/>
        </p:nvSpPr>
        <p:spPr>
          <a:xfrm>
            <a:off x="137371" y="2768292"/>
            <a:ext cx="1716596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2 juan 2:2</a:t>
            </a:r>
            <a:endParaRPr lang="es-CL" dirty="0"/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1884C2E1-C66C-4DAC-B9EE-7750056B3232}"/>
              </a:ext>
            </a:extLst>
          </p:cNvPr>
          <p:cNvSpPr txBox="1">
            <a:spLocks/>
          </p:cNvSpPr>
          <p:nvPr/>
        </p:nvSpPr>
        <p:spPr>
          <a:xfrm>
            <a:off x="2148803" y="2744635"/>
            <a:ext cx="1527144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Reyes 7:16</a:t>
            </a:r>
            <a:endParaRPr lang="es-CL" dirty="0"/>
          </a:p>
        </p:txBody>
      </p:sp>
      <p:sp>
        <p:nvSpPr>
          <p:cNvPr id="35" name="Marcador de texto 3">
            <a:extLst>
              <a:ext uri="{FF2B5EF4-FFF2-40B4-BE49-F238E27FC236}">
                <a16:creationId xmlns:a16="http://schemas.microsoft.com/office/drawing/2014/main" id="{431AA97C-95C3-4E50-B0D0-E3BB6EA77F8B}"/>
              </a:ext>
            </a:extLst>
          </p:cNvPr>
          <p:cNvSpPr txBox="1">
            <a:spLocks/>
          </p:cNvSpPr>
          <p:nvPr/>
        </p:nvSpPr>
        <p:spPr>
          <a:xfrm>
            <a:off x="9117435" y="53342"/>
            <a:ext cx="2593596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Deuteronomio 21:29</a:t>
            </a:r>
            <a:endParaRPr lang="es-CL" dirty="0"/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id="{3F8B267F-8E24-41FF-B075-2B85DEDE5AE0}"/>
              </a:ext>
            </a:extLst>
          </p:cNvPr>
          <p:cNvSpPr txBox="1">
            <a:spLocks/>
          </p:cNvSpPr>
          <p:nvPr/>
        </p:nvSpPr>
        <p:spPr>
          <a:xfrm>
            <a:off x="2738133" y="721251"/>
            <a:ext cx="1527144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Reyes 7:16</a:t>
            </a:r>
            <a:endParaRPr lang="es-CL" dirty="0"/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4155EF7B-A97E-417B-BB7C-C29EE16995C7}"/>
              </a:ext>
            </a:extLst>
          </p:cNvPr>
          <p:cNvSpPr txBox="1">
            <a:spLocks/>
          </p:cNvSpPr>
          <p:nvPr/>
        </p:nvSpPr>
        <p:spPr>
          <a:xfrm>
            <a:off x="616243" y="6180579"/>
            <a:ext cx="1527144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Reyes 7:16</a:t>
            </a:r>
            <a:endParaRPr lang="es-CL" dirty="0"/>
          </a:p>
        </p:txBody>
      </p:sp>
      <p:sp>
        <p:nvSpPr>
          <p:cNvPr id="38" name="Marcador de texto 3">
            <a:extLst>
              <a:ext uri="{FF2B5EF4-FFF2-40B4-BE49-F238E27FC236}">
                <a16:creationId xmlns:a16="http://schemas.microsoft.com/office/drawing/2014/main" id="{552B4922-2987-4463-9817-C02C0EC68CA3}"/>
              </a:ext>
            </a:extLst>
          </p:cNvPr>
          <p:cNvSpPr txBox="1">
            <a:spLocks/>
          </p:cNvSpPr>
          <p:nvPr/>
        </p:nvSpPr>
        <p:spPr>
          <a:xfrm>
            <a:off x="7312405" y="3759269"/>
            <a:ext cx="2915871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 tesalonicenses 1:18</a:t>
            </a:r>
            <a:endParaRPr lang="es-CL" dirty="0"/>
          </a:p>
        </p:txBody>
      </p:sp>
      <p:sp>
        <p:nvSpPr>
          <p:cNvPr id="39" name="Marcador de texto 3">
            <a:extLst>
              <a:ext uri="{FF2B5EF4-FFF2-40B4-BE49-F238E27FC236}">
                <a16:creationId xmlns:a16="http://schemas.microsoft.com/office/drawing/2014/main" id="{066B9707-30D3-4309-AB97-8C8478840729}"/>
              </a:ext>
            </a:extLst>
          </p:cNvPr>
          <p:cNvSpPr txBox="1">
            <a:spLocks/>
          </p:cNvSpPr>
          <p:nvPr/>
        </p:nvSpPr>
        <p:spPr>
          <a:xfrm>
            <a:off x="9957034" y="1824458"/>
            <a:ext cx="1891369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Proverbios 10:41</a:t>
            </a:r>
            <a:endParaRPr lang="es-CL" dirty="0"/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803AC435-8B1B-4FB3-9799-EFDC9313D6CF}"/>
              </a:ext>
            </a:extLst>
          </p:cNvPr>
          <p:cNvSpPr txBox="1">
            <a:spLocks/>
          </p:cNvSpPr>
          <p:nvPr/>
        </p:nvSpPr>
        <p:spPr>
          <a:xfrm>
            <a:off x="7935985" y="1516796"/>
            <a:ext cx="1807654" cy="3633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Galas 5:22-23</a:t>
            </a:r>
            <a:endParaRPr lang="es-CL" dirty="0"/>
          </a:p>
        </p:txBody>
      </p:sp>
      <p:sp>
        <p:nvSpPr>
          <p:cNvPr id="41" name="Marcador de texto 3">
            <a:extLst>
              <a:ext uri="{FF2B5EF4-FFF2-40B4-BE49-F238E27FC236}">
                <a16:creationId xmlns:a16="http://schemas.microsoft.com/office/drawing/2014/main" id="{194AB690-B7E6-4D00-BD42-4C17A5945AEB}"/>
              </a:ext>
            </a:extLst>
          </p:cNvPr>
          <p:cNvSpPr txBox="1">
            <a:spLocks/>
          </p:cNvSpPr>
          <p:nvPr/>
        </p:nvSpPr>
        <p:spPr>
          <a:xfrm>
            <a:off x="10679186" y="2421656"/>
            <a:ext cx="1169217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Jonás 4:7</a:t>
            </a:r>
            <a:endParaRPr lang="es-CL" dirty="0"/>
          </a:p>
        </p:txBody>
      </p:sp>
      <p:sp>
        <p:nvSpPr>
          <p:cNvPr id="42" name="Marcador de texto 3">
            <a:extLst>
              <a:ext uri="{FF2B5EF4-FFF2-40B4-BE49-F238E27FC236}">
                <a16:creationId xmlns:a16="http://schemas.microsoft.com/office/drawing/2014/main" id="{D575AED7-93EC-4BD8-8CEA-4858B7722225}"/>
              </a:ext>
            </a:extLst>
          </p:cNvPr>
          <p:cNvSpPr txBox="1">
            <a:spLocks/>
          </p:cNvSpPr>
          <p:nvPr/>
        </p:nvSpPr>
        <p:spPr>
          <a:xfrm>
            <a:off x="8056578" y="5193059"/>
            <a:ext cx="1891369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Lucas 3:33</a:t>
            </a:r>
            <a:endParaRPr lang="es-CL" dirty="0"/>
          </a:p>
        </p:txBody>
      </p:sp>
      <p:sp>
        <p:nvSpPr>
          <p:cNvPr id="43" name="Marcador de texto 3">
            <a:extLst>
              <a:ext uri="{FF2B5EF4-FFF2-40B4-BE49-F238E27FC236}">
                <a16:creationId xmlns:a16="http://schemas.microsoft.com/office/drawing/2014/main" id="{F386C113-C77A-4175-BE6B-F3F1CE73AC63}"/>
              </a:ext>
            </a:extLst>
          </p:cNvPr>
          <p:cNvSpPr txBox="1">
            <a:spLocks/>
          </p:cNvSpPr>
          <p:nvPr/>
        </p:nvSpPr>
        <p:spPr>
          <a:xfrm>
            <a:off x="3940289" y="2831179"/>
            <a:ext cx="1891369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Hebreos 11:5</a:t>
            </a:r>
            <a:endParaRPr lang="es-CL" dirty="0"/>
          </a:p>
        </p:txBody>
      </p:sp>
      <p:sp>
        <p:nvSpPr>
          <p:cNvPr id="44" name="Marcador de texto 3">
            <a:extLst>
              <a:ext uri="{FF2B5EF4-FFF2-40B4-BE49-F238E27FC236}">
                <a16:creationId xmlns:a16="http://schemas.microsoft.com/office/drawing/2014/main" id="{C2F960D4-EF34-4A0F-8686-6B97C3D61613}"/>
              </a:ext>
            </a:extLst>
          </p:cNvPr>
          <p:cNvSpPr txBox="1">
            <a:spLocks/>
          </p:cNvSpPr>
          <p:nvPr/>
        </p:nvSpPr>
        <p:spPr>
          <a:xfrm>
            <a:off x="3242693" y="4040201"/>
            <a:ext cx="1891369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Lucas 2:17</a:t>
            </a:r>
            <a:endParaRPr lang="es-CL" dirty="0"/>
          </a:p>
        </p:txBody>
      </p:sp>
      <p:sp>
        <p:nvSpPr>
          <p:cNvPr id="45" name="Marcador de texto 3">
            <a:extLst>
              <a:ext uri="{FF2B5EF4-FFF2-40B4-BE49-F238E27FC236}">
                <a16:creationId xmlns:a16="http://schemas.microsoft.com/office/drawing/2014/main" id="{FD1B0D9A-7812-49AE-A4EF-C8BBC079CD05}"/>
              </a:ext>
            </a:extLst>
          </p:cNvPr>
          <p:cNvSpPr txBox="1">
            <a:spLocks/>
          </p:cNvSpPr>
          <p:nvPr/>
        </p:nvSpPr>
        <p:spPr>
          <a:xfrm>
            <a:off x="335208" y="2198853"/>
            <a:ext cx="992001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Tito 1:8</a:t>
            </a:r>
            <a:endParaRPr lang="es-CL" dirty="0"/>
          </a:p>
        </p:txBody>
      </p:sp>
      <p:sp>
        <p:nvSpPr>
          <p:cNvPr id="46" name="Marcador de texto 3">
            <a:extLst>
              <a:ext uri="{FF2B5EF4-FFF2-40B4-BE49-F238E27FC236}">
                <a16:creationId xmlns:a16="http://schemas.microsoft.com/office/drawing/2014/main" id="{317BA710-6DB0-4AD9-BB58-58342521984C}"/>
              </a:ext>
            </a:extLst>
          </p:cNvPr>
          <p:cNvSpPr txBox="1">
            <a:spLocks/>
          </p:cNvSpPr>
          <p:nvPr/>
        </p:nvSpPr>
        <p:spPr>
          <a:xfrm>
            <a:off x="116047" y="4960157"/>
            <a:ext cx="1891369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Judith 190:1</a:t>
            </a:r>
            <a:endParaRPr lang="es-CL" dirty="0"/>
          </a:p>
        </p:txBody>
      </p:sp>
      <p:sp>
        <p:nvSpPr>
          <p:cNvPr id="47" name="Marcador de texto 3">
            <a:extLst>
              <a:ext uri="{FF2B5EF4-FFF2-40B4-BE49-F238E27FC236}">
                <a16:creationId xmlns:a16="http://schemas.microsoft.com/office/drawing/2014/main" id="{A2C6F5E1-50E8-4ADC-A653-EAFF5419127C}"/>
              </a:ext>
            </a:extLst>
          </p:cNvPr>
          <p:cNvSpPr txBox="1">
            <a:spLocks/>
          </p:cNvSpPr>
          <p:nvPr/>
        </p:nvSpPr>
        <p:spPr>
          <a:xfrm>
            <a:off x="2179042" y="6204837"/>
            <a:ext cx="1632357" cy="417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Marcos 15:90</a:t>
            </a:r>
            <a:endParaRPr lang="es-CL" dirty="0"/>
          </a:p>
        </p:txBody>
      </p:sp>
      <p:sp>
        <p:nvSpPr>
          <p:cNvPr id="48" name="Marcador de texto 3">
            <a:extLst>
              <a:ext uri="{FF2B5EF4-FFF2-40B4-BE49-F238E27FC236}">
                <a16:creationId xmlns:a16="http://schemas.microsoft.com/office/drawing/2014/main" id="{A6B46909-3E4A-4FD7-AC02-B073B7710431}"/>
              </a:ext>
            </a:extLst>
          </p:cNvPr>
          <p:cNvSpPr txBox="1">
            <a:spLocks/>
          </p:cNvSpPr>
          <p:nvPr/>
        </p:nvSpPr>
        <p:spPr>
          <a:xfrm>
            <a:off x="8111105" y="5696040"/>
            <a:ext cx="1978405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Proverbios 21:11</a:t>
            </a:r>
            <a:endParaRPr lang="es-CL" dirty="0"/>
          </a:p>
        </p:txBody>
      </p:sp>
      <p:sp>
        <p:nvSpPr>
          <p:cNvPr id="49" name="Marcador de texto 3">
            <a:extLst>
              <a:ext uri="{FF2B5EF4-FFF2-40B4-BE49-F238E27FC236}">
                <a16:creationId xmlns:a16="http://schemas.microsoft.com/office/drawing/2014/main" id="{8A53C565-7275-4A70-B313-9CF3A7F41E99}"/>
              </a:ext>
            </a:extLst>
          </p:cNvPr>
          <p:cNvSpPr txBox="1">
            <a:spLocks/>
          </p:cNvSpPr>
          <p:nvPr/>
        </p:nvSpPr>
        <p:spPr>
          <a:xfrm>
            <a:off x="3441408" y="2103421"/>
            <a:ext cx="2078896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II Macabeo 17:32</a:t>
            </a:r>
            <a:endParaRPr lang="es-CL" dirty="0"/>
          </a:p>
        </p:txBody>
      </p:sp>
      <p:sp>
        <p:nvSpPr>
          <p:cNvPr id="50" name="Marcador de texto 3">
            <a:extLst>
              <a:ext uri="{FF2B5EF4-FFF2-40B4-BE49-F238E27FC236}">
                <a16:creationId xmlns:a16="http://schemas.microsoft.com/office/drawing/2014/main" id="{6BBDD0BC-F456-4839-A7CA-70A697041C5B}"/>
              </a:ext>
            </a:extLst>
          </p:cNvPr>
          <p:cNvSpPr txBox="1">
            <a:spLocks/>
          </p:cNvSpPr>
          <p:nvPr/>
        </p:nvSpPr>
        <p:spPr>
          <a:xfrm>
            <a:off x="5820911" y="954763"/>
            <a:ext cx="1947994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Filemón 1:1</a:t>
            </a:r>
            <a:endParaRPr lang="es-CL" dirty="0"/>
          </a:p>
        </p:txBody>
      </p:sp>
      <p:sp>
        <p:nvSpPr>
          <p:cNvPr id="51" name="Marcador de texto 3">
            <a:extLst>
              <a:ext uri="{FF2B5EF4-FFF2-40B4-BE49-F238E27FC236}">
                <a16:creationId xmlns:a16="http://schemas.microsoft.com/office/drawing/2014/main" id="{71899759-1469-4A9C-A723-6B4BFE239FF8}"/>
              </a:ext>
            </a:extLst>
          </p:cNvPr>
          <p:cNvSpPr txBox="1">
            <a:spLocks/>
          </p:cNvSpPr>
          <p:nvPr/>
        </p:nvSpPr>
        <p:spPr>
          <a:xfrm>
            <a:off x="7518633" y="3204104"/>
            <a:ext cx="1647738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Efesios 15:111</a:t>
            </a:r>
            <a:endParaRPr lang="es-CL" dirty="0"/>
          </a:p>
        </p:txBody>
      </p:sp>
      <p:sp>
        <p:nvSpPr>
          <p:cNvPr id="52" name="Marcador de texto 3">
            <a:extLst>
              <a:ext uri="{FF2B5EF4-FFF2-40B4-BE49-F238E27FC236}">
                <a16:creationId xmlns:a16="http://schemas.microsoft.com/office/drawing/2014/main" id="{8578C7A5-F914-4BAD-AF16-2DD57AA5B3DC}"/>
              </a:ext>
            </a:extLst>
          </p:cNvPr>
          <p:cNvSpPr txBox="1">
            <a:spLocks/>
          </p:cNvSpPr>
          <p:nvPr/>
        </p:nvSpPr>
        <p:spPr>
          <a:xfrm>
            <a:off x="5443756" y="5119060"/>
            <a:ext cx="2290893" cy="41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err="1"/>
              <a:t>Sabiduria</a:t>
            </a:r>
            <a:r>
              <a:rPr lang="es-MX" dirty="0"/>
              <a:t> 18:18</a:t>
            </a:r>
            <a:endParaRPr lang="es-CL" dirty="0"/>
          </a:p>
        </p:txBody>
      </p:sp>
      <p:sp>
        <p:nvSpPr>
          <p:cNvPr id="53" name="Marcador de texto 3">
            <a:extLst>
              <a:ext uri="{FF2B5EF4-FFF2-40B4-BE49-F238E27FC236}">
                <a16:creationId xmlns:a16="http://schemas.microsoft.com/office/drawing/2014/main" id="{0BA80DA1-1B8D-4E29-8D4D-EC7E07204A71}"/>
              </a:ext>
            </a:extLst>
          </p:cNvPr>
          <p:cNvSpPr txBox="1">
            <a:spLocks/>
          </p:cNvSpPr>
          <p:nvPr/>
        </p:nvSpPr>
        <p:spPr>
          <a:xfrm>
            <a:off x="7768905" y="4522553"/>
            <a:ext cx="1920030" cy="417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San pablo 19:27</a:t>
            </a:r>
            <a:endParaRPr lang="es-CL" dirty="0"/>
          </a:p>
        </p:txBody>
      </p:sp>
      <p:sp>
        <p:nvSpPr>
          <p:cNvPr id="54" name="Marcador de texto 3">
            <a:extLst>
              <a:ext uri="{FF2B5EF4-FFF2-40B4-BE49-F238E27FC236}">
                <a16:creationId xmlns:a16="http://schemas.microsoft.com/office/drawing/2014/main" id="{8A5F72A1-08B4-4727-872B-A882319EE6A8}"/>
              </a:ext>
            </a:extLst>
          </p:cNvPr>
          <p:cNvSpPr txBox="1">
            <a:spLocks/>
          </p:cNvSpPr>
          <p:nvPr/>
        </p:nvSpPr>
        <p:spPr>
          <a:xfrm>
            <a:off x="7935985" y="923901"/>
            <a:ext cx="1912690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Éxodo 1:17</a:t>
            </a:r>
            <a:endParaRPr lang="es-CL" dirty="0"/>
          </a:p>
        </p:txBody>
      </p:sp>
      <p:sp>
        <p:nvSpPr>
          <p:cNvPr id="55" name="Marcador de texto 3">
            <a:extLst>
              <a:ext uri="{FF2B5EF4-FFF2-40B4-BE49-F238E27FC236}">
                <a16:creationId xmlns:a16="http://schemas.microsoft.com/office/drawing/2014/main" id="{845DACB6-1CA5-48A0-A92B-5D74CF52CAFD}"/>
              </a:ext>
            </a:extLst>
          </p:cNvPr>
          <p:cNvSpPr txBox="1">
            <a:spLocks/>
          </p:cNvSpPr>
          <p:nvPr/>
        </p:nvSpPr>
        <p:spPr>
          <a:xfrm>
            <a:off x="5268286" y="4021960"/>
            <a:ext cx="1978405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Jueces 10:51</a:t>
            </a:r>
            <a:endParaRPr lang="es-CL" dirty="0"/>
          </a:p>
        </p:txBody>
      </p:sp>
      <p:sp>
        <p:nvSpPr>
          <p:cNvPr id="56" name="Marcador de texto 3">
            <a:extLst>
              <a:ext uri="{FF2B5EF4-FFF2-40B4-BE49-F238E27FC236}">
                <a16:creationId xmlns:a16="http://schemas.microsoft.com/office/drawing/2014/main" id="{76DD80CD-802F-4FAD-9631-C498D98F42F7}"/>
              </a:ext>
            </a:extLst>
          </p:cNvPr>
          <p:cNvSpPr txBox="1">
            <a:spLocks/>
          </p:cNvSpPr>
          <p:nvPr/>
        </p:nvSpPr>
        <p:spPr>
          <a:xfrm>
            <a:off x="1774446" y="1847094"/>
            <a:ext cx="1527144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3 pedro 2:2</a:t>
            </a:r>
            <a:endParaRPr lang="es-CL" dirty="0"/>
          </a:p>
        </p:txBody>
      </p:sp>
      <p:sp>
        <p:nvSpPr>
          <p:cNvPr id="57" name="Marcador de texto 3">
            <a:extLst>
              <a:ext uri="{FF2B5EF4-FFF2-40B4-BE49-F238E27FC236}">
                <a16:creationId xmlns:a16="http://schemas.microsoft.com/office/drawing/2014/main" id="{B0EF0D20-8231-4839-B8F0-65A93A61147C}"/>
              </a:ext>
            </a:extLst>
          </p:cNvPr>
          <p:cNvSpPr txBox="1">
            <a:spLocks/>
          </p:cNvSpPr>
          <p:nvPr/>
        </p:nvSpPr>
        <p:spPr>
          <a:xfrm>
            <a:off x="3452768" y="3398987"/>
            <a:ext cx="1647738" cy="4172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Filipenses 4:17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3530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4003FBFE-F757-4650-A9B4-9D77C6FD1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00882"/>
              </p:ext>
            </p:extLst>
          </p:nvPr>
        </p:nvGraphicFramePr>
        <p:xfrm>
          <a:off x="29746" y="706303"/>
          <a:ext cx="6537901" cy="61285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394">
                  <a:extLst>
                    <a:ext uri="{9D8B030D-6E8A-4147-A177-3AD203B41FA5}">
                      <a16:colId xmlns:a16="http://schemas.microsoft.com/office/drawing/2014/main" val="574687202"/>
                    </a:ext>
                  </a:extLst>
                </a:gridCol>
                <a:gridCol w="367535">
                  <a:extLst>
                    <a:ext uri="{9D8B030D-6E8A-4147-A177-3AD203B41FA5}">
                      <a16:colId xmlns:a16="http://schemas.microsoft.com/office/drawing/2014/main" val="3248437886"/>
                    </a:ext>
                  </a:extLst>
                </a:gridCol>
                <a:gridCol w="382849">
                  <a:extLst>
                    <a:ext uri="{9D8B030D-6E8A-4147-A177-3AD203B41FA5}">
                      <a16:colId xmlns:a16="http://schemas.microsoft.com/office/drawing/2014/main" val="652683361"/>
                    </a:ext>
                  </a:extLst>
                </a:gridCol>
                <a:gridCol w="329087">
                  <a:extLst>
                    <a:ext uri="{9D8B030D-6E8A-4147-A177-3AD203B41FA5}">
                      <a16:colId xmlns:a16="http://schemas.microsoft.com/office/drawing/2014/main" val="1119462758"/>
                    </a:ext>
                  </a:extLst>
                </a:gridCol>
                <a:gridCol w="363217">
                  <a:extLst>
                    <a:ext uri="{9D8B030D-6E8A-4147-A177-3AD203B41FA5}">
                      <a16:colId xmlns:a16="http://schemas.microsoft.com/office/drawing/2014/main" val="4276905392"/>
                    </a:ext>
                  </a:extLst>
                </a:gridCol>
                <a:gridCol w="310757">
                  <a:extLst>
                    <a:ext uri="{9D8B030D-6E8A-4147-A177-3AD203B41FA5}">
                      <a16:colId xmlns:a16="http://schemas.microsoft.com/office/drawing/2014/main" val="1634955826"/>
                    </a:ext>
                  </a:extLst>
                </a:gridCol>
                <a:gridCol w="352221">
                  <a:extLst>
                    <a:ext uri="{9D8B030D-6E8A-4147-A177-3AD203B41FA5}">
                      <a16:colId xmlns:a16="http://schemas.microsoft.com/office/drawing/2014/main" val="3582089525"/>
                    </a:ext>
                  </a:extLst>
                </a:gridCol>
                <a:gridCol w="382848">
                  <a:extLst>
                    <a:ext uri="{9D8B030D-6E8A-4147-A177-3AD203B41FA5}">
                      <a16:colId xmlns:a16="http://schemas.microsoft.com/office/drawing/2014/main" val="741802250"/>
                    </a:ext>
                  </a:extLst>
                </a:gridCol>
                <a:gridCol w="407042">
                  <a:extLst>
                    <a:ext uri="{9D8B030D-6E8A-4147-A177-3AD203B41FA5}">
                      <a16:colId xmlns:a16="http://schemas.microsoft.com/office/drawing/2014/main" val="3257987168"/>
                    </a:ext>
                  </a:extLst>
                </a:gridCol>
                <a:gridCol w="358656">
                  <a:extLst>
                    <a:ext uri="{9D8B030D-6E8A-4147-A177-3AD203B41FA5}">
                      <a16:colId xmlns:a16="http://schemas.microsoft.com/office/drawing/2014/main" val="3645054729"/>
                    </a:ext>
                  </a:extLst>
                </a:gridCol>
                <a:gridCol w="367777">
                  <a:extLst>
                    <a:ext uri="{9D8B030D-6E8A-4147-A177-3AD203B41FA5}">
                      <a16:colId xmlns:a16="http://schemas.microsoft.com/office/drawing/2014/main" val="2829260174"/>
                    </a:ext>
                  </a:extLst>
                </a:gridCol>
                <a:gridCol w="363217">
                  <a:extLst>
                    <a:ext uri="{9D8B030D-6E8A-4147-A177-3AD203B41FA5}">
                      <a16:colId xmlns:a16="http://schemas.microsoft.com/office/drawing/2014/main" val="2968450924"/>
                    </a:ext>
                  </a:extLst>
                </a:gridCol>
                <a:gridCol w="363217">
                  <a:extLst>
                    <a:ext uri="{9D8B030D-6E8A-4147-A177-3AD203B41FA5}">
                      <a16:colId xmlns:a16="http://schemas.microsoft.com/office/drawing/2014/main" val="894257406"/>
                    </a:ext>
                  </a:extLst>
                </a:gridCol>
                <a:gridCol w="360613">
                  <a:extLst>
                    <a:ext uri="{9D8B030D-6E8A-4147-A177-3AD203B41FA5}">
                      <a16:colId xmlns:a16="http://schemas.microsoft.com/office/drawing/2014/main" val="4126531293"/>
                    </a:ext>
                  </a:extLst>
                </a:gridCol>
                <a:gridCol w="365820">
                  <a:extLst>
                    <a:ext uri="{9D8B030D-6E8A-4147-A177-3AD203B41FA5}">
                      <a16:colId xmlns:a16="http://schemas.microsoft.com/office/drawing/2014/main" val="960024581"/>
                    </a:ext>
                  </a:extLst>
                </a:gridCol>
                <a:gridCol w="363217">
                  <a:extLst>
                    <a:ext uri="{9D8B030D-6E8A-4147-A177-3AD203B41FA5}">
                      <a16:colId xmlns:a16="http://schemas.microsoft.com/office/drawing/2014/main" val="2832272095"/>
                    </a:ext>
                  </a:extLst>
                </a:gridCol>
                <a:gridCol w="363217">
                  <a:extLst>
                    <a:ext uri="{9D8B030D-6E8A-4147-A177-3AD203B41FA5}">
                      <a16:colId xmlns:a16="http://schemas.microsoft.com/office/drawing/2014/main" val="1753447450"/>
                    </a:ext>
                  </a:extLst>
                </a:gridCol>
                <a:gridCol w="363217">
                  <a:extLst>
                    <a:ext uri="{9D8B030D-6E8A-4147-A177-3AD203B41FA5}">
                      <a16:colId xmlns:a16="http://schemas.microsoft.com/office/drawing/2014/main" val="1502124548"/>
                    </a:ext>
                  </a:extLst>
                </a:gridCol>
              </a:tblGrid>
              <a:tr h="371916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864485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527989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588241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684088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22660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87886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77897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578227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046282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598947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9684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4335"/>
                  </a:ext>
                </a:extLst>
              </a:tr>
              <a:tr h="41720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52822"/>
                  </a:ext>
                </a:extLst>
              </a:tr>
              <a:tr h="343305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84272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292823"/>
                  </a:ext>
                </a:extLst>
              </a:tr>
              <a:tr h="419472"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68" marR="91368" marT="45684" marB="456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95781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D24B88A-0BDE-466E-835C-F4849E2958D2}"/>
              </a:ext>
            </a:extLst>
          </p:cNvPr>
          <p:cNvSpPr txBox="1"/>
          <p:nvPr/>
        </p:nvSpPr>
        <p:spPr>
          <a:xfrm>
            <a:off x="6600551" y="1787"/>
            <a:ext cx="5589862" cy="67864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500" b="1" dirty="0"/>
              <a:t>1. </a:t>
            </a:r>
            <a:r>
              <a:rPr lang="es-MX" sz="1500" dirty="0"/>
              <a:t>¿Qué iba a mostrar Dios ante faraón y sus siervos?</a:t>
            </a:r>
          </a:p>
          <a:p>
            <a:r>
              <a:rPr lang="es-MX" sz="1500" b="1" dirty="0"/>
              <a:t>2. </a:t>
            </a:r>
            <a:r>
              <a:rPr lang="es-MX" sz="1500" dirty="0"/>
              <a:t>¿Qué era Moisés para faraón y sus siervos?</a:t>
            </a:r>
          </a:p>
          <a:p>
            <a:r>
              <a:rPr lang="es-MX" sz="1500" b="1" dirty="0"/>
              <a:t>3</a:t>
            </a:r>
            <a:r>
              <a:rPr lang="es-MX" sz="1500" dirty="0"/>
              <a:t>. Cantidad de días de las plaga de tinieblas.</a:t>
            </a:r>
          </a:p>
          <a:p>
            <a:r>
              <a:rPr lang="es-CL" sz="1500" b="1" dirty="0"/>
              <a:t>4. </a:t>
            </a:r>
            <a:r>
              <a:rPr lang="es-CL" sz="1500" dirty="0"/>
              <a:t>¿Qué destruyó la plaga de langostas en la tierra?</a:t>
            </a:r>
          </a:p>
          <a:p>
            <a:r>
              <a:rPr lang="es-CL" sz="1500" b="1" dirty="0"/>
              <a:t>5. </a:t>
            </a:r>
            <a:r>
              <a:rPr lang="es-CL" sz="1500" dirty="0"/>
              <a:t>¿Qué trajo Jehová sobre Egipto para traer y llevarse las langostas?</a:t>
            </a:r>
          </a:p>
          <a:p>
            <a:r>
              <a:rPr lang="es-CL" sz="1500" b="1" dirty="0"/>
              <a:t>7. </a:t>
            </a:r>
            <a:r>
              <a:rPr lang="es-CL" sz="1500" dirty="0"/>
              <a:t>¿A quienes permitió faraón ir de los israelitas a servir a Dios?</a:t>
            </a:r>
          </a:p>
          <a:p>
            <a:r>
              <a:rPr lang="es-CL" sz="1500" b="1" dirty="0"/>
              <a:t>9. </a:t>
            </a:r>
            <a:r>
              <a:rPr lang="es-CL" sz="1500" dirty="0"/>
              <a:t>¿Quiénes son importantes para Dios, pero para faraón era abominación?</a:t>
            </a:r>
          </a:p>
          <a:p>
            <a:r>
              <a:rPr lang="es-CL" sz="1500" b="1" dirty="0"/>
              <a:t>11. </a:t>
            </a:r>
            <a:r>
              <a:rPr lang="es-CL" sz="1500" dirty="0"/>
              <a:t>¿Qué hizo Faraón con Moisés y Aarón?</a:t>
            </a:r>
          </a:p>
          <a:p>
            <a:r>
              <a:rPr lang="es-CL" sz="1500" b="1" dirty="0"/>
              <a:t>14. </a:t>
            </a:r>
            <a:r>
              <a:rPr lang="es-CL" sz="1500" dirty="0"/>
              <a:t>¿Qué destruyó la plaga de langostas en los árboles?. </a:t>
            </a:r>
          </a:p>
          <a:p>
            <a:r>
              <a:rPr lang="es-CL" sz="1500" b="1" dirty="0"/>
              <a:t>15. </a:t>
            </a:r>
            <a:r>
              <a:rPr lang="es-CL" sz="1500" dirty="0"/>
              <a:t>¿Quién endureció su corazón ante Dios?</a:t>
            </a:r>
          </a:p>
          <a:p>
            <a:r>
              <a:rPr lang="es-CL" sz="1500" b="1" dirty="0"/>
              <a:t>18. </a:t>
            </a:r>
            <a:r>
              <a:rPr lang="es-CL" sz="1500" dirty="0"/>
              <a:t>¿Hacia donde extendió Moisés su mano buscando ayuda y dirección?</a:t>
            </a:r>
          </a:p>
          <a:p>
            <a:r>
              <a:rPr lang="es-CL" sz="1500" b="1" dirty="0"/>
              <a:t>20. </a:t>
            </a:r>
            <a:r>
              <a:rPr lang="es-CL" sz="1500" dirty="0"/>
              <a:t>¿Qué hubo para los Israelitas durante la plaga de las tinieblas?</a:t>
            </a:r>
            <a:endParaRPr lang="es-CL" sz="1500" b="1" dirty="0"/>
          </a:p>
          <a:p>
            <a:r>
              <a:rPr lang="es-CL" sz="1500" b="1" dirty="0"/>
              <a:t>21.</a:t>
            </a:r>
            <a:r>
              <a:rPr lang="es-CL" sz="1500" dirty="0"/>
              <a:t> ¿Qué amenaza recibió Moisés de parte de Faraón?</a:t>
            </a:r>
          </a:p>
          <a:p>
            <a:endParaRPr lang="es-CL" sz="1500" dirty="0"/>
          </a:p>
          <a:p>
            <a:r>
              <a:rPr lang="es-CL" sz="1500" b="1" dirty="0"/>
              <a:t>6. </a:t>
            </a:r>
            <a:r>
              <a:rPr lang="es-CL" sz="1500" dirty="0"/>
              <a:t>Plaga en Egipto por tres días</a:t>
            </a:r>
          </a:p>
          <a:p>
            <a:r>
              <a:rPr lang="es-CL" sz="1500" b="1" dirty="0"/>
              <a:t>8. </a:t>
            </a:r>
            <a:r>
              <a:rPr lang="es-CL" sz="1500" dirty="0"/>
              <a:t>¿Qué hicieron los siervos de faraón para evitar mas plagas?</a:t>
            </a:r>
            <a:endParaRPr lang="es-CL" sz="1500" b="1" dirty="0"/>
          </a:p>
          <a:p>
            <a:r>
              <a:rPr lang="es-CL" sz="1500" b="1" dirty="0"/>
              <a:t>10. </a:t>
            </a:r>
            <a:r>
              <a:rPr lang="es-CL" sz="1500" dirty="0"/>
              <a:t>¿Qué cubrió la plaga de langostas en Egipto?</a:t>
            </a:r>
          </a:p>
          <a:p>
            <a:r>
              <a:rPr lang="es-CL" sz="1500" b="1" dirty="0"/>
              <a:t>12. </a:t>
            </a:r>
            <a:r>
              <a:rPr lang="es-CL" sz="1500" dirty="0"/>
              <a:t>¿En cual mar Dios arrojó las langostas?</a:t>
            </a:r>
          </a:p>
          <a:p>
            <a:r>
              <a:rPr lang="es-CL" sz="1500" b="1" dirty="0"/>
              <a:t>13. </a:t>
            </a:r>
            <a:r>
              <a:rPr lang="es-CL" sz="1500" dirty="0"/>
              <a:t>¿Qué pidió faraón a Moisés y Aarón por su pecado? </a:t>
            </a:r>
          </a:p>
          <a:p>
            <a:r>
              <a:rPr lang="es-CL" sz="1500" b="1" dirty="0"/>
              <a:t>16. </a:t>
            </a:r>
            <a:r>
              <a:rPr lang="es-CL" sz="1500" dirty="0"/>
              <a:t>¿Cómo era para faraón la plaga de langostas?</a:t>
            </a:r>
            <a:endParaRPr lang="es-CL" sz="1500" b="1" dirty="0"/>
          </a:p>
          <a:p>
            <a:r>
              <a:rPr lang="es-CL" sz="1500" b="1" dirty="0"/>
              <a:t>17. </a:t>
            </a:r>
            <a:r>
              <a:rPr lang="es-CL" sz="1500" dirty="0"/>
              <a:t>¿A quien iban a servir los israelitas en el desierto?</a:t>
            </a:r>
          </a:p>
          <a:p>
            <a:r>
              <a:rPr lang="es-CL" sz="1500" b="1" dirty="0"/>
              <a:t>19. </a:t>
            </a:r>
            <a:r>
              <a:rPr lang="es-CL" sz="1500" dirty="0"/>
              <a:t>¿Cómo era la fiesta para Dios?</a:t>
            </a:r>
          </a:p>
          <a:p>
            <a:r>
              <a:rPr lang="es-CL" sz="1500" b="1" dirty="0"/>
              <a:t>22. </a:t>
            </a:r>
            <a:r>
              <a:rPr lang="es-CL" sz="1500" dirty="0"/>
              <a:t>¿Qué reconoció faraón ante Dios?</a:t>
            </a:r>
          </a:p>
          <a:p>
            <a:r>
              <a:rPr lang="es-CL" sz="1500" b="1" dirty="0"/>
              <a:t>23. </a:t>
            </a:r>
            <a:r>
              <a:rPr lang="es-CL" sz="1500" dirty="0"/>
              <a:t>¿A Quiénes les iban a contar los israelitas las señales hechas por Dios en Egipto?</a:t>
            </a:r>
          </a:p>
          <a:p>
            <a:r>
              <a:rPr lang="es-CL" sz="1500" b="1" dirty="0"/>
              <a:t>24. </a:t>
            </a:r>
            <a:r>
              <a:rPr lang="es-CL" sz="1500" dirty="0"/>
              <a:t>¿Qué hizo Moisés al salir de delante de faraón?</a:t>
            </a:r>
          </a:p>
          <a:p>
            <a:r>
              <a:rPr lang="es-CL" sz="1500" b="1" dirty="0"/>
              <a:t>25. </a:t>
            </a:r>
            <a:r>
              <a:rPr lang="es-CL" sz="1500" dirty="0"/>
              <a:t>¿A que se resistía faraón delante de Dios?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1105A-FDD9-47EA-AB39-3297832990E2}"/>
              </a:ext>
            </a:extLst>
          </p:cNvPr>
          <p:cNvSpPr txBox="1"/>
          <p:nvPr/>
        </p:nvSpPr>
        <p:spPr>
          <a:xfrm>
            <a:off x="4536967" y="134292"/>
            <a:ext cx="1741670" cy="46154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399" b="1" dirty="0">
                <a:solidFill>
                  <a:srgbClr val="FFFF00"/>
                </a:solidFill>
              </a:rPr>
              <a:t>EXODO 10</a:t>
            </a:r>
            <a:endParaRPr lang="es-CL" sz="2399" b="1" dirty="0">
              <a:solidFill>
                <a:srgbClr val="FFFF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2D7DA6-1431-4327-8DFB-E02297FA869F}"/>
              </a:ext>
            </a:extLst>
          </p:cNvPr>
          <p:cNvSpPr txBox="1"/>
          <p:nvPr/>
        </p:nvSpPr>
        <p:spPr>
          <a:xfrm>
            <a:off x="100930" y="1011950"/>
            <a:ext cx="189658" cy="39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1998" b="1" dirty="0">
              <a:solidFill>
                <a:srgbClr val="00B0F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5FDEEF-0284-49A4-816E-58E07732CA12}"/>
              </a:ext>
            </a:extLst>
          </p:cNvPr>
          <p:cNvSpPr txBox="1"/>
          <p:nvPr/>
        </p:nvSpPr>
        <p:spPr>
          <a:xfrm>
            <a:off x="42087" y="335175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D69A060-BD9D-4912-A029-63741E4F0BD7}"/>
              </a:ext>
            </a:extLst>
          </p:cNvPr>
          <p:cNvSpPr txBox="1"/>
          <p:nvPr/>
        </p:nvSpPr>
        <p:spPr>
          <a:xfrm>
            <a:off x="780924" y="335175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7B02FF-CD1E-401A-9208-B3CB437E371C}"/>
              </a:ext>
            </a:extLst>
          </p:cNvPr>
          <p:cNvSpPr txBox="1"/>
          <p:nvPr/>
        </p:nvSpPr>
        <p:spPr>
          <a:xfrm>
            <a:off x="1506093" y="322461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3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503CC-0DF9-42E3-B61C-91706A21D40D}"/>
              </a:ext>
            </a:extLst>
          </p:cNvPr>
          <p:cNvSpPr txBox="1"/>
          <p:nvPr/>
        </p:nvSpPr>
        <p:spPr>
          <a:xfrm>
            <a:off x="2918077" y="326798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4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67590D-DF46-4955-A724-F2825CB8DF95}"/>
              </a:ext>
            </a:extLst>
          </p:cNvPr>
          <p:cNvSpPr txBox="1"/>
          <p:nvPr/>
        </p:nvSpPr>
        <p:spPr>
          <a:xfrm>
            <a:off x="3674285" y="322460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5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73A2C9-E4FB-4AE3-8D2A-1622516C3B98}"/>
              </a:ext>
            </a:extLst>
          </p:cNvPr>
          <p:cNvSpPr txBox="1"/>
          <p:nvPr/>
        </p:nvSpPr>
        <p:spPr>
          <a:xfrm>
            <a:off x="6258774" y="1011950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7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6FDE57C-6200-46C6-9736-27314FE7D2E8}"/>
              </a:ext>
            </a:extLst>
          </p:cNvPr>
          <p:cNvSpPr txBox="1"/>
          <p:nvPr/>
        </p:nvSpPr>
        <p:spPr>
          <a:xfrm>
            <a:off x="1145331" y="1411852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9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E9F70DA-1046-4DC7-8290-D01A5519AE79}"/>
              </a:ext>
            </a:extLst>
          </p:cNvPr>
          <p:cNvSpPr txBox="1"/>
          <p:nvPr/>
        </p:nvSpPr>
        <p:spPr>
          <a:xfrm>
            <a:off x="3246069" y="2025026"/>
            <a:ext cx="546716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10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F0FC58-0EB5-4331-8F6E-9FACFA351463}"/>
              </a:ext>
            </a:extLst>
          </p:cNvPr>
          <p:cNvSpPr txBox="1"/>
          <p:nvPr/>
        </p:nvSpPr>
        <p:spPr>
          <a:xfrm>
            <a:off x="331598" y="2751332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12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197FED2-35B6-4459-8EB2-15E91E5773C5}"/>
              </a:ext>
            </a:extLst>
          </p:cNvPr>
          <p:cNvSpPr txBox="1"/>
          <p:nvPr/>
        </p:nvSpPr>
        <p:spPr>
          <a:xfrm>
            <a:off x="3975854" y="2795457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13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23B305A-A315-4C0C-A3C3-5846B3A48B53}"/>
              </a:ext>
            </a:extLst>
          </p:cNvPr>
          <p:cNvSpPr txBox="1"/>
          <p:nvPr/>
        </p:nvSpPr>
        <p:spPr>
          <a:xfrm>
            <a:off x="-386394" y="1693290"/>
            <a:ext cx="356396" cy="461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8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AE19529-98C4-478F-92C8-F91409748C0C}"/>
              </a:ext>
            </a:extLst>
          </p:cNvPr>
          <p:cNvSpPr txBox="1"/>
          <p:nvPr/>
        </p:nvSpPr>
        <p:spPr>
          <a:xfrm>
            <a:off x="2076035" y="3584637"/>
            <a:ext cx="536576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16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D3548D5-D8BD-4950-9CFC-8CEE966DE4F9}"/>
              </a:ext>
            </a:extLst>
          </p:cNvPr>
          <p:cNvSpPr txBox="1"/>
          <p:nvPr/>
        </p:nvSpPr>
        <p:spPr>
          <a:xfrm>
            <a:off x="3561643" y="4353733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19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9926713-7514-44D6-9DB9-E4AAB7CA9871}"/>
              </a:ext>
            </a:extLst>
          </p:cNvPr>
          <p:cNvSpPr txBox="1"/>
          <p:nvPr/>
        </p:nvSpPr>
        <p:spPr>
          <a:xfrm>
            <a:off x="5407802" y="4019627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21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B57BB9F-0DCB-4F73-B2F9-24D16D1C1600}"/>
              </a:ext>
            </a:extLst>
          </p:cNvPr>
          <p:cNvSpPr txBox="1"/>
          <p:nvPr/>
        </p:nvSpPr>
        <p:spPr>
          <a:xfrm>
            <a:off x="4330990" y="1740561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11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B7540B6-49AC-43F0-BCE9-4C549972FCC3}"/>
              </a:ext>
            </a:extLst>
          </p:cNvPr>
          <p:cNvSpPr txBox="1"/>
          <p:nvPr/>
        </p:nvSpPr>
        <p:spPr>
          <a:xfrm>
            <a:off x="316223" y="3267990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15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CEA24AC-882D-4E23-BC5E-B0B2198D014D}"/>
              </a:ext>
            </a:extLst>
          </p:cNvPr>
          <p:cNvSpPr txBox="1"/>
          <p:nvPr/>
        </p:nvSpPr>
        <p:spPr>
          <a:xfrm>
            <a:off x="4702438" y="3558201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17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14B2C0F-5FF2-4B5E-B91A-A44E5B693995}"/>
              </a:ext>
            </a:extLst>
          </p:cNvPr>
          <p:cNvSpPr txBox="1"/>
          <p:nvPr/>
        </p:nvSpPr>
        <p:spPr>
          <a:xfrm>
            <a:off x="1740947" y="3687211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18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179C4B2-3836-4ECC-BE0F-5DFF530A92E0}"/>
              </a:ext>
            </a:extLst>
          </p:cNvPr>
          <p:cNvSpPr txBox="1"/>
          <p:nvPr/>
        </p:nvSpPr>
        <p:spPr>
          <a:xfrm>
            <a:off x="1099989" y="4828747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22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0584EDD-BD7E-4541-84DF-2D538DC0E57A}"/>
              </a:ext>
            </a:extLst>
          </p:cNvPr>
          <p:cNvSpPr txBox="1"/>
          <p:nvPr/>
        </p:nvSpPr>
        <p:spPr>
          <a:xfrm>
            <a:off x="9214810" y="3481136"/>
            <a:ext cx="230425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HORIZONTALES</a:t>
            </a:r>
            <a:endParaRPr lang="es-CL" sz="1400" b="1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518A42E-62E2-4F3A-9A07-6816ADD32489}"/>
              </a:ext>
            </a:extLst>
          </p:cNvPr>
          <p:cNvSpPr txBox="1"/>
          <p:nvPr/>
        </p:nvSpPr>
        <p:spPr>
          <a:xfrm>
            <a:off x="10814130" y="27478"/>
            <a:ext cx="1376283" cy="3076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VERTICALES</a:t>
            </a:r>
            <a:endParaRPr lang="es-CL" sz="14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0B50237-2487-4EBE-B5D4-0943245191EC}"/>
              </a:ext>
            </a:extLst>
          </p:cNvPr>
          <p:cNvSpPr txBox="1"/>
          <p:nvPr/>
        </p:nvSpPr>
        <p:spPr>
          <a:xfrm>
            <a:off x="2209344" y="1005578"/>
            <a:ext cx="361641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6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A59C147-F3F0-43F7-BC29-3E2A37E23FD5}"/>
              </a:ext>
            </a:extLst>
          </p:cNvPr>
          <p:cNvSpPr txBox="1"/>
          <p:nvPr/>
        </p:nvSpPr>
        <p:spPr>
          <a:xfrm>
            <a:off x="3227973" y="2865956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14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6C49AC5D-A408-4DA5-9425-45A6207C8D79}"/>
              </a:ext>
            </a:extLst>
          </p:cNvPr>
          <p:cNvSpPr txBox="1"/>
          <p:nvPr/>
        </p:nvSpPr>
        <p:spPr>
          <a:xfrm>
            <a:off x="4702438" y="4019627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20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31C5A3D7-A643-4546-83C4-78880A9840C0}"/>
              </a:ext>
            </a:extLst>
          </p:cNvPr>
          <p:cNvSpPr txBox="1"/>
          <p:nvPr/>
        </p:nvSpPr>
        <p:spPr>
          <a:xfrm>
            <a:off x="4702438" y="5603995"/>
            <a:ext cx="534848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24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813EEF6-04B0-4FA9-B7A9-0158F58BFD3E}"/>
              </a:ext>
            </a:extLst>
          </p:cNvPr>
          <p:cNvSpPr txBox="1"/>
          <p:nvPr/>
        </p:nvSpPr>
        <p:spPr>
          <a:xfrm>
            <a:off x="-19532" y="5545272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23</a:t>
            </a:r>
            <a:endParaRPr lang="es-CL" sz="2398" b="1" dirty="0">
              <a:solidFill>
                <a:srgbClr val="FFFF00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23C35973-D473-4A69-A400-D7B7AD021EF3}"/>
              </a:ext>
            </a:extLst>
          </p:cNvPr>
          <p:cNvSpPr txBox="1"/>
          <p:nvPr/>
        </p:nvSpPr>
        <p:spPr>
          <a:xfrm>
            <a:off x="1686913" y="6377841"/>
            <a:ext cx="586924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98" b="1" dirty="0">
                <a:solidFill>
                  <a:srgbClr val="FFFF00"/>
                </a:solidFill>
              </a:rPr>
              <a:t>25</a:t>
            </a:r>
            <a:endParaRPr lang="es-CL" sz="2398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38E76-BB7A-4FB9-9534-3B0B4561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¿Quiénes son los enemigos espirituales más comunes que nos quieren destruir?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6B1D4E-A5DE-4C7C-930F-58357B851A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668F7A36-CAD4-4AA1-BD25-CE4E402959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78678" y="1960819"/>
            <a:ext cx="6807494" cy="4897181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42EF23-EC5F-424E-A580-C84000CCF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" y="1960819"/>
            <a:ext cx="5372850" cy="4897181"/>
          </a:xfrm>
          <a:prstGeom prst="rect">
            <a:avLst/>
          </a:prstGeom>
        </p:spPr>
      </p:pic>
      <p:pic>
        <p:nvPicPr>
          <p:cNvPr id="6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0D15B507-DCC8-4C2A-A916-539DE63811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75" y="0"/>
            <a:ext cx="1124125" cy="1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9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38E76-BB7A-4FB9-9534-3B0B4561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¿Quiénes son los enemigos espirituales más comunes que nos quieren destruir?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6B1D4E-A5DE-4C7C-930F-58357B851A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42EF23-EC5F-424E-A580-C84000CCF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" y="1960819"/>
            <a:ext cx="5372850" cy="489718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88ECE4A-FC5B-44DF-8FB3-439BCC0CD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5394E1-3592-41F5-A823-F317E16A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78" y="1960818"/>
            <a:ext cx="6813322" cy="4897181"/>
          </a:xfrm>
          <a:prstGeom prst="rect">
            <a:avLst/>
          </a:prstGeom>
        </p:spPr>
      </p:pic>
      <p:pic>
        <p:nvPicPr>
          <p:cNvPr id="9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36F2F8A1-465B-46C6-A7AD-6F85C757E1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75" y="0"/>
            <a:ext cx="1124125" cy="1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6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38E76-BB7A-4FB9-9534-3B0B4561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¿Quiénes son los enemigos espirituales más comunes que nos quieren destruir?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6B1D4E-A5DE-4C7C-930F-58357B851A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42EF23-EC5F-424E-A580-C84000CCF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" y="1960819"/>
            <a:ext cx="5372850" cy="489718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85A62F2-C187-40F1-8F62-C85677117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8678" y="1960819"/>
            <a:ext cx="6807494" cy="489718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</a:rPr>
              <a:t>1 Pedro 5:8 y 9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Sed templados, y velad; porque vuestro adversario el diablo, cual león rugiente, anda alrededor buscando á quien devore: Al cual resistid firmes en la fe, sabiendo que las mismas aflicciones han de ser cumplidas en la compañía de vuestros hermanos que están en el mundo.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</a:rPr>
              <a:t>El Diablo acosa, acusa, tienta, engaña y miente en su lucha contra el cristiano. El trabaja a través de sus aliados, el mundo y la carne. El Diablo usa el mundo y la carne para causar el mayor daño al pueblo de Dios, para entorpecer el progreso de lo correcto, para acobardar a los cristianos, parar la proclamación del evangelio y debilitar la ofensiva del cristiano para favorecer el Reino de Dios.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6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6F2B4393-3C28-401C-ADD7-E8050CF027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75" y="0"/>
            <a:ext cx="1124125" cy="1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B17EA-6579-4E5E-B4D2-B8ACFEDD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75F166-7765-48CF-B832-D190437F39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87DB20-B6A7-4C12-AC44-104DDC6966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MAPAS Y DOCUMENTOS | Arquitectura de mesopotamia, Historia de egipto,  Actividades de geografía">
            <a:extLst>
              <a:ext uri="{FF2B5EF4-FFF2-40B4-BE49-F238E27FC236}">
                <a16:creationId xmlns:a16="http://schemas.microsoft.com/office/drawing/2014/main" id="{E9A6E846-32E6-4E1B-BE14-53528D9D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50" y="1"/>
            <a:ext cx="7200550" cy="68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PASO DE CONTENIDOS, LUNES 24 DE MAYO, 18:00 HORAS. REVISAR LINK DE MAPAS  CONCEPTUALES Y VIDEOS DE CONTENIDOS. – Aula Virtual Cecal">
            <a:extLst>
              <a:ext uri="{FF2B5EF4-FFF2-40B4-BE49-F238E27FC236}">
                <a16:creationId xmlns:a16="http://schemas.microsoft.com/office/drawing/2014/main" id="{20DE1356-8621-40CD-8255-0666B7FA5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" y="979498"/>
            <a:ext cx="4781137" cy="47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600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1857</TotalTime>
  <Words>2726</Words>
  <Application>Microsoft Office PowerPoint</Application>
  <PresentationFormat>Panorámica</PresentationFormat>
  <Paragraphs>290</Paragraphs>
  <Slides>54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5" baseType="lpstr">
      <vt:lpstr>Arial</vt:lpstr>
      <vt:lpstr>Courier New</vt:lpstr>
      <vt:lpstr>inherit</vt:lpstr>
      <vt:lpstr>Open Sans</vt:lpstr>
      <vt:lpstr>Roboto</vt:lpstr>
      <vt:lpstr>system-ui</vt:lpstr>
      <vt:lpstr>Tw Cen MT</vt:lpstr>
      <vt:lpstr>Tw Cen MT Condensed</vt:lpstr>
      <vt:lpstr>Wingdings</vt:lpstr>
      <vt:lpstr>Wingdings 3</vt:lpstr>
      <vt:lpstr>Integral</vt:lpstr>
      <vt:lpstr>Presentación de PowerPoint</vt:lpstr>
      <vt:lpstr>Presentación de PowerPoint</vt:lpstr>
      <vt:lpstr>Presentación de PowerPoint</vt:lpstr>
      <vt:lpstr>Presentación de PowerPoint</vt:lpstr>
      <vt:lpstr>V2: Y para que cuentes á tus hijos y á tus nietos las cosas que yo hice en Egipto, y mis señales que dí entre ellos; y para que sepáis que yo soy Jehová.</vt:lpstr>
      <vt:lpstr>¿Quiénes son los enemigos espirituales más comunes que nos quieren destruir?</vt:lpstr>
      <vt:lpstr>¿Quiénes son los enemigos espirituales más comunes que nos quieren destruir?</vt:lpstr>
      <vt:lpstr>¿Quiénes son los enemigos espirituales más comunes que nos quieren destruir?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9° PLAGA: Las tinieblas</vt:lpstr>
      <vt:lpstr>Presentación de PowerPoint</vt:lpstr>
      <vt:lpstr>Presentación de PowerPoint</vt:lpstr>
      <vt:lpstr>tinieblas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Resumen video</vt:lpstr>
      <vt:lpstr>Presentación de PowerPoint</vt:lpstr>
      <vt:lpstr>Presentación de PowerPoint</vt:lpstr>
      <vt:lpstr>¿Qué PASA SI BUSCO TINIEBLAS EN INTERNET</vt:lpstr>
      <vt:lpstr>Presentación de PowerPoint</vt:lpstr>
      <vt:lpstr>Presentación de PowerPoint</vt:lpstr>
      <vt:lpstr>Presentación de PowerPoint</vt:lpstr>
      <vt:lpstr>“HAYA TINIEBLAS”…</vt:lpstr>
      <vt:lpstr>21: Y Jehová dijo á Moisés: Extiende tu mano hacia el cielo, para que haya tinieblas sobre la tierra de Egipto, tales que cualquiera las palpe.</vt:lpstr>
      <vt:lpstr>tinieblas</vt:lpstr>
      <vt:lpstr>…EN LO PORFUNDO DE LA MAR…</vt:lpstr>
      <vt:lpstr>Distinción redención</vt:lpstr>
      <vt:lpstr>EXODO 10:24-26</vt:lpstr>
      <vt:lpstr>Presentación de PowerPoint</vt:lpstr>
      <vt:lpstr>Presentación de PowerPoint</vt:lpstr>
      <vt:lpstr>EXODO 10:27-29</vt:lpstr>
      <vt:lpstr>Presentación de PowerPoint</vt:lpstr>
      <vt:lpstr>Faraón amenaza a moisés</vt:lpstr>
      <vt:lpstr>Presentación de PowerPoint</vt:lpstr>
      <vt:lpstr>Presentación de PowerPoint</vt:lpstr>
      <vt:lpstr>Presentación de PowerPoint</vt:lpstr>
      <vt:lpstr>Presentación de PowerPoint</vt:lpstr>
      <vt:lpstr>REFLEXIÓN</vt:lpstr>
      <vt:lpstr>Mateo 27:45-46</vt:lpstr>
      <vt:lpstr>Conclusión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matias Osses Barria</dc:creator>
  <cp:lastModifiedBy>matias Osses Barria</cp:lastModifiedBy>
  <cp:revision>19</cp:revision>
  <dcterms:created xsi:type="dcterms:W3CDTF">2022-11-19T09:56:55Z</dcterms:created>
  <dcterms:modified xsi:type="dcterms:W3CDTF">2022-11-27T06:21:30Z</dcterms:modified>
</cp:coreProperties>
</file>