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35"/>
  </p:notesMasterIdLst>
  <p:handoutMasterIdLst>
    <p:handoutMasterId r:id="rId36"/>
  </p:handoutMasterIdLst>
  <p:sldIdLst>
    <p:sldId id="256" r:id="rId3"/>
    <p:sldId id="2660" r:id="rId4"/>
    <p:sldId id="2665" r:id="rId5"/>
    <p:sldId id="2673" r:id="rId6"/>
    <p:sldId id="2674" r:id="rId7"/>
    <p:sldId id="266" r:id="rId8"/>
    <p:sldId id="2683" r:id="rId9"/>
    <p:sldId id="272" r:id="rId10"/>
    <p:sldId id="2661" r:id="rId11"/>
    <p:sldId id="2662" r:id="rId12"/>
    <p:sldId id="2670" r:id="rId13"/>
    <p:sldId id="2675" r:id="rId14"/>
    <p:sldId id="2671" r:id="rId15"/>
    <p:sldId id="2667" r:id="rId16"/>
    <p:sldId id="2676" r:id="rId17"/>
    <p:sldId id="2672" r:id="rId18"/>
    <p:sldId id="2668" r:id="rId19"/>
    <p:sldId id="2677" r:id="rId20"/>
    <p:sldId id="2686" r:id="rId21"/>
    <p:sldId id="2685" r:id="rId22"/>
    <p:sldId id="2669" r:id="rId23"/>
    <p:sldId id="2678" r:id="rId24"/>
    <p:sldId id="2666" r:id="rId25"/>
    <p:sldId id="2679" r:id="rId26"/>
    <p:sldId id="2680" r:id="rId27"/>
    <p:sldId id="2681" r:id="rId28"/>
    <p:sldId id="2684" r:id="rId29"/>
    <p:sldId id="285" r:id="rId30"/>
    <p:sldId id="300" r:id="rId31"/>
    <p:sldId id="2663" r:id="rId32"/>
    <p:sldId id="2664" r:id="rId33"/>
    <p:sldId id="2682" r:id="rId3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325" autoAdjust="0"/>
  </p:normalViewPr>
  <p:slideViewPr>
    <p:cSldViewPr snapToGrid="0" showGuides="1">
      <p:cViewPr varScale="1">
        <p:scale>
          <a:sx n="83" d="100"/>
          <a:sy n="83" d="100"/>
        </p:scale>
        <p:origin x="900" y="114"/>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77" d="100"/>
          <a:sy n="77"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46527B0-0B24-4087-B225-DB4F5C738F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F72798E0-F322-4236-8531-A1882BFE4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533067C-2384-41D2-8B82-9349FDE7AD9D}" type="datetime1">
              <a:rPr lang="es-ES" smtClean="0"/>
              <a:t>23/11/2024</a:t>
            </a:fld>
            <a:endParaRPr lang="es-ES" dirty="0"/>
          </a:p>
        </p:txBody>
      </p:sp>
      <p:sp>
        <p:nvSpPr>
          <p:cNvPr id="4" name="Marcador de pie de página 3">
            <a:extLst>
              <a:ext uri="{FF2B5EF4-FFF2-40B4-BE49-F238E27FC236}">
                <a16:creationId xmlns:a16="http://schemas.microsoft.com/office/drawing/2014/main" id="{B4E5881F-2FD0-41BC-8E76-C691E59E14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62CA62C5-8A29-4592-9E3E-4C457F263C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4E85F6F-0FAD-4AD4-850C-7E4CD14D7D70}" type="slidenum">
              <a:rPr lang="es-ES" smtClean="0"/>
              <a:t>‹Nº›</a:t>
            </a:fld>
            <a:endParaRPr lang="es-ES" dirty="0"/>
          </a:p>
        </p:txBody>
      </p:sp>
    </p:spTree>
    <p:extLst>
      <p:ext uri="{BB962C8B-B14F-4D97-AF65-F5344CB8AC3E}">
        <p14:creationId xmlns:p14="http://schemas.microsoft.com/office/powerpoint/2010/main" val="3583274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87F61-0961-4A80-86AF-2E6D11CE3A9F}" type="datetime1">
              <a:rPr lang="es-ES" smtClean="0"/>
              <a:pPr/>
              <a:t>23/11/2024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E60DC36-8EFA-4378-9855-E019C55AC472}" type="slidenum">
              <a:rPr lang="es-ES" noProof="0" smtClean="0"/>
              <a:t>‹Nº›</a:t>
            </a:fld>
            <a:endParaRPr lang="es-ES" noProof="0"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lueletterbible.org/search/preSearch.cfm?Criteria=Jerem%C3%ADas+20.1-3&amp;t=RVR60"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blueletterbible.org/search/preSearch.cfm?Criteria=Jerem%C3%ADas+28.13&amp;t=RVR60" TargetMode="External"/><Relationship Id="rId4" Type="http://schemas.openxmlformats.org/officeDocument/2006/relationships/hyperlink" Target="https://www.blueletterbible.org/search/preSearch.cfm?Criteria=Jerem%C3%ADas+38.6&amp;t=RVR60"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BE60DC36-8EFA-4378-9855-E019C55AC472}" type="slidenum">
              <a:rPr lang="es-ES" smtClean="0"/>
              <a:t>1</a:t>
            </a:fld>
            <a:endParaRPr lang="es-ES" dirty="0"/>
          </a:p>
        </p:txBody>
      </p:sp>
    </p:spTree>
    <p:extLst>
      <p:ext uri="{BB962C8B-B14F-4D97-AF65-F5344CB8AC3E}">
        <p14:creationId xmlns:p14="http://schemas.microsoft.com/office/powerpoint/2010/main" val="147907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err="1"/>
              <a:t>Madam</a:t>
            </a:r>
            <a:r>
              <a:rPr lang="es-CL" dirty="0"/>
              <a:t> Guyon considerada cristiana pero siempre fue católica pero una hereje, es francesa</a:t>
            </a:r>
          </a:p>
          <a:p>
            <a:r>
              <a:rPr lang="es-CL" dirty="0"/>
              <a:t>PERO TODOS ESTOS SANTOS DE DIOS O PROFETAS PERSONAJES DE LA BIBLIA TERMINAN CONCLUYENDO DE BUENA MANERA QUE LA JUSTICIA LLEGARIA TARDE O TEMPRANO Y LA SOBERANIA DE DIOS ES SOLO DE EL. DIOS TIENE UN PLAN. DESARROLLEMOS LA PASIENCIA COMO ELLOS LA DESARROLLARON.</a:t>
            </a:r>
          </a:p>
          <a:p>
            <a:r>
              <a:rPr lang="es-CL" dirty="0"/>
              <a:t>¿Qué es la envidia? = Es la podredumbre de los huesos</a:t>
            </a:r>
          </a:p>
          <a:p>
            <a:r>
              <a:rPr lang="es-MX" b="0" i="0" dirty="0" err="1">
                <a:solidFill>
                  <a:srgbClr val="999966"/>
                </a:solidFill>
                <a:effectLst/>
                <a:latin typeface="Segoe UI" panose="020B0502040204020203" pitchFamily="34" charset="0"/>
              </a:rPr>
              <a:t>Malaquias</a:t>
            </a:r>
            <a:r>
              <a:rPr lang="es-MX" b="0" i="0" dirty="0">
                <a:solidFill>
                  <a:srgbClr val="999966"/>
                </a:solidFill>
                <a:effectLst/>
                <a:latin typeface="Segoe UI" panose="020B0502040204020203" pitchFamily="34" charset="0"/>
              </a:rPr>
              <a:t> 3:15</a:t>
            </a:r>
            <a:r>
              <a:rPr lang="es-MX" b="0" i="0" dirty="0">
                <a:solidFill>
                  <a:srgbClr val="2B2B2B"/>
                </a:solidFill>
                <a:effectLst/>
                <a:latin typeface="Georgia" panose="02040502050405020303" pitchFamily="18" charset="0"/>
              </a:rPr>
              <a:t>  Decimos pues ahora, que bienaventurados los soberbios, y también que los que hacen impiedad son los prosperados: bien que tentaron á Dios, escaparon.</a:t>
            </a:r>
          </a:p>
          <a:p>
            <a:r>
              <a:rPr lang="es-MX" b="0" i="0" dirty="0">
                <a:solidFill>
                  <a:srgbClr val="999966"/>
                </a:solidFill>
                <a:effectLst/>
                <a:latin typeface="Segoe UI" panose="020B0502040204020203" pitchFamily="34" charset="0"/>
              </a:rPr>
              <a:t>Job 12: 6</a:t>
            </a:r>
            <a:r>
              <a:rPr lang="es-MX" b="0" i="0" dirty="0">
                <a:solidFill>
                  <a:srgbClr val="2B2B2B"/>
                </a:solidFill>
                <a:effectLst/>
                <a:latin typeface="Georgia" panose="02040502050405020303" pitchFamily="18" charset="0"/>
              </a:rPr>
              <a:t>  Prosperan las tiendas de los ladrones, Y los que provocan á Dios viven seguros; En cuyas manos él ha puesto cuanto tienen.</a:t>
            </a:r>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11</a:t>
            </a:fld>
            <a:endParaRPr lang="es-ES" noProof="0" dirty="0"/>
          </a:p>
        </p:txBody>
      </p:sp>
    </p:spTree>
    <p:extLst>
      <p:ext uri="{BB962C8B-B14F-4D97-AF65-F5344CB8AC3E}">
        <p14:creationId xmlns:p14="http://schemas.microsoft.com/office/powerpoint/2010/main" val="328181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Primero entiende que eso que codicias y ves en los demás y que no tienes tu, es Envidia y también es la situación IMPIA.</a:t>
            </a:r>
          </a:p>
          <a:p>
            <a:r>
              <a:rPr lang="es-CL" dirty="0"/>
              <a:t>Es muy probable que tal vez este sucediendo contigo o con alguien que conoces que sea cristiano.</a:t>
            </a:r>
          </a:p>
          <a:p>
            <a:r>
              <a:rPr lang="es-CL" dirty="0"/>
              <a:t>Tal vez tu estas viendo y viviendo exactamente esta situación. Porque decimos: “</a:t>
            </a:r>
            <a:r>
              <a:rPr lang="es-CL" dirty="0" err="1"/>
              <a:t>Yio</a:t>
            </a:r>
            <a:r>
              <a:rPr lang="es-CL" dirty="0"/>
              <a:t> trabajo, yo soy honesto, yo sigo a Cristo, hago lo correcto, no mato no miento, no le hago mal a nadie, soy fiel en la iglesia, soy fiel a mi señor, yo oro leo la biblia, pero mi vida comparada con la de los impíos malvados, pecadores </a:t>
            </a:r>
            <a:r>
              <a:rPr lang="es-CL" dirty="0" err="1"/>
              <a:t>xd</a:t>
            </a:r>
            <a:r>
              <a:rPr lang="es-CL" dirty="0"/>
              <a:t> es una lastima. Porque ellos prosperan y yo no”</a:t>
            </a:r>
          </a:p>
          <a:p>
            <a:r>
              <a:rPr lang="es-CL" dirty="0"/>
              <a:t>Tienen los mejores Carros, autos, una vida ostentosa, con </a:t>
            </a:r>
            <a:r>
              <a:rPr lang="es-CL" dirty="0" err="1"/>
              <a:t>artas</a:t>
            </a:r>
            <a:r>
              <a:rPr lang="es-CL" dirty="0"/>
              <a:t> casas, joyas, llenos de viajes, barcos lanchas, yates, ropas, ropas de marca o propia de diseñadores y un glamour verdaderamente que suscita tenerlo también. O un poquito de eso.</a:t>
            </a:r>
          </a:p>
          <a:p>
            <a:r>
              <a:rPr lang="es-CL" dirty="0"/>
              <a:t>BUENO ESO ES LA ENVIDIA.</a:t>
            </a:r>
          </a:p>
          <a:p>
            <a:r>
              <a:rPr lang="es-CL" dirty="0"/>
              <a:t>Sugiero que dejemos de lado las redes sociales porque es ahí donde vemos todo esto. Deja de mirar ya la vida ajena porque con solo hacer eso ya estas cometiendo un grave error. Porque sino los observas no veras nada de estas cosas y por lo tanto no tendrás estos deseos. ¿Qué se publica en redes sociales? Puras cosas materiales o lo que tiene uno y el otro no.</a:t>
            </a:r>
          </a:p>
          <a:p>
            <a:r>
              <a:rPr lang="es-CL" dirty="0"/>
              <a:t>No hagas esto, tu eres de Dios no del mundo.</a:t>
            </a:r>
          </a:p>
          <a:p>
            <a:r>
              <a:rPr lang="es-CL" dirty="0"/>
              <a:t>APARENTEMENTE NO LES PASA NADA Y LES VA BIEN PERO EN EL FONDO DIOS LOS TIENE EN SU IRA Y PERFECTA JUSTICIA.</a:t>
            </a:r>
          </a:p>
          <a:p>
            <a:r>
              <a:rPr lang="es-CL" dirty="0"/>
              <a:t>Piensa en esto ¿Cuántos de estas personas hicieron pacto con satanás? Es muy probable que muchos.</a:t>
            </a:r>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12</a:t>
            </a:fld>
            <a:endParaRPr lang="es-ES" noProof="0" dirty="0"/>
          </a:p>
        </p:txBody>
      </p:sp>
    </p:spTree>
    <p:extLst>
      <p:ext uri="{BB962C8B-B14F-4D97-AF65-F5344CB8AC3E}">
        <p14:creationId xmlns:p14="http://schemas.microsoft.com/office/powerpoint/2010/main" val="46080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Hacen cosas equivocadas y les va bien en la vida</a:t>
            </a:r>
          </a:p>
          <a:p>
            <a:r>
              <a:rPr lang="es-CL" dirty="0"/>
              <a:t>Tienes algún otro ejemplo?</a:t>
            </a:r>
          </a:p>
          <a:p>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13</a:t>
            </a:fld>
            <a:endParaRPr lang="es-ES" noProof="0" dirty="0"/>
          </a:p>
        </p:txBody>
      </p:sp>
    </p:spTree>
    <p:extLst>
      <p:ext uri="{BB962C8B-B14F-4D97-AF65-F5344CB8AC3E}">
        <p14:creationId xmlns:p14="http://schemas.microsoft.com/office/powerpoint/2010/main" val="109660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3</a:t>
            </a:r>
            <a:r>
              <a:rPr lang="es-MX" b="0" i="0" dirty="0">
                <a:solidFill>
                  <a:srgbClr val="2B2B2B"/>
                </a:solidFill>
                <a:effectLst/>
                <a:latin typeface="Georgia" panose="02040502050405020303" pitchFamily="18" charset="0"/>
              </a:rPr>
              <a:t>  Tu empero, oh Jehová, me conoces; vísteme, y probaste mi corazón para contigo: arráncalos como á ovejas para el degolladero, y señálalos para el día de la matanza.</a:t>
            </a:r>
          </a:p>
          <a:p>
            <a:pPr algn="l"/>
            <a:r>
              <a:rPr lang="es-MX" b="0" i="0" dirty="0">
                <a:solidFill>
                  <a:srgbClr val="999966"/>
                </a:solidFill>
                <a:effectLst/>
                <a:latin typeface="Segoe UI" panose="020B0502040204020203" pitchFamily="34" charset="0"/>
              </a:rPr>
              <a:t>4</a:t>
            </a:r>
            <a:r>
              <a:rPr lang="es-MX" b="0" i="0" dirty="0">
                <a:solidFill>
                  <a:srgbClr val="2B2B2B"/>
                </a:solidFill>
                <a:effectLst/>
                <a:latin typeface="Georgia" panose="02040502050405020303" pitchFamily="18" charset="0"/>
              </a:rPr>
              <a:t>  ¿Hasta cuándo estará desierta la tierra, y marchita la hierba de todo el campo? Por la maldad de los que en ella moran, faltaron los ganados, y las aves; porque dijeron: No verá él nuestras postrimerías.</a:t>
            </a: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14</a:t>
            </a:fld>
            <a:endParaRPr lang="es-ES"/>
          </a:p>
        </p:txBody>
      </p:sp>
    </p:spTree>
    <p:extLst>
      <p:ext uri="{BB962C8B-B14F-4D97-AF65-F5344CB8AC3E}">
        <p14:creationId xmlns:p14="http://schemas.microsoft.com/office/powerpoint/2010/main" val="11977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000000"/>
                </a:solidFill>
                <a:effectLst/>
                <a:latin typeface="Verdana" panose="020B0604030504040204" pitchFamily="34" charset="0"/>
              </a:rPr>
              <a:t>En realidad Jeremías estaba preguntando y diciendo: "¿Por qué no los juzgas? Ellos son los que tendrían que ser juzgados"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000000"/>
                </a:solidFill>
                <a:effectLst/>
                <a:latin typeface="Verdana" panose="020B0604030504040204" pitchFamily="34" charset="0"/>
              </a:rPr>
              <a:t>La frase ¿Hasta cuándo estará desierta la tierra? parece expresar la pregunta: "Señor, ¿por qué no actúas?"</a:t>
            </a:r>
          </a:p>
          <a:p>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15</a:t>
            </a:fld>
            <a:endParaRPr lang="es-ES" noProof="0" dirty="0"/>
          </a:p>
        </p:txBody>
      </p:sp>
    </p:spTree>
    <p:extLst>
      <p:ext uri="{BB962C8B-B14F-4D97-AF65-F5344CB8AC3E}">
        <p14:creationId xmlns:p14="http://schemas.microsoft.com/office/powerpoint/2010/main" val="340129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La maldad ha estado presente desde el inicio por lo tanto esto no es nuevo.</a:t>
            </a:r>
          </a:p>
          <a:p>
            <a:r>
              <a:rPr lang="es-CL" dirty="0"/>
              <a:t>Riñones o corazón.</a:t>
            </a:r>
          </a:p>
          <a:p>
            <a:r>
              <a:rPr lang="es-CL" dirty="0"/>
              <a:t>RECUERDA QUE DIOS TIENE UN PLAN Y DARA EL JUSTO PAGO</a:t>
            </a:r>
          </a:p>
          <a:p>
            <a:r>
              <a:rPr lang="es-CL" dirty="0"/>
              <a:t>LA IRA DE DIOS ES INMINENTE.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000000"/>
                </a:solidFill>
                <a:effectLst/>
                <a:latin typeface="Verdana" panose="020B0604030504040204" pitchFamily="34" charset="0"/>
              </a:rPr>
              <a:t>La respuesta de Dios para Jeremías, para usted y para mí hoy, es una que debemos aceptar, y es la mejor que tenemos. Dios dice: "Se lo que estoy haciendo. Confiad en mí. Descansad en mí". Recordemos que Jeremías comenzó este pasaje diciendo, en el versículo 1: Justo eres tu, Señor.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000000"/>
                </a:solidFill>
                <a:effectLst/>
                <a:latin typeface="Verdana" panose="020B0604030504040204" pitchFamily="34" charset="0"/>
              </a:rPr>
              <a:t>lo que Dios está haciendo hoy, aunque nos parezca muy peculiar, es lo justo y bueno. Algún día podremos verlo en toda su dimensión y comprenderlo. Y aquí es donde tiene que entrar la fe. Vivimos por la fe, y no por la vista.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000000"/>
                </a:solidFill>
                <a:effectLst/>
                <a:latin typeface="Verdana" panose="020B0604030504040204" pitchFamily="34" charset="0"/>
              </a:rPr>
              <a:t>El </a:t>
            </a:r>
            <a:r>
              <a:rPr lang="es-MX" b="0" i="0" dirty="0" err="1">
                <a:solidFill>
                  <a:srgbClr val="000000"/>
                </a:solidFill>
                <a:effectLst/>
                <a:latin typeface="Verdana" panose="020B0604030504040204" pitchFamily="34" charset="0"/>
              </a:rPr>
              <a:t>dia</a:t>
            </a:r>
            <a:r>
              <a:rPr lang="es-MX" b="0" i="0" dirty="0">
                <a:solidFill>
                  <a:srgbClr val="000000"/>
                </a:solidFill>
                <a:effectLst/>
                <a:latin typeface="Verdana" panose="020B0604030504040204" pitchFamily="34" charset="0"/>
              </a:rPr>
              <a:t> del juicio final vendrá y existirá.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000000"/>
                </a:solidFill>
                <a:effectLst/>
                <a:latin typeface="Verdana" panose="020B0604030504040204" pitchFamily="34" charset="0"/>
              </a:rPr>
              <a:t>Todos rendirán cuentas a Dios.</a:t>
            </a:r>
          </a:p>
          <a:p>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16</a:t>
            </a:fld>
            <a:endParaRPr lang="es-ES" noProof="0" dirty="0"/>
          </a:p>
        </p:txBody>
      </p:sp>
    </p:spTree>
    <p:extLst>
      <p:ext uri="{BB962C8B-B14F-4D97-AF65-F5344CB8AC3E}">
        <p14:creationId xmlns:p14="http://schemas.microsoft.com/office/powerpoint/2010/main" val="1743960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5</a:t>
            </a:r>
            <a:r>
              <a:rPr lang="es-MX" b="0" i="0" dirty="0">
                <a:solidFill>
                  <a:srgbClr val="2B2B2B"/>
                </a:solidFill>
                <a:effectLst/>
                <a:latin typeface="Georgia" panose="02040502050405020303" pitchFamily="18" charset="0"/>
              </a:rPr>
              <a:t>  Si corriste con los de á </a:t>
            </a:r>
            <a:r>
              <a:rPr lang="es-MX" b="0" i="0" dirty="0" err="1">
                <a:solidFill>
                  <a:srgbClr val="2B2B2B"/>
                </a:solidFill>
                <a:effectLst/>
                <a:latin typeface="Georgia" panose="02040502050405020303" pitchFamily="18" charset="0"/>
              </a:rPr>
              <a:t>pié</a:t>
            </a:r>
            <a:r>
              <a:rPr lang="es-MX" b="0" i="0" dirty="0">
                <a:solidFill>
                  <a:srgbClr val="2B2B2B"/>
                </a:solidFill>
                <a:effectLst/>
                <a:latin typeface="Georgia" panose="02040502050405020303" pitchFamily="18" charset="0"/>
              </a:rPr>
              <a:t>, y te cansaron, ¿cómo contenderás con los caballos? Y si en la tierra de paz estabas quieto, ¿cómo harás en la hinchazón del Jordán?</a:t>
            </a:r>
          </a:p>
          <a:p>
            <a:pPr algn="l"/>
            <a:r>
              <a:rPr lang="es-MX" b="0" i="0" dirty="0">
                <a:solidFill>
                  <a:srgbClr val="999966"/>
                </a:solidFill>
                <a:effectLst/>
                <a:latin typeface="Segoe UI" panose="020B0502040204020203" pitchFamily="34" charset="0"/>
              </a:rPr>
              <a:t>6</a:t>
            </a:r>
            <a:r>
              <a:rPr lang="es-MX" b="0" i="0" dirty="0">
                <a:solidFill>
                  <a:srgbClr val="2B2B2B"/>
                </a:solidFill>
                <a:effectLst/>
                <a:latin typeface="Georgia" panose="02040502050405020303" pitchFamily="18" charset="0"/>
              </a:rPr>
              <a:t>  Porque aun tus hermanos y la casa de tu padre, aun ellos se levantaron contra ti, aun ellos dieron voces en </a:t>
            </a:r>
            <a:r>
              <a:rPr lang="es-MX" b="0" i="0" dirty="0" err="1">
                <a:solidFill>
                  <a:srgbClr val="2B2B2B"/>
                </a:solidFill>
                <a:effectLst/>
                <a:latin typeface="Georgia" panose="02040502050405020303" pitchFamily="18" charset="0"/>
              </a:rPr>
              <a:t>pos</a:t>
            </a:r>
            <a:r>
              <a:rPr lang="es-MX" b="0" i="0" dirty="0">
                <a:solidFill>
                  <a:srgbClr val="2B2B2B"/>
                </a:solidFill>
                <a:effectLst/>
                <a:latin typeface="Georgia" panose="02040502050405020303" pitchFamily="18" charset="0"/>
              </a:rPr>
              <a:t> de ti. No los creas, cuando bien te hablaren.</a:t>
            </a: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17</a:t>
            </a:fld>
            <a:endParaRPr lang="es-ES"/>
          </a:p>
        </p:txBody>
      </p:sp>
    </p:spTree>
    <p:extLst>
      <p:ext uri="{BB962C8B-B14F-4D97-AF65-F5344CB8AC3E}">
        <p14:creationId xmlns:p14="http://schemas.microsoft.com/office/powerpoint/2010/main" val="326236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Esto es muy interesante, Dios nos advierte a nuestras vidas por medio de lo que le sucede a </a:t>
            </a:r>
            <a:r>
              <a:rPr lang="es-CL" dirty="0" err="1"/>
              <a:t>Jeremias</a:t>
            </a:r>
            <a:r>
              <a:rPr lang="es-CL" dirty="0"/>
              <a:t>. Es una pregunta que Dios te hace </a:t>
            </a:r>
            <a:r>
              <a:rPr lang="es-CL" dirty="0" err="1"/>
              <a:t>ati</a:t>
            </a:r>
            <a:r>
              <a:rPr lang="es-CL" dirty="0"/>
              <a:t> no solo ahora sino muchas veces te la ha estado haciendo Dios a ti.</a:t>
            </a:r>
          </a:p>
          <a:p>
            <a:r>
              <a:rPr lang="es-CL" dirty="0"/>
              <a:t>Vendrán cosas peores, ¿estamos listos para enfrentarlas?. Nuestra experiencia y sucesos anteriores como iglesia nos dice que somos malos ante estas situaciones. Porque somos reactivos.</a:t>
            </a:r>
          </a:p>
          <a:p>
            <a:r>
              <a:rPr lang="es-CL" dirty="0"/>
              <a:t>Ahí es donde entra la lucha </a:t>
            </a:r>
            <a:r>
              <a:rPr lang="es-CL" dirty="0" err="1"/>
              <a:t>cosntante</a:t>
            </a:r>
            <a:r>
              <a:rPr lang="es-CL" dirty="0"/>
              <a:t> y la defensa de la fe.</a:t>
            </a:r>
          </a:p>
          <a:p>
            <a:r>
              <a:rPr lang="es-CL" dirty="0" err="1"/>
              <a:t>Jeremias</a:t>
            </a:r>
            <a:r>
              <a:rPr lang="es-CL" dirty="0"/>
              <a:t> en ves de recibir una respuesta mas apacible, o ligera obtiene una verdad absoluta pero una respuesta clarísima para razonar pensar y al mismo tiempo actuar!. Es como un animo.</a:t>
            </a:r>
          </a:p>
          <a:p>
            <a:r>
              <a:rPr lang="es-CL" dirty="0"/>
              <a:t>Es como ese padre duro que enseña de manera fría como son las cosas, eso nos hace fuertes.</a:t>
            </a:r>
          </a:p>
          <a:p>
            <a:endParaRPr lang="es-CL" dirty="0"/>
          </a:p>
          <a:p>
            <a:endParaRPr lang="es-CL" dirty="0"/>
          </a:p>
          <a:p>
            <a:endParaRPr lang="es-CL" dirty="0"/>
          </a:p>
          <a:p>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18</a:t>
            </a:fld>
            <a:endParaRPr lang="es-ES" noProof="0" dirty="0"/>
          </a:p>
        </p:txBody>
      </p:sp>
    </p:spTree>
    <p:extLst>
      <p:ext uri="{BB962C8B-B14F-4D97-AF65-F5344CB8AC3E}">
        <p14:creationId xmlns:p14="http://schemas.microsoft.com/office/powerpoint/2010/main" val="3688194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414042"/>
                </a:solidFill>
                <a:effectLst/>
                <a:latin typeface="lato" panose="020F0502020204030203" pitchFamily="34" charset="0"/>
              </a:rPr>
              <a:t>Si le resultaba difícil en Anatot, ¿cómo le iría en Jerusalén? Más tarde, Jeremías tendría que pasar una noche en el cepo (</a:t>
            </a:r>
            <a:r>
              <a:rPr lang="es-MX" b="0" i="0" u="none" strike="noStrike" dirty="0">
                <a:solidFill>
                  <a:srgbClr val="004161"/>
                </a:solidFill>
                <a:effectLst/>
                <a:latin typeface="lato" panose="020F0502020204030203" pitchFamily="34" charset="0"/>
                <a:hlinkClick r:id="rId3"/>
              </a:rPr>
              <a:t>Jeremías 20:1-3</a:t>
            </a:r>
            <a:r>
              <a:rPr lang="es-MX" b="0" i="0" dirty="0">
                <a:solidFill>
                  <a:srgbClr val="414042"/>
                </a:solidFill>
                <a:effectLst/>
                <a:latin typeface="lato" panose="020F0502020204030203" pitchFamily="34" charset="0"/>
              </a:rPr>
              <a:t>), confinamiento en una cisterna (</a:t>
            </a:r>
            <a:r>
              <a:rPr lang="es-MX" b="0" i="0" u="none" strike="noStrike" dirty="0">
                <a:solidFill>
                  <a:srgbClr val="004161"/>
                </a:solidFill>
                <a:effectLst/>
                <a:latin typeface="lato" panose="020F0502020204030203" pitchFamily="34" charset="0"/>
                <a:hlinkClick r:id="rId4"/>
              </a:rPr>
              <a:t>Jeremías 38:6</a:t>
            </a:r>
            <a:r>
              <a:rPr lang="es-MX" b="0" i="0" dirty="0">
                <a:solidFill>
                  <a:srgbClr val="414042"/>
                </a:solidFill>
                <a:effectLst/>
                <a:latin typeface="lato" panose="020F0502020204030203" pitchFamily="34" charset="0"/>
              </a:rPr>
              <a:t>) y encarcelamiento en el patio de la guardia (</a:t>
            </a:r>
            <a:r>
              <a:rPr lang="es-MX" b="0" i="0" u="none" strike="noStrike" dirty="0">
                <a:solidFill>
                  <a:srgbClr val="004161"/>
                </a:solidFill>
                <a:effectLst/>
                <a:latin typeface="lato" panose="020F0502020204030203" pitchFamily="34" charset="0"/>
                <a:hlinkClick r:id="rId5"/>
              </a:rPr>
              <a:t>Jeremías 28:13</a:t>
            </a:r>
            <a:r>
              <a:rPr lang="es-MX" b="0" i="0" dirty="0">
                <a:solidFill>
                  <a:srgbClr val="414042"/>
                </a:solidFill>
                <a:effectLst/>
                <a:latin typeface="lato" panose="020F0502020204030203" pitchFamily="34" charset="0"/>
              </a:rPr>
              <a:t>). “Los problemas que estaba teniendo en Anatot no eran nada comparados con los problemas que tendría más tarde en Jerusalén, Babilonia o Egipto”</a:t>
            </a:r>
          </a:p>
          <a:p>
            <a:r>
              <a:rPr lang="es-MX" b="0" i="0" dirty="0">
                <a:solidFill>
                  <a:srgbClr val="414042"/>
                </a:solidFill>
                <a:effectLst/>
                <a:latin typeface="lato" panose="020F0502020204030203" pitchFamily="34" charset="0"/>
              </a:rPr>
              <a:t>-</a:t>
            </a:r>
            <a:r>
              <a:rPr lang="es-MX" b="0" i="0" dirty="0" err="1">
                <a:solidFill>
                  <a:srgbClr val="414042"/>
                </a:solidFill>
                <a:effectLst/>
                <a:latin typeface="lato" panose="020F0502020204030203" pitchFamily="34" charset="0"/>
              </a:rPr>
              <a:t>Hinchazon</a:t>
            </a:r>
            <a:r>
              <a:rPr lang="es-MX" b="0" i="0" dirty="0">
                <a:solidFill>
                  <a:srgbClr val="414042"/>
                </a:solidFill>
                <a:effectLst/>
                <a:latin typeface="lato" panose="020F0502020204030203" pitchFamily="34" charset="0"/>
              </a:rPr>
              <a:t> del </a:t>
            </a:r>
            <a:r>
              <a:rPr lang="es-MX" b="0" i="0" dirty="0" err="1">
                <a:solidFill>
                  <a:srgbClr val="414042"/>
                </a:solidFill>
                <a:effectLst/>
                <a:latin typeface="lato" panose="020F0502020204030203" pitchFamily="34" charset="0"/>
              </a:rPr>
              <a:t>jordan</a:t>
            </a:r>
            <a:r>
              <a:rPr lang="es-MX" b="0" i="0" dirty="0">
                <a:solidFill>
                  <a:srgbClr val="414042"/>
                </a:solidFill>
                <a:effectLst/>
                <a:latin typeface="lato" panose="020F0502020204030203" pitchFamily="34" charset="0"/>
              </a:rPr>
              <a:t>:; Esta analogía proporciona la misma lección que la analogía de los de a pie y los caballos. La circunstancia actual es un desafío, pero uno mayor aguarda.</a:t>
            </a:r>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19</a:t>
            </a:fld>
            <a:endParaRPr lang="es-ES" noProof="0" dirty="0"/>
          </a:p>
        </p:txBody>
      </p:sp>
    </p:spTree>
    <p:extLst>
      <p:ext uri="{BB962C8B-B14F-4D97-AF65-F5344CB8AC3E}">
        <p14:creationId xmlns:p14="http://schemas.microsoft.com/office/powerpoint/2010/main" val="2897399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20</a:t>
            </a:fld>
            <a:endParaRPr lang="es-ES" noProof="0" dirty="0"/>
          </a:p>
        </p:txBody>
      </p:sp>
    </p:spTree>
    <p:extLst>
      <p:ext uri="{BB962C8B-B14F-4D97-AF65-F5344CB8AC3E}">
        <p14:creationId xmlns:p14="http://schemas.microsoft.com/office/powerpoint/2010/main" val="188050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donde estamos ubicados</a:t>
            </a:r>
          </a:p>
        </p:txBody>
      </p:sp>
      <p:sp>
        <p:nvSpPr>
          <p:cNvPr id="4" name="Marcador de número de diapositiva 3"/>
          <p:cNvSpPr>
            <a:spLocks noGrp="1"/>
          </p:cNvSpPr>
          <p:nvPr>
            <p:ph type="sldNum" sz="quarter" idx="5"/>
          </p:nvPr>
        </p:nvSpPr>
        <p:spPr/>
        <p:txBody>
          <a:bodyPr/>
          <a:lstStyle/>
          <a:p>
            <a:pPr rtl="0"/>
            <a:fld id="{6DC51814-3B91-4036-94D2-3977634EE214}" type="slidenum">
              <a:rPr lang="es-ES" noProof="0" smtClean="0"/>
              <a:t>2</a:t>
            </a:fld>
            <a:endParaRPr lang="es-ES" noProof="0"/>
          </a:p>
        </p:txBody>
      </p:sp>
    </p:spTree>
    <p:extLst>
      <p:ext uri="{BB962C8B-B14F-4D97-AF65-F5344CB8AC3E}">
        <p14:creationId xmlns:p14="http://schemas.microsoft.com/office/powerpoint/2010/main" val="130833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7</a:t>
            </a:r>
            <a:r>
              <a:rPr lang="es-MX" b="0" i="0" dirty="0">
                <a:solidFill>
                  <a:srgbClr val="2B2B2B"/>
                </a:solidFill>
                <a:effectLst/>
                <a:latin typeface="Georgia" panose="02040502050405020303" pitchFamily="18" charset="0"/>
              </a:rPr>
              <a:t>  He dejado mi casa, desamparé mi heredad, entregado he lo que amaba mi alma en manos de sus enemigos.</a:t>
            </a:r>
          </a:p>
          <a:p>
            <a:pPr algn="l"/>
            <a:r>
              <a:rPr lang="es-MX" b="0" i="0" dirty="0">
                <a:solidFill>
                  <a:srgbClr val="999966"/>
                </a:solidFill>
                <a:effectLst/>
                <a:latin typeface="Segoe UI" panose="020B0502040204020203" pitchFamily="34" charset="0"/>
              </a:rPr>
              <a:t>8</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Fué</a:t>
            </a:r>
            <a:r>
              <a:rPr lang="es-MX" b="0" i="0" dirty="0">
                <a:solidFill>
                  <a:srgbClr val="2B2B2B"/>
                </a:solidFill>
                <a:effectLst/>
                <a:latin typeface="Georgia" panose="02040502050405020303" pitchFamily="18" charset="0"/>
              </a:rPr>
              <a:t> para mí mi heredad como león en breña: contra mí </a:t>
            </a:r>
            <a:r>
              <a:rPr lang="es-MX" b="0" i="0" dirty="0" err="1">
                <a:solidFill>
                  <a:srgbClr val="2B2B2B"/>
                </a:solidFill>
                <a:effectLst/>
                <a:latin typeface="Georgia" panose="02040502050405020303" pitchFamily="18" charset="0"/>
              </a:rPr>
              <a:t>dió</a:t>
            </a:r>
            <a:r>
              <a:rPr lang="es-MX" b="0" i="0" dirty="0">
                <a:solidFill>
                  <a:srgbClr val="2B2B2B"/>
                </a:solidFill>
                <a:effectLst/>
                <a:latin typeface="Georgia" panose="02040502050405020303" pitchFamily="18" charset="0"/>
              </a:rPr>
              <a:t> su voz; por tanto la aborrecí.</a:t>
            </a:r>
          </a:p>
          <a:p>
            <a:pPr algn="l"/>
            <a:r>
              <a:rPr lang="es-MX" b="0" i="0" dirty="0">
                <a:solidFill>
                  <a:srgbClr val="999966"/>
                </a:solidFill>
                <a:effectLst/>
                <a:latin typeface="Segoe UI" panose="020B0502040204020203" pitchFamily="34" charset="0"/>
              </a:rPr>
              <a:t>9</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Esme</a:t>
            </a:r>
            <a:r>
              <a:rPr lang="es-MX" b="0" i="0" dirty="0">
                <a:solidFill>
                  <a:srgbClr val="2B2B2B"/>
                </a:solidFill>
                <a:effectLst/>
                <a:latin typeface="Georgia" panose="02040502050405020303" pitchFamily="18" charset="0"/>
              </a:rPr>
              <a:t> mi heredad ave de muchos colores? ¿no están contra ella aves en derredor? Venid, reuníos, vosotras todas las bestias del campo, venid á devorarla.</a:t>
            </a: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21</a:t>
            </a:fld>
            <a:endParaRPr lang="es-ES"/>
          </a:p>
        </p:txBody>
      </p:sp>
    </p:spTree>
    <p:extLst>
      <p:ext uri="{BB962C8B-B14F-4D97-AF65-F5344CB8AC3E}">
        <p14:creationId xmlns:p14="http://schemas.microsoft.com/office/powerpoint/2010/main" val="660175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22</a:t>
            </a:fld>
            <a:endParaRPr lang="es-ES" noProof="0" dirty="0"/>
          </a:p>
        </p:txBody>
      </p:sp>
    </p:spTree>
    <p:extLst>
      <p:ext uri="{BB962C8B-B14F-4D97-AF65-F5344CB8AC3E}">
        <p14:creationId xmlns:p14="http://schemas.microsoft.com/office/powerpoint/2010/main" val="769712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10</a:t>
            </a:r>
            <a:r>
              <a:rPr lang="es-MX" b="0" i="0" dirty="0">
                <a:solidFill>
                  <a:srgbClr val="2B2B2B"/>
                </a:solidFill>
                <a:effectLst/>
                <a:latin typeface="Georgia" panose="02040502050405020303" pitchFamily="18" charset="0"/>
              </a:rPr>
              <a:t>  Muchos pastores han </a:t>
            </a:r>
            <a:r>
              <a:rPr lang="es-MX" b="0" i="0" dirty="0" err="1">
                <a:solidFill>
                  <a:srgbClr val="2B2B2B"/>
                </a:solidFill>
                <a:effectLst/>
                <a:latin typeface="Georgia" panose="02040502050405020303" pitchFamily="18" charset="0"/>
              </a:rPr>
              <a:t>destruído</a:t>
            </a:r>
            <a:r>
              <a:rPr lang="es-MX" b="0" i="0" dirty="0">
                <a:solidFill>
                  <a:srgbClr val="2B2B2B"/>
                </a:solidFill>
                <a:effectLst/>
                <a:latin typeface="Georgia" panose="02040502050405020303" pitchFamily="18" charset="0"/>
              </a:rPr>
              <a:t> mi viña, hollaron mi heredad, tornaron en desierto y soledad mi heredad preciosa.</a:t>
            </a:r>
          </a:p>
          <a:p>
            <a:pPr algn="l"/>
            <a:r>
              <a:rPr lang="es-MX" b="0" i="0" dirty="0">
                <a:solidFill>
                  <a:srgbClr val="999966"/>
                </a:solidFill>
                <a:effectLst/>
                <a:latin typeface="Segoe UI" panose="020B0502040204020203" pitchFamily="34" charset="0"/>
              </a:rPr>
              <a:t>11</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Fué</a:t>
            </a:r>
            <a:r>
              <a:rPr lang="es-MX" b="0" i="0" dirty="0">
                <a:solidFill>
                  <a:srgbClr val="2B2B2B"/>
                </a:solidFill>
                <a:effectLst/>
                <a:latin typeface="Georgia" panose="02040502050405020303" pitchFamily="18" charset="0"/>
              </a:rPr>
              <a:t> puesta en asolamiento, y lloró sobre mí, asolada: </a:t>
            </a:r>
            <a:r>
              <a:rPr lang="es-MX" b="0" i="0" dirty="0" err="1">
                <a:solidFill>
                  <a:srgbClr val="2B2B2B"/>
                </a:solidFill>
                <a:effectLst/>
                <a:latin typeface="Georgia" panose="02040502050405020303" pitchFamily="18" charset="0"/>
              </a:rPr>
              <a:t>fué</a:t>
            </a:r>
            <a:r>
              <a:rPr lang="es-MX" b="0" i="0" dirty="0">
                <a:solidFill>
                  <a:srgbClr val="2B2B2B"/>
                </a:solidFill>
                <a:effectLst/>
                <a:latin typeface="Georgia" panose="02040502050405020303" pitchFamily="18" charset="0"/>
              </a:rPr>
              <a:t> asolada toda la tierra, porque no hubo hombre que mirase.</a:t>
            </a:r>
          </a:p>
          <a:p>
            <a:pPr algn="l"/>
            <a:r>
              <a:rPr lang="es-MX" b="0" i="0" dirty="0">
                <a:solidFill>
                  <a:srgbClr val="999966"/>
                </a:solidFill>
                <a:effectLst/>
                <a:latin typeface="Segoe UI" panose="020B0502040204020203" pitchFamily="34" charset="0"/>
              </a:rPr>
              <a:t>12</a:t>
            </a:r>
            <a:r>
              <a:rPr lang="es-MX" b="0" i="0" dirty="0">
                <a:solidFill>
                  <a:srgbClr val="2B2B2B"/>
                </a:solidFill>
                <a:effectLst/>
                <a:latin typeface="Georgia" panose="02040502050405020303" pitchFamily="18" charset="0"/>
              </a:rPr>
              <a:t>  Sobre todos los lugares altos del desierto vinieron disipadores: porque la espada de Jehová devorará desde el un extremo de la tierra hasta el otro extremo: no habrá paz para ninguna carne.</a:t>
            </a:r>
          </a:p>
          <a:p>
            <a:pPr algn="l"/>
            <a:r>
              <a:rPr lang="es-MX" b="0" i="0" dirty="0">
                <a:solidFill>
                  <a:srgbClr val="999966"/>
                </a:solidFill>
                <a:effectLst/>
                <a:latin typeface="Segoe UI" panose="020B0502040204020203" pitchFamily="34" charset="0"/>
              </a:rPr>
              <a:t>13</a:t>
            </a:r>
            <a:r>
              <a:rPr lang="es-MX" b="0" i="0" dirty="0">
                <a:solidFill>
                  <a:srgbClr val="2B2B2B"/>
                </a:solidFill>
                <a:effectLst/>
                <a:latin typeface="Georgia" panose="02040502050405020303" pitchFamily="18" charset="0"/>
              </a:rPr>
              <a:t>  Sembraron trigo, y segarán espinas; tuvieron la heredad, mas no aprovecharon nada: se avergonzarán de vuestros frutos, á causa de la ardiente ira de Jehová.</a:t>
            </a: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23</a:t>
            </a:fld>
            <a:endParaRPr lang="es-ES"/>
          </a:p>
        </p:txBody>
      </p:sp>
    </p:spTree>
    <p:extLst>
      <p:ext uri="{BB962C8B-B14F-4D97-AF65-F5344CB8AC3E}">
        <p14:creationId xmlns:p14="http://schemas.microsoft.com/office/powerpoint/2010/main" val="499953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err="1"/>
              <a:t>Veiamos</a:t>
            </a:r>
            <a:r>
              <a:rPr lang="es-CL" dirty="0"/>
              <a:t> como todos nosotros los creyentes nos hacemos la misma pregunta que </a:t>
            </a:r>
            <a:r>
              <a:rPr lang="es-CL" dirty="0" err="1"/>
              <a:t>Jeremias</a:t>
            </a:r>
            <a:r>
              <a:rPr lang="es-CL" dirty="0"/>
              <a:t> y otros como David, Job, </a:t>
            </a:r>
            <a:r>
              <a:rPr lang="es-CL" dirty="0" err="1"/>
              <a:t>Asaph</a:t>
            </a:r>
            <a:r>
              <a:rPr lang="es-CL" dirty="0"/>
              <a:t>, </a:t>
            </a:r>
            <a:r>
              <a:rPr lang="es-CL" dirty="0" err="1"/>
              <a:t>Malaquias</a:t>
            </a:r>
            <a:r>
              <a:rPr lang="es-CL" dirty="0"/>
              <a:t>, Habacuc, los </a:t>
            </a:r>
            <a:r>
              <a:rPr lang="es-CL" dirty="0" err="1"/>
              <a:t>disipulos</a:t>
            </a:r>
            <a:r>
              <a:rPr lang="es-CL" dirty="0"/>
              <a:t> de </a:t>
            </a:r>
            <a:r>
              <a:rPr lang="es-CL" dirty="0" err="1"/>
              <a:t>Jesus</a:t>
            </a:r>
            <a:r>
              <a:rPr lang="es-CL" dirty="0"/>
              <a:t>, </a:t>
            </a:r>
            <a:r>
              <a:rPr lang="es-CL" dirty="0" err="1"/>
              <a:t>etc</a:t>
            </a:r>
            <a:r>
              <a:rPr lang="es-CL" dirty="0"/>
              <a:t> </a:t>
            </a:r>
            <a:r>
              <a:rPr lang="es-CL" dirty="0" err="1"/>
              <a:t>etc</a:t>
            </a:r>
            <a:r>
              <a:rPr lang="es-CL" dirty="0"/>
              <a:t> diciendo: “PORQUE LOS MALOS PROSPERAN Y YO NO?”</a:t>
            </a:r>
          </a:p>
          <a:p>
            <a:r>
              <a:rPr lang="es-CL" dirty="0"/>
              <a:t>Bueno aquí en este versículo se nos dice Sembraron trigo </a:t>
            </a:r>
            <a:r>
              <a:rPr lang="es-CL" dirty="0" err="1"/>
              <a:t>msotrando</a:t>
            </a:r>
            <a:r>
              <a:rPr lang="es-CL" dirty="0"/>
              <a:t> cierto una aparente realidad de bienestar de prosperidad pero sin embargo, ¿Cuál sería su cosecha? Espinos. </a:t>
            </a:r>
            <a:r>
              <a:rPr lang="es-CL" dirty="0" err="1"/>
              <a:t>Osea</a:t>
            </a:r>
            <a:r>
              <a:rPr lang="es-CL" dirty="0"/>
              <a:t> destrucción total.</a:t>
            </a:r>
          </a:p>
          <a:p>
            <a:r>
              <a:rPr lang="es-CL" dirty="0"/>
              <a:t>Serian asolados, su destino es EL INFIERNO.</a:t>
            </a:r>
          </a:p>
          <a:p>
            <a:r>
              <a:rPr lang="es-CL" dirty="0"/>
              <a:t>Nuestro destino es la eternidad en los cielos, gozo, alegría, eterna paz.</a:t>
            </a:r>
          </a:p>
          <a:p>
            <a:r>
              <a:rPr lang="es-CL" dirty="0"/>
              <a:t>No nos angustiemos y tengamos envidia de los malos que ellos cosecharan dolor y sufrimiento.</a:t>
            </a:r>
          </a:p>
          <a:p>
            <a:r>
              <a:rPr lang="es-CL" dirty="0"/>
              <a:t>Dios no los va a prosperar, ellos están en la ira de </a:t>
            </a:r>
            <a:r>
              <a:rPr lang="es-CL" dirty="0" err="1"/>
              <a:t>Jehova</a:t>
            </a:r>
            <a:r>
              <a:rPr lang="es-CL" dirty="0"/>
              <a:t>.</a:t>
            </a:r>
          </a:p>
          <a:p>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24</a:t>
            </a:fld>
            <a:endParaRPr lang="es-ES" noProof="0" dirty="0"/>
          </a:p>
        </p:txBody>
      </p:sp>
    </p:spTree>
    <p:extLst>
      <p:ext uri="{BB962C8B-B14F-4D97-AF65-F5344CB8AC3E}">
        <p14:creationId xmlns:p14="http://schemas.microsoft.com/office/powerpoint/2010/main" val="2010422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14</a:t>
            </a:r>
            <a:r>
              <a:rPr lang="es-MX" b="0" i="0" dirty="0">
                <a:solidFill>
                  <a:srgbClr val="2B2B2B"/>
                </a:solidFill>
                <a:effectLst/>
                <a:latin typeface="Georgia" panose="02040502050405020303" pitchFamily="18" charset="0"/>
              </a:rPr>
              <a:t>  Así dijo Jehová contra todos mis malos vecinos, que tocan la heredad que hice poseer á mi pueblo Israel: He aquí que yo los arrancaré de su tierra, y arrancaré de en medio de ellos la casa de Judá.</a:t>
            </a:r>
          </a:p>
          <a:p>
            <a:pPr algn="l"/>
            <a:r>
              <a:rPr lang="es-MX" b="0" i="0" dirty="0">
                <a:solidFill>
                  <a:srgbClr val="999966"/>
                </a:solidFill>
                <a:effectLst/>
                <a:latin typeface="Segoe UI" panose="020B0502040204020203" pitchFamily="34" charset="0"/>
              </a:rPr>
              <a:t>15</a:t>
            </a:r>
            <a:r>
              <a:rPr lang="es-MX" b="0" i="0" dirty="0">
                <a:solidFill>
                  <a:srgbClr val="2B2B2B"/>
                </a:solidFill>
                <a:effectLst/>
                <a:latin typeface="Georgia" panose="02040502050405020303" pitchFamily="18" charset="0"/>
              </a:rPr>
              <a:t>  Y será que, después que los hubiere arrancado, tornaré y tendré misericordia de ellos, y </a:t>
            </a:r>
            <a:r>
              <a:rPr lang="es-MX" b="0" i="0" dirty="0" err="1">
                <a:solidFill>
                  <a:srgbClr val="2B2B2B"/>
                </a:solidFill>
                <a:effectLst/>
                <a:latin typeface="Georgia" panose="02040502050405020303" pitchFamily="18" charset="0"/>
              </a:rPr>
              <a:t>harélos</a:t>
            </a:r>
            <a:r>
              <a:rPr lang="es-MX" b="0" i="0" dirty="0">
                <a:solidFill>
                  <a:srgbClr val="2B2B2B"/>
                </a:solidFill>
                <a:effectLst/>
                <a:latin typeface="Georgia" panose="02040502050405020303" pitchFamily="18" charset="0"/>
              </a:rPr>
              <a:t> volver cada uno á su heredad, y cada cual á su tierra.</a:t>
            </a:r>
          </a:p>
          <a:p>
            <a:pPr algn="l"/>
            <a:r>
              <a:rPr lang="es-MX" b="0" i="0" dirty="0">
                <a:solidFill>
                  <a:srgbClr val="999966"/>
                </a:solidFill>
                <a:effectLst/>
                <a:latin typeface="Segoe UI" panose="020B0502040204020203" pitchFamily="34" charset="0"/>
              </a:rPr>
              <a:t>16</a:t>
            </a:r>
            <a:r>
              <a:rPr lang="es-MX" b="0" i="0" dirty="0">
                <a:solidFill>
                  <a:srgbClr val="2B2B2B"/>
                </a:solidFill>
                <a:effectLst/>
                <a:latin typeface="Georgia" panose="02040502050405020303" pitchFamily="18" charset="0"/>
              </a:rPr>
              <a:t>  Y será que, si cuidadosamente aprendieren los caminos de mi pueblo, para jurar en mi nombre, diciendo, Vive Jehová, así como enseñaron á mi pueblo á jurar por Baal; ellos serán prosperados en medio de mi pueblo.</a:t>
            </a:r>
          </a:p>
          <a:p>
            <a:pPr algn="l"/>
            <a:r>
              <a:rPr lang="es-MX" b="0" i="0" dirty="0">
                <a:solidFill>
                  <a:srgbClr val="999966"/>
                </a:solidFill>
                <a:effectLst/>
                <a:latin typeface="Segoe UI" panose="020B0502040204020203" pitchFamily="34" charset="0"/>
              </a:rPr>
              <a:t>17</a:t>
            </a:r>
            <a:r>
              <a:rPr lang="es-MX" b="0" i="0" dirty="0">
                <a:solidFill>
                  <a:srgbClr val="2B2B2B"/>
                </a:solidFill>
                <a:effectLst/>
                <a:latin typeface="Georgia" panose="02040502050405020303" pitchFamily="18" charset="0"/>
              </a:rPr>
              <a:t>  Mas si no oyeren, arrancaré á la tal gente, sacándola de raíz, y destruyendo, dice Jehová.</a:t>
            </a:r>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25</a:t>
            </a:fld>
            <a:endParaRPr lang="es-ES"/>
          </a:p>
        </p:txBody>
      </p:sp>
    </p:spTree>
    <p:extLst>
      <p:ext uri="{BB962C8B-B14F-4D97-AF65-F5344CB8AC3E}">
        <p14:creationId xmlns:p14="http://schemas.microsoft.com/office/powerpoint/2010/main" val="3274735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i="0" dirty="0">
                <a:solidFill>
                  <a:srgbClr val="004161"/>
                </a:solidFill>
                <a:effectLst/>
                <a:latin typeface="lato" panose="020F0502020204030203" pitchFamily="34" charset="0"/>
              </a:rPr>
              <a:t>Si cuidadosamente aprendieren los caminos de mi pueblo</a:t>
            </a:r>
            <a:r>
              <a:rPr lang="es-MX" b="0" i="0" dirty="0">
                <a:solidFill>
                  <a:srgbClr val="414042"/>
                </a:solidFill>
                <a:effectLst/>
                <a:latin typeface="lato" panose="020F0502020204030203" pitchFamily="34" charset="0"/>
              </a:rPr>
              <a:t>: Dios hace una oferta notable a los babilonios y a cualquiera que se opusiera a su pueblo. Si se volvieran a Él y </a:t>
            </a:r>
            <a:r>
              <a:rPr lang="es-MX" b="0" i="1" dirty="0">
                <a:solidFill>
                  <a:srgbClr val="414042"/>
                </a:solidFill>
                <a:effectLst/>
                <a:latin typeface="lato" panose="020F0502020204030203" pitchFamily="34" charset="0"/>
              </a:rPr>
              <a:t>juraran por</a:t>
            </a:r>
            <a:r>
              <a:rPr lang="es-MX" b="0" i="0" dirty="0">
                <a:solidFill>
                  <a:srgbClr val="414042"/>
                </a:solidFill>
                <a:effectLst/>
                <a:latin typeface="lato" panose="020F0502020204030203" pitchFamily="34" charset="0"/>
              </a:rPr>
              <a:t> su nombre, entonces podrían ser </a:t>
            </a:r>
            <a:r>
              <a:rPr lang="es-MX" b="1" i="0" dirty="0">
                <a:solidFill>
                  <a:srgbClr val="004161"/>
                </a:solidFill>
                <a:effectLst/>
                <a:latin typeface="lato" panose="020F0502020204030203" pitchFamily="34" charset="0"/>
              </a:rPr>
              <a:t>prosperados en medio de mi pueblo</a:t>
            </a:r>
            <a:r>
              <a:rPr lang="es-MX" b="0" i="0" dirty="0">
                <a:solidFill>
                  <a:srgbClr val="414042"/>
                </a:solidFill>
                <a:effectLst/>
                <a:latin typeface="lato" panose="020F0502020204030203" pitchFamily="34" charset="0"/>
              </a:rPr>
              <a:t>. Podrían compartir la bendición y la bondad de Dios entre su pueblo.</a:t>
            </a:r>
          </a:p>
          <a:p>
            <a:r>
              <a:rPr lang="es-MX" b="0" i="0" dirty="0" err="1">
                <a:solidFill>
                  <a:srgbClr val="414042"/>
                </a:solidFill>
                <a:effectLst/>
                <a:latin typeface="lato" panose="020F0502020204030203" pitchFamily="34" charset="0"/>
              </a:rPr>
              <a:t>ambién</a:t>
            </a:r>
            <a:r>
              <a:rPr lang="es-MX" b="0" i="0" dirty="0">
                <a:solidFill>
                  <a:srgbClr val="414042"/>
                </a:solidFill>
                <a:effectLst/>
                <a:latin typeface="lato" panose="020F0502020204030203" pitchFamily="34" charset="0"/>
              </a:rPr>
              <a:t> ofrece a los pueblos paganos las bendiciones de la relación del pacto si tan solo repudian a las deidades de Baal y juran por el Dios viviente</a:t>
            </a:r>
          </a:p>
          <a:p>
            <a:r>
              <a:rPr lang="es-MX" b="1" i="0" dirty="0">
                <a:solidFill>
                  <a:srgbClr val="004161"/>
                </a:solidFill>
                <a:effectLst/>
                <a:latin typeface="lato" panose="020F0502020204030203" pitchFamily="34" charset="0"/>
              </a:rPr>
              <a:t>Mas si no oyeren, arrancaré esa nación, sacándola de raíz y destruyéndola</a:t>
            </a:r>
            <a:r>
              <a:rPr lang="es-MX" b="0" i="0" dirty="0">
                <a:solidFill>
                  <a:srgbClr val="414042"/>
                </a:solidFill>
                <a:effectLst/>
                <a:latin typeface="lato" panose="020F0502020204030203" pitchFamily="34" charset="0"/>
              </a:rPr>
              <a:t>: Grande era la bendición por volverse al Señor; pero el precio por rechazar a Dios también era grande. Podían esperar el juicio de Dios, sin importar su actual prosperidad o superioridad.</a:t>
            </a:r>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26</a:t>
            </a:fld>
            <a:endParaRPr lang="es-ES" noProof="0" dirty="0"/>
          </a:p>
        </p:txBody>
      </p:sp>
    </p:spTree>
    <p:extLst>
      <p:ext uri="{BB962C8B-B14F-4D97-AF65-F5344CB8AC3E}">
        <p14:creationId xmlns:p14="http://schemas.microsoft.com/office/powerpoint/2010/main" val="2979968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MX" dirty="0"/>
              <a:t>1. Porque se cuestiona por qué prosperan los malvados y les va bien a los que se portan deslealmente. </a:t>
            </a:r>
          </a:p>
          <a:p>
            <a:pPr rtl="0"/>
            <a:r>
              <a:rPr lang="es-MX" dirty="0"/>
              <a:t>2. Los describe como plantas que echando raíces, crecen, dan fruto y tienen a Dios cercano en sus bocas, pero lejos en sus corazones.</a:t>
            </a:r>
          </a:p>
          <a:p>
            <a:pPr rtl="0"/>
            <a:r>
              <a:rPr lang="es-MX" dirty="0"/>
              <a:t>3. Pide que Dios los arrebate como ovejas para el degolladero y los señale para el día de la matanza.</a:t>
            </a:r>
          </a:p>
          <a:p>
            <a:pPr rtl="0"/>
            <a:r>
              <a:rPr lang="es-MX" dirty="0"/>
              <a:t>4. La maldad de los habitantes de la tierra que pensaron que Dios no vería su fin.</a:t>
            </a:r>
          </a:p>
          <a:p>
            <a:pPr rtl="0"/>
            <a:r>
              <a:rPr lang="es-MX" dirty="0"/>
              <a:t>5. Nos enseña que si en tierra de paz no estamos seguros, menos lo estaremos en situaciones más difíciles.</a:t>
            </a:r>
          </a:p>
          <a:p>
            <a:pPr rtl="0"/>
            <a:r>
              <a:rPr lang="es-MX" dirty="0"/>
              <a:t>6. No confiar en ellos aún cuando digan cosas buenas, ya que pueden levantarse en contra de uno.</a:t>
            </a:r>
          </a:p>
          <a:p>
            <a:pPr rtl="0"/>
            <a:r>
              <a:rPr lang="es-MX" dirty="0"/>
              <a:t>7. Las ha abandonado, desamparado y entregado en manos de sus enemigos</a:t>
            </a:r>
          </a:p>
          <a:p>
            <a:pPr rtl="0"/>
            <a:r>
              <a:rPr lang="es-MX" dirty="0"/>
              <a:t>8. Como un león en la selva que lanzó su rugido contra él, por lo que la aborreció Como un ave de rapiña de muchos colores rodeada por otras aves de rapiña, representando a los adversarios</a:t>
            </a:r>
          </a:p>
          <a:p>
            <a:pPr rtl="0"/>
            <a:r>
              <a:rPr lang="es-MX" dirty="0"/>
              <a:t>9. La han destruido, pisoteado y convertido en desierto y soledad.</a:t>
            </a:r>
          </a:p>
          <a:p>
            <a:pPr rtl="0"/>
            <a:r>
              <a:rPr lang="es-MX" dirty="0"/>
              <a:t>10. Anuncia que vendrán destructores desde todas las alturas del desierto, devorando sin paz de un extremo a otro de la tierra.</a:t>
            </a:r>
          </a:p>
          <a:p>
            <a:pPr rtl="0"/>
            <a:r>
              <a:rPr lang="es-MX" dirty="0"/>
              <a:t>11. Promete arrancarlos de su tierra, pero luego tener misericordia de ellos y hacerlos retornar a su heredad y tierra, si aprenden los caminos del pueblo de Jehová. </a:t>
            </a:r>
          </a:p>
          <a:p>
            <a:pPr rtl="0"/>
            <a:endParaRPr lang="es-MX" dirty="0"/>
          </a:p>
        </p:txBody>
      </p:sp>
      <p:sp>
        <p:nvSpPr>
          <p:cNvPr id="4" name="Marcador de número de diapositiva 3"/>
          <p:cNvSpPr>
            <a:spLocks noGrp="1"/>
          </p:cNvSpPr>
          <p:nvPr>
            <p:ph type="sldNum" sz="quarter" idx="5"/>
          </p:nvPr>
        </p:nvSpPr>
        <p:spPr/>
        <p:txBody>
          <a:bodyPr rtlCol="0"/>
          <a:lstStyle/>
          <a:p>
            <a:pPr rtl="0"/>
            <a:fld id="{BE60DC36-8EFA-4378-9855-E019C55AC472}" type="slidenum">
              <a:rPr lang="es-ES" smtClean="0"/>
              <a:t>28</a:t>
            </a:fld>
            <a:endParaRPr lang="es-ES" dirty="0"/>
          </a:p>
        </p:txBody>
      </p:sp>
    </p:spTree>
    <p:extLst>
      <p:ext uri="{BB962C8B-B14F-4D97-AF65-F5344CB8AC3E}">
        <p14:creationId xmlns:p14="http://schemas.microsoft.com/office/powerpoint/2010/main" val="1054801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85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L" dirty="0"/>
              <a:t>Hebreos 12:1-2 “</a:t>
            </a:r>
            <a:r>
              <a:rPr lang="es-MX" b="0" i="0" dirty="0">
                <a:solidFill>
                  <a:srgbClr val="2B2B2B"/>
                </a:solidFill>
                <a:effectLst/>
                <a:latin typeface="Georgia" panose="02040502050405020303" pitchFamily="18" charset="0"/>
              </a:rPr>
              <a:t>POR tanto nosotros también, teniendo en derredor nuestro una tan grande nube de testigos, dejando todo el peso del pecado que nos rodea, corramos con paciencia la carrera que nos es propuesta,</a:t>
            </a:r>
          </a:p>
          <a:p>
            <a:pPr algn="l"/>
            <a:r>
              <a:rPr lang="es-MX" b="0" i="0" dirty="0">
                <a:solidFill>
                  <a:srgbClr val="999966"/>
                </a:solidFill>
                <a:effectLst/>
                <a:latin typeface="Segoe UI" panose="020B0502040204020203" pitchFamily="34" charset="0"/>
              </a:rPr>
              <a:t>2</a:t>
            </a:r>
            <a:r>
              <a:rPr lang="es-MX" b="0" i="0" dirty="0">
                <a:solidFill>
                  <a:srgbClr val="2B2B2B"/>
                </a:solidFill>
                <a:effectLst/>
                <a:latin typeface="Georgia" panose="02040502050405020303" pitchFamily="18" charset="0"/>
              </a:rPr>
              <a:t>  Puestos los ojos en al autor y consumador de la fe, en Jesús; el cual, habiéndole sido propuesto gozo, sufrió la cruz, menospreciando la vergüenza, y </a:t>
            </a:r>
            <a:r>
              <a:rPr lang="es-MX" b="0" i="0" dirty="0" err="1">
                <a:solidFill>
                  <a:srgbClr val="2B2B2B"/>
                </a:solidFill>
                <a:effectLst/>
                <a:latin typeface="Georgia" panose="02040502050405020303" pitchFamily="18" charset="0"/>
              </a:rPr>
              <a:t>sentóse</a:t>
            </a:r>
            <a:r>
              <a:rPr lang="es-MX" b="0" i="0" dirty="0">
                <a:solidFill>
                  <a:srgbClr val="2B2B2B"/>
                </a:solidFill>
                <a:effectLst/>
                <a:latin typeface="Georgia" panose="02040502050405020303" pitchFamily="18" charset="0"/>
              </a:rPr>
              <a:t> á la diestra del trono de Dios.</a:t>
            </a:r>
            <a:r>
              <a:rPr lang="es-CL" dirty="0"/>
              <a:t>”</a:t>
            </a:r>
          </a:p>
          <a:p>
            <a:r>
              <a:rPr lang="es-CL" dirty="0"/>
              <a:t>Salmo 34:19 “</a:t>
            </a:r>
            <a:r>
              <a:rPr lang="es-MX" b="0" i="0" dirty="0">
                <a:solidFill>
                  <a:srgbClr val="999966"/>
                </a:solidFill>
                <a:effectLst/>
                <a:latin typeface="Segoe UI" panose="020B0502040204020203" pitchFamily="34" charset="0"/>
              </a:rPr>
              <a:t>19</a:t>
            </a:r>
            <a:r>
              <a:rPr lang="es-MX" b="0" i="0" dirty="0">
                <a:solidFill>
                  <a:srgbClr val="2B2B2B"/>
                </a:solidFill>
                <a:effectLst/>
                <a:latin typeface="Georgia" panose="02040502050405020303" pitchFamily="18" charset="0"/>
              </a:rPr>
              <a:t>  Muchos son los males del justo; Mas de todos ellos lo librará Jehová.</a:t>
            </a:r>
            <a:r>
              <a:rPr lang="es-CL" dirty="0"/>
              <a:t>”</a:t>
            </a:r>
          </a:p>
          <a:p>
            <a:r>
              <a:rPr lang="es-MX" b="0" i="0" dirty="0">
                <a:solidFill>
                  <a:srgbClr val="999966"/>
                </a:solidFill>
                <a:effectLst/>
                <a:latin typeface="Segoe UI" panose="020B0502040204020203" pitchFamily="34" charset="0"/>
              </a:rPr>
              <a:t>1° Timoteo 4:8</a:t>
            </a:r>
            <a:r>
              <a:rPr lang="es-MX" b="0" i="0" dirty="0">
                <a:solidFill>
                  <a:srgbClr val="2B2B2B"/>
                </a:solidFill>
                <a:effectLst/>
                <a:latin typeface="Georgia" panose="02040502050405020303" pitchFamily="18" charset="0"/>
              </a:rPr>
              <a:t>  Porque el ejercicio corporal para poco es provechoso; mas la piedad para todo aprovecha, pues tiene promesa de esta vida presente, y de la venidera.</a:t>
            </a:r>
            <a:endParaRPr lang="es-CL" dirty="0"/>
          </a:p>
          <a:p>
            <a:r>
              <a:rPr lang="es-CL" dirty="0"/>
              <a:t>Juan 16:33 “</a:t>
            </a:r>
            <a:r>
              <a:rPr lang="es-MX" b="0" i="0" dirty="0">
                <a:solidFill>
                  <a:srgbClr val="999966"/>
                </a:solidFill>
                <a:effectLst/>
                <a:latin typeface="Segoe UI" panose="020B0502040204020203" pitchFamily="34" charset="0"/>
              </a:rPr>
              <a:t>33</a:t>
            </a:r>
            <a:r>
              <a:rPr lang="es-MX" b="0" i="0" dirty="0">
                <a:solidFill>
                  <a:srgbClr val="2B2B2B"/>
                </a:solidFill>
                <a:effectLst/>
                <a:latin typeface="Georgia" panose="02040502050405020303" pitchFamily="18" charset="0"/>
              </a:rPr>
              <a:t>  Estas cosas os he hablado, para que en mí tengáis paz. En el mundo tendréis aflicción: mas confiad, yo he vencido al mundo.</a:t>
            </a:r>
            <a:r>
              <a:rPr lang="es-CL" dirty="0"/>
              <a:t>”</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156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L" dirty="0"/>
              <a:t>Lamentaciones 3:31-33  “</a:t>
            </a:r>
            <a:r>
              <a:rPr lang="es-MX" b="0" i="0" dirty="0">
                <a:solidFill>
                  <a:srgbClr val="999966"/>
                </a:solidFill>
                <a:effectLst/>
                <a:latin typeface="Segoe UI" panose="020B0502040204020203" pitchFamily="34" charset="0"/>
              </a:rPr>
              <a:t>31</a:t>
            </a:r>
            <a:r>
              <a:rPr lang="es-MX" b="0" i="0" dirty="0">
                <a:solidFill>
                  <a:srgbClr val="2B2B2B"/>
                </a:solidFill>
                <a:effectLst/>
                <a:latin typeface="Georgia" panose="02040502050405020303" pitchFamily="18" charset="0"/>
              </a:rPr>
              <a:t>  Porque el Señor no desechará para siempre:</a:t>
            </a:r>
          </a:p>
          <a:p>
            <a:pPr algn="l"/>
            <a:r>
              <a:rPr lang="es-MX" b="0" i="0" dirty="0">
                <a:solidFill>
                  <a:srgbClr val="999966"/>
                </a:solidFill>
                <a:effectLst/>
                <a:latin typeface="Segoe UI" panose="020B0502040204020203" pitchFamily="34" charset="0"/>
              </a:rPr>
              <a:t>32</a:t>
            </a:r>
            <a:r>
              <a:rPr lang="es-MX" b="0" i="0" dirty="0">
                <a:solidFill>
                  <a:srgbClr val="2B2B2B"/>
                </a:solidFill>
                <a:effectLst/>
                <a:latin typeface="Georgia" panose="02040502050405020303" pitchFamily="18" charset="0"/>
              </a:rPr>
              <a:t>  Antes si afligiere, también se compadecerá según la multitud de sus misericordias.</a:t>
            </a:r>
          </a:p>
          <a:p>
            <a:pPr algn="l"/>
            <a:r>
              <a:rPr lang="es-MX" b="0" i="0" dirty="0">
                <a:solidFill>
                  <a:srgbClr val="999966"/>
                </a:solidFill>
                <a:effectLst/>
                <a:latin typeface="Segoe UI" panose="020B0502040204020203" pitchFamily="34" charset="0"/>
              </a:rPr>
              <a:t>33</a:t>
            </a:r>
            <a:r>
              <a:rPr lang="es-MX" b="0" i="0" dirty="0">
                <a:solidFill>
                  <a:srgbClr val="2B2B2B"/>
                </a:solidFill>
                <a:effectLst/>
                <a:latin typeface="Georgia" panose="02040502050405020303" pitchFamily="18" charset="0"/>
              </a:rPr>
              <a:t>  Porque no aflige ni congoja de su corazón á los hijos de los hombres.</a:t>
            </a:r>
            <a:r>
              <a:rPr lang="es-CL" dirty="0"/>
              <a:t>”</a:t>
            </a:r>
          </a:p>
          <a:p>
            <a:pPr algn="l"/>
            <a:r>
              <a:rPr lang="es-CL" dirty="0"/>
              <a:t>Proverbios 3:11-12 “</a:t>
            </a:r>
            <a:r>
              <a:rPr lang="es-MX" b="0" i="0" dirty="0">
                <a:solidFill>
                  <a:srgbClr val="999966"/>
                </a:solidFill>
                <a:effectLst/>
                <a:latin typeface="Segoe UI" panose="020B0502040204020203" pitchFamily="34" charset="0"/>
              </a:rPr>
              <a:t>11</a:t>
            </a:r>
            <a:r>
              <a:rPr lang="es-MX" b="0" i="0" dirty="0">
                <a:solidFill>
                  <a:srgbClr val="2B2B2B"/>
                </a:solidFill>
                <a:effectLst/>
                <a:latin typeface="Georgia" panose="02040502050405020303" pitchFamily="18" charset="0"/>
              </a:rPr>
              <a:t>  No deseches, hijo mío, el castigo de Jehová; Ni te fatigues de su corrección:</a:t>
            </a:r>
          </a:p>
          <a:p>
            <a:pPr algn="l"/>
            <a:r>
              <a:rPr lang="es-MX" b="0" i="0" dirty="0">
                <a:solidFill>
                  <a:srgbClr val="999966"/>
                </a:solidFill>
                <a:effectLst/>
                <a:latin typeface="Segoe UI" panose="020B0502040204020203" pitchFamily="34" charset="0"/>
              </a:rPr>
              <a:t>12</a:t>
            </a:r>
            <a:r>
              <a:rPr lang="es-MX" b="0" i="0" dirty="0">
                <a:solidFill>
                  <a:srgbClr val="2B2B2B"/>
                </a:solidFill>
                <a:effectLst/>
                <a:latin typeface="Georgia" panose="02040502050405020303" pitchFamily="18" charset="0"/>
              </a:rPr>
              <a:t>  Porque al que ama castiga, Como el padre al hijo á quien quiere.</a:t>
            </a:r>
            <a:r>
              <a:rPr lang="es-CL" dirty="0"/>
              <a:t>”</a:t>
            </a:r>
          </a:p>
          <a:p>
            <a:r>
              <a:rPr lang="es-CL" dirty="0"/>
              <a:t>Joel 2:25-26 “”</a:t>
            </a:r>
          </a:p>
          <a:p>
            <a:r>
              <a:rPr lang="es-CL" dirty="0"/>
              <a:t>Salmo 51:8 “”</a:t>
            </a:r>
          </a:p>
          <a:p>
            <a:r>
              <a:rPr lang="es-CL" dirty="0"/>
              <a:t>Deuteronomio 8:5-7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8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3</a:t>
            </a:fld>
            <a:endParaRPr lang="es-ES" noProof="0" dirty="0"/>
          </a:p>
        </p:txBody>
      </p:sp>
    </p:spTree>
    <p:extLst>
      <p:ext uri="{BB962C8B-B14F-4D97-AF65-F5344CB8AC3E}">
        <p14:creationId xmlns:p14="http://schemas.microsoft.com/office/powerpoint/2010/main" val="63906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Batalla de </a:t>
            </a:r>
            <a:r>
              <a:rPr lang="es-CL" dirty="0" err="1"/>
              <a:t>Meggiddo</a:t>
            </a:r>
            <a:endParaRPr lang="es-CL" dirty="0"/>
          </a:p>
          <a:p>
            <a:r>
              <a:rPr lang="es-ES" sz="1200" b="1" dirty="0">
                <a:solidFill>
                  <a:schemeClr val="accent5">
                    <a:lumMod val="60000"/>
                    <a:lumOff val="40000"/>
                  </a:schemeClr>
                </a:solidFill>
              </a:rPr>
              <a:t>1</a:t>
            </a:r>
            <a:r>
              <a:rPr lang="es-ES" sz="1200" b="1" dirty="0"/>
              <a:t> LAS palabras de Jeremías hijo de Hilcías, de los sacerdotes que estuvieron en </a:t>
            </a:r>
            <a:r>
              <a:rPr lang="es-ES" sz="1200" b="1" dirty="0" err="1"/>
              <a:t>Anathoth</a:t>
            </a:r>
            <a:r>
              <a:rPr lang="es-ES" sz="1200" b="1" dirty="0"/>
              <a:t>, en tierra de Benjamín. </a:t>
            </a:r>
            <a:r>
              <a:rPr lang="es-ES" sz="1200" b="1" dirty="0">
                <a:solidFill>
                  <a:schemeClr val="accent5">
                    <a:lumMod val="60000"/>
                    <a:lumOff val="40000"/>
                  </a:schemeClr>
                </a:solidFill>
              </a:rPr>
              <a:t>2</a:t>
            </a:r>
            <a:r>
              <a:rPr lang="es-ES" sz="1200" b="1" dirty="0"/>
              <a:t> La palabra de Jehová que </a:t>
            </a:r>
            <a:r>
              <a:rPr lang="es-ES" sz="1200" b="1" dirty="0" err="1"/>
              <a:t>fué</a:t>
            </a:r>
            <a:r>
              <a:rPr lang="es-ES" sz="1200" b="1" dirty="0"/>
              <a:t> á él en los días de Josías hijo de Amón, rey de Judá, en el año </a:t>
            </a:r>
            <a:r>
              <a:rPr lang="es-ES" sz="1200" b="1" dirty="0" err="1"/>
              <a:t>décimotercio</a:t>
            </a:r>
            <a:r>
              <a:rPr lang="es-ES" sz="1200" b="1" dirty="0"/>
              <a:t> de su reinado. </a:t>
            </a:r>
          </a:p>
          <a:p>
            <a:r>
              <a:rPr lang="es-ES" sz="1200" b="1" dirty="0"/>
              <a:t>Comienza su ministerio con 18 años. Alos 13 años de reinado de </a:t>
            </a:r>
            <a:r>
              <a:rPr lang="es-ES" sz="1200" b="1" dirty="0" err="1"/>
              <a:t>Josias</a:t>
            </a:r>
            <a:endParaRPr lang="es-ES" sz="1200" b="1" dirty="0"/>
          </a:p>
          <a:p>
            <a:r>
              <a:rPr lang="es-ES" sz="1200" b="1" dirty="0" err="1"/>
              <a:t>Jeremias</a:t>
            </a:r>
            <a:r>
              <a:rPr lang="es-ES" sz="1200" b="1" dirty="0"/>
              <a:t> tiene X . 31 años </a:t>
            </a:r>
            <a:r>
              <a:rPr lang="es-ES" sz="1200" b="1" dirty="0" err="1"/>
              <a:t>Josias</a:t>
            </a:r>
            <a:r>
              <a:rPr lang="es-ES" sz="1200" b="1" dirty="0"/>
              <a:t> ultimo año de reinado</a:t>
            </a:r>
          </a:p>
          <a:p>
            <a:r>
              <a:rPr lang="es-ES" sz="1200" b="1" dirty="0" err="1"/>
              <a:t>Jeremias</a:t>
            </a:r>
            <a:r>
              <a:rPr lang="es-ES" sz="1200" b="1" dirty="0"/>
              <a:t> 18+18= 36 años.</a:t>
            </a:r>
          </a:p>
          <a:p>
            <a:r>
              <a:rPr lang="es-ES" sz="1200" b="1" dirty="0" err="1"/>
              <a:t>Joaca</a:t>
            </a:r>
            <a:endParaRPr lang="es-ES" sz="1200" b="1" dirty="0"/>
          </a:p>
          <a:p>
            <a:r>
              <a:rPr lang="es-CL" dirty="0"/>
              <a:t>35-37 años en adelante probablemente</a:t>
            </a:r>
          </a:p>
          <a:p>
            <a:r>
              <a:rPr lang="es-CL" dirty="0" err="1"/>
              <a:t>Joacaz</a:t>
            </a:r>
            <a:r>
              <a:rPr lang="es-CL" dirty="0"/>
              <a:t> o </a:t>
            </a:r>
            <a:r>
              <a:rPr lang="es-CL" dirty="0" err="1"/>
              <a:t>Joacin</a:t>
            </a:r>
            <a:endParaRPr lang="es-CL" dirty="0"/>
          </a:p>
          <a:p>
            <a:r>
              <a:rPr lang="es-CL" dirty="0"/>
              <a:t>36+11=47</a:t>
            </a:r>
          </a:p>
          <a:p>
            <a:r>
              <a:rPr lang="es-CL" dirty="0"/>
              <a:t>47+1=48</a:t>
            </a:r>
          </a:p>
          <a:p>
            <a:r>
              <a:rPr lang="es-CL" dirty="0"/>
              <a:t>48+11= 59-60 años.</a:t>
            </a:r>
          </a:p>
          <a:p>
            <a:r>
              <a:rPr lang="es-CL" dirty="0"/>
              <a:t>60+.. Liberado Egipto.</a:t>
            </a:r>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4</a:t>
            </a:fld>
            <a:endParaRPr lang="es-ES" noProof="0" dirty="0"/>
          </a:p>
        </p:txBody>
      </p:sp>
    </p:spTree>
    <p:extLst>
      <p:ext uri="{BB962C8B-B14F-4D97-AF65-F5344CB8AC3E}">
        <p14:creationId xmlns:p14="http://schemas.microsoft.com/office/powerpoint/2010/main" val="213723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Batalla de </a:t>
            </a:r>
            <a:r>
              <a:rPr lang="es-CL" dirty="0" err="1"/>
              <a:t>Meggiddo</a:t>
            </a:r>
            <a:endParaRPr lang="es-CL" dirty="0"/>
          </a:p>
          <a:p>
            <a:r>
              <a:rPr lang="es-ES" sz="1200" b="1" dirty="0">
                <a:solidFill>
                  <a:schemeClr val="accent5">
                    <a:lumMod val="60000"/>
                    <a:lumOff val="40000"/>
                  </a:schemeClr>
                </a:solidFill>
              </a:rPr>
              <a:t>1</a:t>
            </a:r>
            <a:r>
              <a:rPr lang="es-ES" sz="1200" b="1" dirty="0"/>
              <a:t> LAS palabras de Jeremías hijo de Hilcías, de los sacerdotes que estuvieron en </a:t>
            </a:r>
            <a:r>
              <a:rPr lang="es-ES" sz="1200" b="1" dirty="0" err="1"/>
              <a:t>Anathoth</a:t>
            </a:r>
            <a:r>
              <a:rPr lang="es-ES" sz="1200" b="1" dirty="0"/>
              <a:t>, en tierra de Benjamín. </a:t>
            </a:r>
            <a:r>
              <a:rPr lang="es-ES" sz="1200" b="1" dirty="0">
                <a:solidFill>
                  <a:schemeClr val="accent5">
                    <a:lumMod val="60000"/>
                    <a:lumOff val="40000"/>
                  </a:schemeClr>
                </a:solidFill>
              </a:rPr>
              <a:t>2</a:t>
            </a:r>
            <a:r>
              <a:rPr lang="es-ES" sz="1200" b="1" dirty="0"/>
              <a:t> La palabra de Jehová que </a:t>
            </a:r>
            <a:r>
              <a:rPr lang="es-ES" sz="1200" b="1" dirty="0" err="1"/>
              <a:t>fué</a:t>
            </a:r>
            <a:r>
              <a:rPr lang="es-ES" sz="1200" b="1" dirty="0"/>
              <a:t> á él en los días de Josías hijo de Amón, rey de Judá, en el año </a:t>
            </a:r>
            <a:r>
              <a:rPr lang="es-ES" sz="1200" b="1" dirty="0" err="1"/>
              <a:t>décimotercio</a:t>
            </a:r>
            <a:r>
              <a:rPr lang="es-ES" sz="1200" b="1" dirty="0"/>
              <a:t> de su reinado. </a:t>
            </a:r>
          </a:p>
          <a:p>
            <a:r>
              <a:rPr lang="es-ES" sz="1200" b="1" dirty="0"/>
              <a:t>Comienza su ministerio con 18 años. Alos 13 años de reinado de </a:t>
            </a:r>
            <a:r>
              <a:rPr lang="es-ES" sz="1200" b="1" dirty="0" err="1"/>
              <a:t>Josias</a:t>
            </a:r>
            <a:endParaRPr lang="es-ES" sz="1200" b="1" dirty="0"/>
          </a:p>
          <a:p>
            <a:r>
              <a:rPr lang="es-ES" sz="1200" b="1" dirty="0" err="1"/>
              <a:t>Jeremias</a:t>
            </a:r>
            <a:r>
              <a:rPr lang="es-ES" sz="1200" b="1" dirty="0"/>
              <a:t> tiene X . 31 años </a:t>
            </a:r>
            <a:r>
              <a:rPr lang="es-ES" sz="1200" b="1" dirty="0" err="1"/>
              <a:t>Josias</a:t>
            </a:r>
            <a:r>
              <a:rPr lang="es-ES" sz="1200" b="1" dirty="0"/>
              <a:t> ultimo año de reinado</a:t>
            </a:r>
          </a:p>
          <a:p>
            <a:r>
              <a:rPr lang="es-ES" sz="1200" b="1" dirty="0" err="1"/>
              <a:t>Jeremias</a:t>
            </a:r>
            <a:r>
              <a:rPr lang="es-ES" sz="1200" b="1" dirty="0"/>
              <a:t> 18+18= 36 años.</a:t>
            </a:r>
          </a:p>
          <a:p>
            <a:r>
              <a:rPr lang="es-ES" sz="1200" b="1" dirty="0" err="1"/>
              <a:t>Joaca</a:t>
            </a:r>
            <a:endParaRPr lang="es-ES" sz="1200" b="1" dirty="0"/>
          </a:p>
          <a:p>
            <a:r>
              <a:rPr lang="es-CL" dirty="0"/>
              <a:t>35-37 años en adelante probablemente</a:t>
            </a:r>
          </a:p>
          <a:p>
            <a:r>
              <a:rPr lang="es-CL" dirty="0" err="1"/>
              <a:t>Joacaz</a:t>
            </a:r>
            <a:r>
              <a:rPr lang="es-CL" dirty="0"/>
              <a:t> o </a:t>
            </a:r>
            <a:r>
              <a:rPr lang="es-CL" dirty="0" err="1"/>
              <a:t>Joacin</a:t>
            </a:r>
            <a:endParaRPr lang="es-CL" dirty="0"/>
          </a:p>
          <a:p>
            <a:r>
              <a:rPr lang="es-CL" dirty="0"/>
              <a:t>36+11=47</a:t>
            </a:r>
          </a:p>
          <a:p>
            <a:r>
              <a:rPr lang="es-CL" dirty="0"/>
              <a:t>47+1=48</a:t>
            </a:r>
          </a:p>
          <a:p>
            <a:r>
              <a:rPr lang="es-CL" dirty="0"/>
              <a:t>48+11= 59-60 años.</a:t>
            </a:r>
          </a:p>
          <a:p>
            <a:r>
              <a:rPr lang="es-CL" dirty="0"/>
              <a:t>60+.. Liberado Egipto.</a:t>
            </a:r>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5</a:t>
            </a:fld>
            <a:endParaRPr lang="es-ES" noProof="0" dirty="0"/>
          </a:p>
        </p:txBody>
      </p:sp>
    </p:spTree>
    <p:extLst>
      <p:ext uri="{BB962C8B-B14F-4D97-AF65-F5344CB8AC3E}">
        <p14:creationId xmlns:p14="http://schemas.microsoft.com/office/powerpoint/2010/main" val="113096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6</a:t>
            </a:fld>
            <a:endParaRPr lang="es-ES"/>
          </a:p>
        </p:txBody>
      </p:sp>
    </p:spTree>
    <p:extLst>
      <p:ext uri="{BB962C8B-B14F-4D97-AF65-F5344CB8AC3E}">
        <p14:creationId xmlns:p14="http://schemas.microsoft.com/office/powerpoint/2010/main" val="28446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1</a:t>
            </a:r>
            <a:r>
              <a:rPr lang="es-MX" b="0" i="0" dirty="0">
                <a:solidFill>
                  <a:srgbClr val="2B2B2B"/>
                </a:solidFill>
                <a:effectLst/>
                <a:latin typeface="Georgia" panose="02040502050405020303" pitchFamily="18" charset="0"/>
              </a:rPr>
              <a:t>  JUSTO eres tú, oh Jehová, aunque yo contigo dispute: hablaré empero juicios contigo. ¿Por qué es prosperado el camino de los impíos, y tienen bien todos los que se portan deslealmente?</a:t>
            </a:r>
          </a:p>
          <a:p>
            <a:pPr algn="l"/>
            <a:r>
              <a:rPr lang="es-MX" b="0" i="0" dirty="0">
                <a:solidFill>
                  <a:srgbClr val="999966"/>
                </a:solidFill>
                <a:effectLst/>
                <a:latin typeface="Segoe UI" panose="020B0502040204020203" pitchFamily="34" charset="0"/>
              </a:rPr>
              <a:t>2</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Plantástelos</a:t>
            </a:r>
            <a:r>
              <a:rPr lang="es-MX" b="0" i="0" dirty="0">
                <a:solidFill>
                  <a:srgbClr val="2B2B2B"/>
                </a:solidFill>
                <a:effectLst/>
                <a:latin typeface="Georgia" panose="02040502050405020303" pitchFamily="18" charset="0"/>
              </a:rPr>
              <a:t>, y echaron raíces; progresaron, é hicieron fruto; cercano estás tú en sus bocas, mas lejos de sus riñones.</a:t>
            </a: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8</a:t>
            </a:fld>
            <a:endParaRPr lang="es-ES"/>
          </a:p>
        </p:txBody>
      </p:sp>
    </p:spTree>
    <p:extLst>
      <p:ext uri="{BB962C8B-B14F-4D97-AF65-F5344CB8AC3E}">
        <p14:creationId xmlns:p14="http://schemas.microsoft.com/office/powerpoint/2010/main" val="38149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414042"/>
                </a:solidFill>
                <a:effectLst/>
                <a:latin typeface="lato" panose="020F0502020204030203" pitchFamily="34" charset="0"/>
              </a:rPr>
              <a:t>-Jeremías quería hacerle una pregunta a Dios, y lo hace de una manera apropiada  primero reconociendo y sometiéndose a la justicia de Dios.</a:t>
            </a:r>
            <a:endParaRPr lang="es-CL" dirty="0"/>
          </a:p>
          <a:p>
            <a:r>
              <a:rPr lang="es-CL" dirty="0"/>
              <a:t>-Dios es nuestro amigo, nuestro consejero, Dios siempre tendrá una respuesta clara buena sencilla, amable de amor de paz. De Consuelo.</a:t>
            </a:r>
          </a:p>
          <a:p>
            <a:r>
              <a:rPr lang="es-CL" dirty="0"/>
              <a:t>La pregunta entonces es ¿Cómo es posible que esto suceda? Piensen ustedes.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2E1C88-3939-4832-BAAB-091D6FA96EB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938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Yo siempre me lo pregunté, desde mi juventud hasta ahora me lo he preguntado varias veces.</a:t>
            </a:r>
          </a:p>
          <a:p>
            <a:r>
              <a:rPr lang="es-MX" dirty="0"/>
              <a:t>En </a:t>
            </a:r>
            <a:r>
              <a:rPr lang="es-MX" b="1" dirty="0"/>
              <a:t>Jeremías 11:21</a:t>
            </a:r>
            <a:r>
              <a:rPr lang="es-MX" dirty="0"/>
              <a:t>, los hombres de Anatot, el propio pueblo del profeta, conspiraron para matarlo debido a sus mensajes de juicio contra Judá. Este rechazo y amenaza de muerte sumaron a su sufrimiento personal y a la carga espiritual que llevaba como portavoz de Dios. En el capítulo 12, este dolor lo lleva a cuestionar a Dios sobre la aparente prosperidad de los malvados, clamando por un juicio rápido y visible.</a:t>
            </a:r>
            <a:endParaRPr lang="es-CL" dirty="0"/>
          </a:p>
        </p:txBody>
      </p:sp>
      <p:sp>
        <p:nvSpPr>
          <p:cNvPr id="4" name="Marcador de número de diapositiva 3"/>
          <p:cNvSpPr>
            <a:spLocks noGrp="1"/>
          </p:cNvSpPr>
          <p:nvPr>
            <p:ph type="sldNum" sz="quarter" idx="5"/>
          </p:nvPr>
        </p:nvSpPr>
        <p:spPr/>
        <p:txBody>
          <a:bodyPr/>
          <a:lstStyle/>
          <a:p>
            <a:pPr rtl="0"/>
            <a:fld id="{BE60DC36-8EFA-4378-9855-E019C55AC472}" type="slidenum">
              <a:rPr lang="es-ES" noProof="0" smtClean="0"/>
              <a:t>10</a:t>
            </a:fld>
            <a:endParaRPr lang="es-ES" noProof="0" dirty="0"/>
          </a:p>
        </p:txBody>
      </p:sp>
    </p:spTree>
    <p:extLst>
      <p:ext uri="{BB962C8B-B14F-4D97-AF65-F5344CB8AC3E}">
        <p14:creationId xmlns:p14="http://schemas.microsoft.com/office/powerpoint/2010/main" val="408953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ES" noProof="0"/>
              <a:t>Haga clic para modificar el estilo de título del patrón</a:t>
            </a:r>
            <a:endParaRPr lang="es-ES" noProof="0" dirty="0"/>
          </a:p>
        </p:txBody>
      </p:sp>
      <p:sp>
        <p:nvSpPr>
          <p:cNvPr id="3" name="Subtítulo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4" name="Marcador de fecha 3">
            <a:extLst>
              <a:ext uri="{FF2B5EF4-FFF2-40B4-BE49-F238E27FC236}">
                <a16:creationId xmlns:a16="http://schemas.microsoft.com/office/drawing/2014/main" id="{1FBEFBAF-82E9-49AD-B2CF-7D154E024431}"/>
              </a:ext>
            </a:extLst>
          </p:cNvPr>
          <p:cNvSpPr>
            <a:spLocks noGrp="1"/>
          </p:cNvSpPr>
          <p:nvPr>
            <p:ph type="dt" sz="half" idx="10"/>
          </p:nvPr>
        </p:nvSpPr>
        <p:spPr/>
        <p:txBody>
          <a:bodyPr rtlCol="0"/>
          <a:lstStyle/>
          <a:p>
            <a:pPr rtl="0"/>
            <a:fld id="{0C16DFB5-94AC-45CD-B655-642C94C51F81}" type="datetime1">
              <a:rPr lang="es-ES" noProof="0" smtClean="0"/>
              <a:t>23/11/2024</a:t>
            </a:fld>
            <a:endParaRPr lang="es-ES" noProof="0" dirty="0"/>
          </a:p>
        </p:txBody>
      </p:sp>
      <p:sp>
        <p:nvSpPr>
          <p:cNvPr id="5" name="Marcador de pie de página 4">
            <a:extLst>
              <a:ext uri="{FF2B5EF4-FFF2-40B4-BE49-F238E27FC236}">
                <a16:creationId xmlns:a16="http://schemas.microsoft.com/office/drawing/2014/main" id="{5AD8006A-94B1-44F7-972D-56767EDE3CC3}"/>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7B869-BFB2-4C20-8AB1-46704BB3D177}"/>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16FFA8DA-0E31-4CA6-BBFC-2467AAD1D30B}"/>
              </a:ext>
            </a:extLst>
          </p:cNvPr>
          <p:cNvSpPr>
            <a:spLocks noGrp="1"/>
          </p:cNvSpPr>
          <p:nvPr>
            <p:ph type="dt" sz="half" idx="10"/>
          </p:nvPr>
        </p:nvSpPr>
        <p:spPr/>
        <p:txBody>
          <a:bodyPr rtlCol="0"/>
          <a:lstStyle/>
          <a:p>
            <a:pPr rtl="0"/>
            <a:fld id="{1BF1ECC5-2A51-4AC7-B15E-A2E400532EC9}" type="datetime1">
              <a:rPr lang="es-ES" noProof="0" smtClean="0"/>
              <a:t>23/11/2024</a:t>
            </a:fld>
            <a:endParaRPr lang="es-ES" noProof="0" dirty="0"/>
          </a:p>
        </p:txBody>
      </p:sp>
      <p:sp>
        <p:nvSpPr>
          <p:cNvPr id="5" name="Marcador de pie de página 4">
            <a:extLst>
              <a:ext uri="{FF2B5EF4-FFF2-40B4-BE49-F238E27FC236}">
                <a16:creationId xmlns:a16="http://schemas.microsoft.com/office/drawing/2014/main" id="{064974BD-9845-459A-9AAA-12731E2507C4}"/>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00EEA9C5-552A-48A1-AB54-ED54209B3B48}"/>
              </a:ext>
            </a:extLst>
          </p:cNvPr>
          <p:cNvSpPr>
            <a:spLocks noGrp="1"/>
          </p:cNvSpPr>
          <p:nvPr>
            <p:ph type="dt" sz="half" idx="10"/>
          </p:nvPr>
        </p:nvSpPr>
        <p:spPr/>
        <p:txBody>
          <a:bodyPr rtlCol="0"/>
          <a:lstStyle/>
          <a:p>
            <a:pPr rtl="0"/>
            <a:fld id="{1E128246-380C-4290-A6AD-7E81562CB6AD}" type="datetime1">
              <a:rPr lang="es-ES" noProof="0" smtClean="0"/>
              <a:t>23/11/2024</a:t>
            </a:fld>
            <a:endParaRPr lang="es-ES" noProof="0" dirty="0"/>
          </a:p>
        </p:txBody>
      </p:sp>
      <p:sp>
        <p:nvSpPr>
          <p:cNvPr id="5" name="Marcador de pie de página 4">
            <a:extLst>
              <a:ext uri="{FF2B5EF4-FFF2-40B4-BE49-F238E27FC236}">
                <a16:creationId xmlns:a16="http://schemas.microsoft.com/office/drawing/2014/main" id="{1A83AAA3-4155-48FB-8F00-16DBE0C9C256}"/>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174680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rtlCol="0" anchor="b">
            <a:normAutofit/>
          </a:bodyPr>
          <a:lstStyle>
            <a:lvl1pPr algn="ctr">
              <a:defRPr sz="5400">
                <a:solidFill>
                  <a:schemeClr val="tx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436610" y="4079083"/>
            <a:ext cx="5318781" cy="976311"/>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281614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rtlCol="0" anchor="b">
            <a:noAutofit/>
          </a:bodyPr>
          <a:lstStyle>
            <a:lvl1pPr>
              <a:defRPr sz="40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3" name="Marcador de posición de imagen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4" name="Rectángulo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Rectángulo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50336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rtlCol="0" anchor="ctr"/>
          <a:lstStyle>
            <a:lvl1pPr algn="ctr">
              <a:defRPr sz="6000">
                <a:solidFill>
                  <a:schemeClr val="accent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6" name="Rectángulo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3" name="Rectángulo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4001283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10" name="Rectángulo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rtlCol="0" anchor="b"/>
          <a:lstStyle>
            <a:lvl1pPr algn="l">
              <a:defRPr sz="60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6905625" y="4927600"/>
            <a:ext cx="4986338" cy="976311"/>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266864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10" name="Rectángulo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rtlCol="0" anchor="ctr"/>
          <a:lstStyle>
            <a:lvl1pPr algn="ctr">
              <a:defRPr sz="60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rtlCol="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Tree>
    <p:extLst>
      <p:ext uri="{BB962C8B-B14F-4D97-AF65-F5344CB8AC3E}">
        <p14:creationId xmlns:p14="http://schemas.microsoft.com/office/powerpoint/2010/main" val="59419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10" name="Rectángulo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rtlCol="0" anchor="b"/>
          <a:lstStyle>
            <a:lvl1pPr algn="l">
              <a:defRPr sz="60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6905625" y="4927600"/>
            <a:ext cx="4986338" cy="976311"/>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2558328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rtlCol="0" anchor="b">
            <a:normAutofit/>
          </a:bodyPr>
          <a:lstStyle>
            <a:lvl1pPr algn="ctr">
              <a:defRPr sz="5400">
                <a:solidFill>
                  <a:schemeClr val="tx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436610" y="4079083"/>
            <a:ext cx="5318781" cy="976311"/>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614310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Rectángulo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rtlCol="0" anchor="b">
            <a:normAutofit/>
          </a:bodyPr>
          <a:lstStyle>
            <a:lvl1pPr algn="l">
              <a:defRPr sz="54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6" y="4079083"/>
            <a:ext cx="4416424" cy="976311"/>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8" name="Rectángulo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50064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07FBE-061D-452C-A8A6-213063CFD678}"/>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433A3535-1708-499D-B5D2-7D8F9FD182D0}"/>
              </a:ext>
            </a:extLst>
          </p:cNvPr>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ACB06063-A112-49AB-80C8-504D99ECD771}"/>
              </a:ext>
            </a:extLst>
          </p:cNvPr>
          <p:cNvSpPr>
            <a:spLocks noGrp="1"/>
          </p:cNvSpPr>
          <p:nvPr>
            <p:ph type="dt" sz="half" idx="10"/>
          </p:nvPr>
        </p:nvSpPr>
        <p:spPr/>
        <p:txBody>
          <a:bodyPr rtlCol="0"/>
          <a:lstStyle/>
          <a:p>
            <a:pPr rtl="0"/>
            <a:fld id="{C5383DFE-F986-4781-83AF-3968C48C9EB3}" type="datetime1">
              <a:rPr lang="es-ES" noProof="0" smtClean="0"/>
              <a:t>23/11/2024</a:t>
            </a:fld>
            <a:endParaRPr lang="es-ES" noProof="0" dirty="0"/>
          </a:p>
        </p:txBody>
      </p:sp>
      <p:sp>
        <p:nvSpPr>
          <p:cNvPr id="5" name="Marcador de pie de página 4">
            <a:extLst>
              <a:ext uri="{FF2B5EF4-FFF2-40B4-BE49-F238E27FC236}">
                <a16:creationId xmlns:a16="http://schemas.microsoft.com/office/drawing/2014/main" id="{6344C8D5-F898-4318-A76D-1FBD87329198}"/>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2789287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14" name="Rectángulo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rtlCol="0" anchor="ctr">
            <a:normAutofit/>
          </a:bodyPr>
          <a:lstStyle>
            <a:lvl1pPr algn="ctr">
              <a:defRPr sz="5400">
                <a:solidFill>
                  <a:schemeClr val="accent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userDrawn="1">
            <p:ph type="subTitle" idx="1" hasCustomPrompt="1"/>
          </p:nvPr>
        </p:nvSpPr>
        <p:spPr>
          <a:xfrm>
            <a:off x="1510507" y="5130801"/>
            <a:ext cx="9242424" cy="533400"/>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3005811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FCE87C6E-3441-429B-A81D-87F8344C068B}"/>
              </a:ext>
            </a:extLst>
          </p:cNvPr>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Tree>
    <p:extLst>
      <p:ext uri="{BB962C8B-B14F-4D97-AF65-F5344CB8AC3E}">
        <p14:creationId xmlns:p14="http://schemas.microsoft.com/office/powerpoint/2010/main" val="155337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ítulo y contenid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n>
                <a:noFill/>
              </a:ln>
            </a:endParaRPr>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rtlCol="0">
            <a:normAutofit/>
          </a:bodyPr>
          <a:lstStyle>
            <a:lvl1pPr algn="ctr">
              <a:defRPr sz="4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7" name="Marcador de posición de imagen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3963718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rtlCol="0" anchor="b">
            <a:noAutofit/>
          </a:bodyPr>
          <a:lstStyle>
            <a:lvl1pPr>
              <a:defRPr sz="5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5" name="Marcador de posición de imagen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rtl="0">
              <a:buNone/>
            </a:pPr>
            <a:r>
              <a:rPr lang="es-ES" noProof="0"/>
              <a:t>Agregue la imagen aquí</a:t>
            </a:r>
          </a:p>
        </p:txBody>
      </p:sp>
      <p:sp>
        <p:nvSpPr>
          <p:cNvPr id="7" name="Marcador de posición de imagen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rtl="0">
              <a:buNone/>
            </a:pPr>
            <a:r>
              <a:rPr lang="es-ES" noProof="0"/>
              <a:t>Agregue la imagen aquí</a:t>
            </a:r>
          </a:p>
        </p:txBody>
      </p:sp>
      <p:sp>
        <p:nvSpPr>
          <p:cNvPr id="9" name="Rectángulo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76652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rtlCol="0" anchor="b">
            <a:noAutofit/>
          </a:bodyPr>
          <a:lstStyle>
            <a:lvl1pPr>
              <a:defRPr sz="5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3" name="Marcador de posición de imagen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4" name="Marcador de posición de imagen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5" name="Rectángulo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Rectángulo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061285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rtlCol="0" anchor="ctr">
            <a:noAutofit/>
          </a:bodyPr>
          <a:lstStyle>
            <a:lvl1pPr>
              <a:defRPr sz="54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3" name="Marcador de posición de imagen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1" name="Rectángulo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908236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rtlCol="0" anchor="b">
            <a:noAutofit/>
          </a:bodyPr>
          <a:lstStyle>
            <a:lvl1pPr>
              <a:defRPr sz="40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3" name="Marcador de posición de imagen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4" name="Rectángulo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Rectángulo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49036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rtlCol="0" anchor="ctr">
            <a:noAutofit/>
          </a:bodyPr>
          <a:lstStyle>
            <a:lvl1pPr>
              <a:defRPr sz="40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rtlCol="0" anchor="ctr">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3" name="Marcador de posición de imagen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5" name="Rectángulo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223134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rtlCol="0" anchor="ctr"/>
          <a:lstStyle>
            <a:lvl1pPr>
              <a:defRPr sz="6000">
                <a:solidFill>
                  <a:schemeClr val="bg1"/>
                </a:solidFill>
              </a:defRPr>
            </a:lvl1p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6" name="Marcador de número de diapositiva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9" name="Rectángulo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74732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Marcador de posición de imagen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endParaRPr lang="es-ES" noProof="0" dirty="0"/>
          </a:p>
        </p:txBody>
      </p:sp>
      <p:sp>
        <p:nvSpPr>
          <p:cNvPr id="2" name="Título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rtlCol="0" anchor="ctr"/>
          <a:lstStyle>
            <a:lvl1pPr>
              <a:defRPr sz="6000">
                <a:solidFill>
                  <a:schemeClr val="bg1"/>
                </a:solidFill>
              </a:defRPr>
            </a:lvl1pPr>
          </a:lstStyle>
          <a:p>
            <a:pPr rtl="0"/>
            <a:r>
              <a:rPr lang="es-ES" noProof="0"/>
              <a:t>Haga clic para modificar el estilo de título del patrón</a:t>
            </a:r>
            <a:endParaRPr lang="es-ES" noProof="0" dirty="0"/>
          </a:p>
        </p:txBody>
      </p:sp>
      <p:sp>
        <p:nvSpPr>
          <p:cNvPr id="6" name="Marcador de posición de número de diapositiva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dirty="0"/>
          </a:p>
        </p:txBody>
      </p:sp>
      <p:sp>
        <p:nvSpPr>
          <p:cNvPr id="12" name="Forma libre: Forma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38560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a:extLst>
              <a:ext uri="{FF2B5EF4-FFF2-40B4-BE49-F238E27FC236}">
                <a16:creationId xmlns:a16="http://schemas.microsoft.com/office/drawing/2014/main" id="{D5FF82DB-B518-40FD-8A66-44B874C055FB}"/>
              </a:ext>
            </a:extLst>
          </p:cNvPr>
          <p:cNvSpPr>
            <a:spLocks noGrp="1"/>
          </p:cNvSpPr>
          <p:nvPr>
            <p:ph type="dt" sz="half" idx="10"/>
          </p:nvPr>
        </p:nvSpPr>
        <p:spPr/>
        <p:txBody>
          <a:bodyPr rtlCol="0"/>
          <a:lstStyle/>
          <a:p>
            <a:pPr rtl="0"/>
            <a:fld id="{D26E2C9A-6E6B-4DE2-9D7E-0168118DA85E}" type="datetime1">
              <a:rPr lang="es-ES" noProof="0" smtClean="0"/>
              <a:t>23/11/2024</a:t>
            </a:fld>
            <a:endParaRPr lang="es-ES" noProof="0" dirty="0"/>
          </a:p>
        </p:txBody>
      </p:sp>
      <p:sp>
        <p:nvSpPr>
          <p:cNvPr id="5" name="Marcador de pie de página 4">
            <a:extLst>
              <a:ext uri="{FF2B5EF4-FFF2-40B4-BE49-F238E27FC236}">
                <a16:creationId xmlns:a16="http://schemas.microsoft.com/office/drawing/2014/main" id="{FCC1CCEE-725F-4745-837B-87EFB70E71D8}"/>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1230041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rtl="0">
              <a:buNone/>
            </a:pPr>
            <a:r>
              <a:rPr lang="es-ES" noProof="0"/>
              <a:t>Haga clic en el icono para agregar una imagen</a:t>
            </a:r>
          </a:p>
        </p:txBody>
      </p:sp>
      <p:sp>
        <p:nvSpPr>
          <p:cNvPr id="2" name="Título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rtlCol="0" anchor="ctr"/>
          <a:lstStyle>
            <a:lvl1pPr>
              <a:defRPr sz="6000">
                <a:solidFill>
                  <a:schemeClr val="accent5"/>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6" name="Rectángulo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8" name="Rectángulo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790511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rtlCol="0" anchor="ctr"/>
          <a:lstStyle>
            <a:lvl1pPr>
              <a:defRPr sz="6000">
                <a:solidFill>
                  <a:schemeClr val="tx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6" name="Rectángulo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2267009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rtlCol="0" anchor="ctr"/>
          <a:lstStyle>
            <a:lvl1pPr algn="ctr">
              <a:defRPr sz="6000">
                <a:solidFill>
                  <a:schemeClr val="accent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6" name="Rectángulo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3" name="Rectángulo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387323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número de diapositiva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833705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4" name="Marcador de contenido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número de diapositiva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1" name="Marcador de posición de imagen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2" name="Rectángulo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contenido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23783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7" name="Marcador de posición de número de diapositiva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2" name="Rectángulo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contenido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6" name="Conector recto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359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rtlCol="0" anchor="b">
            <a:noAutofit/>
          </a:bodyPr>
          <a:lstStyle>
            <a:lvl1pPr>
              <a:defRPr sz="3600"/>
            </a:lvl1pPr>
          </a:lstStyle>
          <a:p>
            <a:pPr rtl="0"/>
            <a:r>
              <a:rPr lang="es-ES" noProof="0"/>
              <a:t>Haga clic para modificar el estilo de título del patrón</a:t>
            </a:r>
          </a:p>
        </p:txBody>
      </p:sp>
      <p:sp>
        <p:nvSpPr>
          <p:cNvPr id="7" name="Marcador de número de diapositiva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4" name="Marcador de contenido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5" name="Marcador de posición de imagen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rtl="0">
              <a:buNone/>
            </a:pPr>
            <a:r>
              <a:rPr lang="es-ES" noProof="0"/>
              <a:t>Haga clic en el icono para agregar una imagen</a:t>
            </a:r>
          </a:p>
        </p:txBody>
      </p:sp>
      <p:sp>
        <p:nvSpPr>
          <p:cNvPr id="20" name="Rectángulo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23" name="Conector recto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78024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Marcador de posición de imagen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4" name="Rectángulo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rtlCol="0" anchor="ctr">
            <a:noAutofit/>
          </a:bodyPr>
          <a:lstStyle>
            <a:lvl1pPr algn="ctr">
              <a:defRPr sz="3600"/>
            </a:lvl1pPr>
          </a:lstStyle>
          <a:p>
            <a:pPr rtl="0"/>
            <a:r>
              <a:rPr lang="es-ES" noProof="0"/>
              <a:t>Haga clic para modificar el estilo de título del patrón</a:t>
            </a:r>
          </a:p>
        </p:txBody>
      </p:sp>
      <p:sp>
        <p:nvSpPr>
          <p:cNvPr id="7" name="Marcador de número de diapositiva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4" name="Marcador de posición de contenido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4293286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Rectángulo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posición de imagen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772315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Marcador de posición de imagen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235921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CC9BDC-6F21-4EF5-A8DD-E35E27EACA58}"/>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a:extLst>
              <a:ext uri="{FF2B5EF4-FFF2-40B4-BE49-F238E27FC236}">
                <a16:creationId xmlns:a16="http://schemas.microsoft.com/office/drawing/2014/main" id="{85108EDC-3863-43B9-93C7-37465DC73B28}"/>
              </a:ext>
            </a:extLst>
          </p:cNvPr>
          <p:cNvSpPr>
            <a:spLocks noGrp="1"/>
          </p:cNvSpPr>
          <p:nvPr>
            <p:ph type="dt" sz="half" idx="10"/>
          </p:nvPr>
        </p:nvSpPr>
        <p:spPr/>
        <p:txBody>
          <a:bodyPr rtlCol="0"/>
          <a:lstStyle/>
          <a:p>
            <a:pPr rtl="0"/>
            <a:fld id="{ADD3C7AD-55D7-4E20-92A5-23F8ADA045B5}" type="datetime1">
              <a:rPr lang="es-ES" noProof="0" smtClean="0"/>
              <a:t>23/11/2024</a:t>
            </a:fld>
            <a:endParaRPr lang="es-ES" noProof="0" dirty="0"/>
          </a:p>
        </p:txBody>
      </p:sp>
      <p:sp>
        <p:nvSpPr>
          <p:cNvPr id="6" name="Marcador de pie de página 5">
            <a:extLst>
              <a:ext uri="{FF2B5EF4-FFF2-40B4-BE49-F238E27FC236}">
                <a16:creationId xmlns:a16="http://schemas.microsoft.com/office/drawing/2014/main" id="{A777D452-958D-4159-A9A4-16DD29680A04}"/>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397404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5" name="Marcador de posición de imagen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Marcador de posición de imagen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3600605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grpSp>
        <p:nvGrpSpPr>
          <p:cNvPr id="2" name="Grupo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ángulo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Rectángulo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10" name="Rectángulo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983062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1847000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Rectángulo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texto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contenido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posición de imagen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2" name="Rectángulo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bg1"/>
              </a:solidFill>
            </a:endParaRPr>
          </a:p>
        </p:txBody>
      </p:sp>
      <p:sp>
        <p:nvSpPr>
          <p:cNvPr id="13" name="Rectángulo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texto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207942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Rectángulo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texto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contenido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Rectángulo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bg1"/>
              </a:solidFill>
            </a:endParaRPr>
          </a:p>
        </p:txBody>
      </p:sp>
      <p:sp>
        <p:nvSpPr>
          <p:cNvPr id="13" name="Rectángulo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texto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453548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5" name="Marcador de posición de texto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rtlCol="0"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rtlCol="0"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747192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lgn="ctr">
              <a:defRPr>
                <a:solidFill>
                  <a:schemeClr val="bg1"/>
                </a:solidFill>
              </a:defRPr>
            </a:lvl1pPr>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5" name="Marcador de posición de texto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rtlCol="0"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rtlCol="0"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posición de imagen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6" name="Marcador de posición de imagen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528216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lgn="l">
              <a:defRPr>
                <a:solidFill>
                  <a:schemeClr val="tx1"/>
                </a:solidFill>
              </a:defRPr>
            </a:lvl1pPr>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5" name="Marcador de texto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rtlCol="0"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rtlCol="0"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posición de imagen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8" name="Marcador de posición de imagen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443801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5" name="Marcador de posición de número de diapositiva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4" name="Marcador de posición de imagen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Rectángulo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texto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rtlCol="0"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rtlCol="0"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val="344431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texto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2" name="Rectángulo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267881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6E80206F-8846-425C-A56E-16FFBA442014}"/>
              </a:ext>
            </a:extLst>
          </p:cNvPr>
          <p:cNvSpPr>
            <a:spLocks noGrp="1"/>
          </p:cNvSpPr>
          <p:nvPr>
            <p:ph type="dt" sz="half" idx="10"/>
          </p:nvPr>
        </p:nvSpPr>
        <p:spPr/>
        <p:txBody>
          <a:bodyPr rtlCol="0"/>
          <a:lstStyle/>
          <a:p>
            <a:pPr rtl="0"/>
            <a:fld id="{CD5A9890-7C2F-4316-86E6-1027E38BCA8D}" type="datetime1">
              <a:rPr lang="es-ES" noProof="0" smtClean="0"/>
              <a:t>23/11/2024</a:t>
            </a:fld>
            <a:endParaRPr lang="es-ES" noProof="0" dirty="0"/>
          </a:p>
        </p:txBody>
      </p:sp>
      <p:sp>
        <p:nvSpPr>
          <p:cNvPr id="8" name="Marcador de pie de página 7">
            <a:extLst>
              <a:ext uri="{FF2B5EF4-FFF2-40B4-BE49-F238E27FC236}">
                <a16:creationId xmlns:a16="http://schemas.microsoft.com/office/drawing/2014/main" id="{6A45E89F-12CF-4561-A5F2-1E05783A3063}"/>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469058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9" name="Marcador de texto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grpSp>
        <p:nvGrpSpPr>
          <p:cNvPr id="14" name="Grupo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ángulo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Rectángulo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grpSp>
        <p:nvGrpSpPr>
          <p:cNvPr id="17" name="Grupo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ángulo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Rectángulo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Tree>
    <p:extLst>
      <p:ext uri="{BB962C8B-B14F-4D97-AF65-F5344CB8AC3E}">
        <p14:creationId xmlns:p14="http://schemas.microsoft.com/office/powerpoint/2010/main" val="4105122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9" name="Marcador de texto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val="3943748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20" name="Rectángulo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posición de imagen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9" name="Marcador de texto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val="235402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5" name="Marcador de posición de número de diapositiva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24" name="Rectángulo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29" name="Conector recto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Marcador de posición de imagen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35" name="Marcador de posición de imagen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36" name="Marcador de posición de imagen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38" name="Marcador de posición de imagen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40" name="Marcador de texto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rtlCol="0"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3" name="Marcador de texto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rtlCol="0"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val="3048411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Solo el título">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BADB3C88-F13B-4B5F-920D-B4EFFAA592E5}"/>
              </a:ext>
            </a:extLst>
          </p:cNvPr>
          <p:cNvSpPr>
            <a:spLocks noGrp="1"/>
          </p:cNvSpPr>
          <p:nvPr>
            <p:ph type="title" hasCustomPrompt="1"/>
          </p:nvPr>
        </p:nvSpPr>
        <p:spPr>
          <a:xfrm>
            <a:off x="371475" y="260351"/>
            <a:ext cx="6168473" cy="758824"/>
          </a:xfrm>
        </p:spPr>
        <p:txBody>
          <a:bodyPr rtlCol="0"/>
          <a:lstStyle/>
          <a:p>
            <a:pPr rtl="0"/>
            <a:r>
              <a:rPr lang="es-ES" noProof="0"/>
              <a:t>Haga clic para editar el estilo de título del patrón</a:t>
            </a:r>
          </a:p>
        </p:txBody>
      </p:sp>
      <p:sp>
        <p:nvSpPr>
          <p:cNvPr id="24" name="Rectángulo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Rectángulo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Rectángulo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Rectángulo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7" name="Rectángulo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Triángulo isósceles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9" name="Triángulo isósceles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4" name="Triángulo isósceles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5" name="Marcador de posición de imagen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46" name="Marcador de posición de imagen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47" name="Marcador de posición de imagen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48" name="Marcador de posición de imagen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7" name="Marcador de texto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18" name="Marcador de texto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19" name="Marcador de texto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val="33515117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48" name="Marcador de posición de imagen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sp>
        <p:nvSpPr>
          <p:cNvPr id="20" name="Marcador de posición de imagen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25" name="Marcador de posición de imagen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26" name="Marcador de posición de imagen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27" name="Marcador de posición de imagen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32" name="Rectángulo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4" name="Rectángulo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5" name="Rectángulo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6" name="Rectángulo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8" name="Marcador de texto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cxnSp>
        <p:nvCxnSpPr>
          <p:cNvPr id="6" name="Conector recto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3877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48" name="Marcador de posición de imagen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sp>
        <p:nvSpPr>
          <p:cNvPr id="18" name="Rectángulo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5" name="Grupo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Conector recto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upo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Conector recto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Marcador de texto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3" name="Marcador de posición de imagen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44" name="Marcador de posición de imagen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45" name="Marcador de posición de imagen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46" name="Marcador de posición de imagen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26541596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Rectángulo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3" name="Marcador de posición de imagen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32" name="Rectángulo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4" name="Rectángulo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9" name="Marcador de texto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5" name="Marcador de texto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6" name="Rectángulo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Marcador de texto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50" name="Marcador de texto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51" name="Marcador de posición de imagen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52" name="Marcador de posición de imagen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53" name="Marcador de posición de imagen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22391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_Solo el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Marcador de posición de imagen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28" name="Marcador de posición de imagen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29" name="Marcador de posición de imagen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30" name="Marcador de posición de imagen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31" name="Marcador de texto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rtlCol="0"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3" name="Marcador de texto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7" name="Marcador de texto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rtlCol="0"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8" name="Marcador de texto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rtlCol="0"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rtlCol="0"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4" name="Marcador de texto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val="538729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Solo el título">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Rectángulo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BADB3C88-F13B-4B5F-920D-B4EFFAA592E5}"/>
              </a:ext>
            </a:extLst>
          </p:cNvPr>
          <p:cNvSpPr>
            <a:spLocks noGrp="1"/>
          </p:cNvSpPr>
          <p:nvPr>
            <p:ph type="title" hasCustomPrompt="1"/>
          </p:nvPr>
        </p:nvSpPr>
        <p:spPr>
          <a:xfrm>
            <a:off x="371475" y="260351"/>
            <a:ext cx="11520488" cy="758824"/>
          </a:xfrm>
        </p:spPr>
        <p:txBody>
          <a:bodyPr rtlCol="0"/>
          <a:lstStyle/>
          <a:p>
            <a:pPr rtl="0"/>
            <a:r>
              <a:rPr lang="es-ES" noProof="0"/>
              <a:t>Haga clic para editar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Marcador de posición de imagen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28" name="Marcador de posición de imagen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29" name="Marcador de posición de imagen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30" name="Marcador de posición de imagen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31" name="Marcador de texto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3" name="Marcador de texto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7" name="Marcador de texto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8" name="Marcador de texto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4" name="Marcador de texto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val="323727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0E367-8DA0-4655-BCBC-F4280D8642CD}"/>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2FEF9592-AA3C-4CF8-A5DB-4D010195A438}"/>
              </a:ext>
            </a:extLst>
          </p:cNvPr>
          <p:cNvSpPr>
            <a:spLocks noGrp="1"/>
          </p:cNvSpPr>
          <p:nvPr>
            <p:ph type="dt" sz="half" idx="10"/>
          </p:nvPr>
        </p:nvSpPr>
        <p:spPr/>
        <p:txBody>
          <a:bodyPr rtlCol="0"/>
          <a:lstStyle/>
          <a:p>
            <a:pPr rtl="0"/>
            <a:fld id="{8B8FD95A-F0F2-4ACB-AC1A-6D40283DCDB8}" type="datetime1">
              <a:rPr lang="es-ES" noProof="0" smtClean="0"/>
              <a:t>23/11/2024</a:t>
            </a:fld>
            <a:endParaRPr lang="es-ES" noProof="0" dirty="0"/>
          </a:p>
        </p:txBody>
      </p:sp>
      <p:sp>
        <p:nvSpPr>
          <p:cNvPr id="4" name="Marcador de pie de página 3">
            <a:extLst>
              <a:ext uri="{FF2B5EF4-FFF2-40B4-BE49-F238E27FC236}">
                <a16:creationId xmlns:a16="http://schemas.microsoft.com/office/drawing/2014/main" id="{3C2C9377-F93E-4515-852A-264707755154}"/>
              </a:ext>
            </a:extLst>
          </p:cNvPr>
          <p:cNvSpPr>
            <a:spLocks noGrp="1"/>
          </p:cNvSpPr>
          <p:nvPr>
            <p:ph type="ftr" sz="quarter" idx="11"/>
          </p:nvPr>
        </p:nvSpPr>
        <p:spPr/>
        <p:txBody>
          <a:bodyPr rtlCol="0"/>
          <a:lstStyle/>
          <a:p>
            <a:pPr rtl="0"/>
            <a:endParaRPr lang="es-ES" noProof="0" dirty="0"/>
          </a:p>
        </p:txBody>
      </p:sp>
      <p:sp>
        <p:nvSpPr>
          <p:cNvPr id="5" name="Marcador de posición de número de diapositiva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3625551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rtlCol="0">
            <a:normAutofit/>
          </a:bodyPr>
          <a:lstStyle>
            <a:lvl1pPr marL="0" indent="0" algn="ctr">
              <a:buNone/>
              <a:defRPr sz="2000"/>
            </a:lvl1pPr>
          </a:lstStyle>
          <a:p>
            <a:pPr rtl="0"/>
            <a:r>
              <a:rPr lang="es-ES" noProof="0"/>
              <a:t>Haga clic en el icono para agregar un gráfico</a:t>
            </a:r>
          </a:p>
        </p:txBody>
      </p:sp>
      <p:sp>
        <p:nvSpPr>
          <p:cNvPr id="25" name="Rectángulo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texto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9129451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rtlCol="0">
            <a:normAutofit/>
          </a:bodyPr>
          <a:lstStyle>
            <a:lvl1pPr marL="0" indent="0" algn="ctr">
              <a:buNone/>
              <a:defRPr sz="2000"/>
            </a:lvl1pPr>
          </a:lstStyle>
          <a:p>
            <a:pPr rtl="0"/>
            <a:r>
              <a:rPr lang="es-ES" noProof="0"/>
              <a:t>Haga clic en el icono para agregar un gráfico</a:t>
            </a:r>
          </a:p>
        </p:txBody>
      </p:sp>
    </p:spTree>
    <p:extLst>
      <p:ext uri="{BB962C8B-B14F-4D97-AF65-F5344CB8AC3E}">
        <p14:creationId xmlns:p14="http://schemas.microsoft.com/office/powerpoint/2010/main" val="3242979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rtlCol="0">
            <a:normAutofit/>
          </a:bodyPr>
          <a:lstStyle>
            <a:lvl1pPr marL="0" indent="0" algn="ctr">
              <a:buNone/>
              <a:defRPr sz="2000"/>
            </a:lvl1pPr>
          </a:lstStyle>
          <a:p>
            <a:pPr rtl="0"/>
            <a:r>
              <a:rPr lang="es-ES" noProof="0"/>
              <a:t>Haga clic en el icono para agregar un gráfico</a:t>
            </a:r>
          </a:p>
        </p:txBody>
      </p:sp>
      <p:sp>
        <p:nvSpPr>
          <p:cNvPr id="5" name="Marcador de posición de imagen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rtlCol="0">
            <a:normAutofit/>
          </a:bodyPr>
          <a:lstStyle>
            <a:lvl1pPr marL="0" indent="0" algn="ctr">
              <a:buNone/>
              <a:defRPr sz="2000"/>
            </a:lvl1pPr>
          </a:lstStyle>
          <a:p>
            <a:pPr rtl="0"/>
            <a:r>
              <a:rPr lang="es-ES" noProof="0"/>
              <a:t>Haga clic en el icono para agregar una imagen</a:t>
            </a:r>
          </a:p>
        </p:txBody>
      </p:sp>
    </p:spTree>
    <p:extLst>
      <p:ext uri="{BB962C8B-B14F-4D97-AF65-F5344CB8AC3E}">
        <p14:creationId xmlns:p14="http://schemas.microsoft.com/office/powerpoint/2010/main" val="33832336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rtlCol="0">
            <a:normAutofit/>
          </a:bodyPr>
          <a:lstStyle>
            <a:lvl1pPr marL="0" indent="0" algn="ctr">
              <a:buNone/>
              <a:defRPr sz="2000"/>
            </a:lvl1pPr>
          </a:lstStyle>
          <a:p>
            <a:pPr rtl="0"/>
            <a:r>
              <a:rPr lang="es-ES" noProof="0"/>
              <a:t>Haga clic en el icono para agregar un gráfico</a:t>
            </a:r>
          </a:p>
        </p:txBody>
      </p:sp>
      <p:sp>
        <p:nvSpPr>
          <p:cNvPr id="7" name="Marcador de gráfico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rtlCol="0">
            <a:normAutofit/>
          </a:bodyPr>
          <a:lstStyle>
            <a:lvl1pPr marL="0" indent="0" algn="ctr">
              <a:buNone/>
              <a:defRPr sz="2000"/>
            </a:lvl1pPr>
          </a:lstStyle>
          <a:p>
            <a:pPr rtl="0"/>
            <a:r>
              <a:rPr lang="es-ES" noProof="0"/>
              <a:t>Haga clic en el icono para agregar un gráfico</a:t>
            </a:r>
          </a:p>
        </p:txBody>
      </p:sp>
      <p:cxnSp>
        <p:nvCxnSpPr>
          <p:cNvPr id="6" name="Conector recto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3220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rtlCol="0">
            <a:normAutofit/>
          </a:bodyPr>
          <a:lstStyle>
            <a:lvl1pPr marL="0" indent="0" algn="ctr">
              <a:buNone/>
              <a:defRPr sz="2000"/>
            </a:lvl1pPr>
          </a:lstStyle>
          <a:p>
            <a:pPr rtl="0"/>
            <a:r>
              <a:rPr lang="es-ES" noProof="0"/>
              <a:t>Haga clic en el icono para agregar un gráfico</a:t>
            </a:r>
          </a:p>
        </p:txBody>
      </p:sp>
      <p:sp>
        <p:nvSpPr>
          <p:cNvPr id="9" name="Marcador de gráfico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rtlCol="0">
            <a:normAutofit/>
          </a:bodyPr>
          <a:lstStyle>
            <a:lvl1pPr marL="0" indent="0" algn="ctr">
              <a:buNone/>
              <a:defRPr sz="2000"/>
            </a:lvl1pPr>
          </a:lstStyle>
          <a:p>
            <a:pPr rtl="0"/>
            <a:r>
              <a:rPr lang="es-ES" noProof="0"/>
              <a:t>Haga clic en el icono para agregar un gráfico</a:t>
            </a:r>
          </a:p>
        </p:txBody>
      </p:sp>
      <p:sp>
        <p:nvSpPr>
          <p:cNvPr id="10" name="Marcador de gráfico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rtlCol="0">
            <a:normAutofit/>
          </a:bodyPr>
          <a:lstStyle>
            <a:lvl1pPr marL="0" indent="0" algn="ctr">
              <a:buNone/>
              <a:defRPr sz="2000"/>
            </a:lvl1pPr>
          </a:lstStyle>
          <a:p>
            <a:pPr rtl="0"/>
            <a:r>
              <a:rPr lang="es-ES" noProof="0"/>
              <a:t>Haga clic en el icono para agregar un gráfico</a:t>
            </a:r>
          </a:p>
        </p:txBody>
      </p:sp>
      <p:sp>
        <p:nvSpPr>
          <p:cNvPr id="11" name="Marcador de gráfico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rtlCol="0">
            <a:normAutofit/>
          </a:bodyPr>
          <a:lstStyle>
            <a:lvl1pPr marL="0" indent="0" algn="ctr">
              <a:buNone/>
              <a:defRPr sz="2000"/>
            </a:lvl1pPr>
          </a:lstStyle>
          <a:p>
            <a:pPr rtl="0"/>
            <a:r>
              <a:rPr lang="es-ES" noProof="0"/>
              <a:t>Haga clic en el icono para agregar un gráfico</a:t>
            </a:r>
          </a:p>
        </p:txBody>
      </p:sp>
    </p:spTree>
    <p:extLst>
      <p:ext uri="{BB962C8B-B14F-4D97-AF65-F5344CB8AC3E}">
        <p14:creationId xmlns:p14="http://schemas.microsoft.com/office/powerpoint/2010/main" val="38401209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rtlCol="0" anchor="ctr">
            <a:normAutofit/>
          </a:bodyPr>
          <a:lstStyle>
            <a:lvl1pPr algn="ctr">
              <a:defRPr sz="11500">
                <a:solidFill>
                  <a:schemeClr val="tx1"/>
                </a:solidFill>
              </a:defRPr>
            </a:lvl1pPr>
          </a:lstStyle>
          <a:p>
            <a:pPr rtl="0"/>
            <a:r>
              <a:rPr lang="es-ES" noProof="0"/>
              <a:t>Gracias</a:t>
            </a:r>
          </a:p>
        </p:txBody>
      </p:sp>
    </p:spTree>
    <p:extLst>
      <p:ext uri="{BB962C8B-B14F-4D97-AF65-F5344CB8AC3E}">
        <p14:creationId xmlns:p14="http://schemas.microsoft.com/office/powerpoint/2010/main" val="32160809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7" name="Marcador de número de diapositiva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Tree>
    <p:extLst>
      <p:ext uri="{BB962C8B-B14F-4D97-AF65-F5344CB8AC3E}">
        <p14:creationId xmlns:p14="http://schemas.microsoft.com/office/powerpoint/2010/main" val="10363045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imagen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7" name="Marcador de posición de número de diapositiva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Tree>
    <p:extLst>
      <p:ext uri="{BB962C8B-B14F-4D97-AF65-F5344CB8AC3E}">
        <p14:creationId xmlns:p14="http://schemas.microsoft.com/office/powerpoint/2010/main" val="225718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A599B4-6AB2-4190-82B5-7667EE1E922A}"/>
              </a:ext>
            </a:extLst>
          </p:cNvPr>
          <p:cNvSpPr>
            <a:spLocks noGrp="1"/>
          </p:cNvSpPr>
          <p:nvPr>
            <p:ph type="dt" sz="half" idx="10"/>
          </p:nvPr>
        </p:nvSpPr>
        <p:spPr/>
        <p:txBody>
          <a:bodyPr rtlCol="0"/>
          <a:lstStyle/>
          <a:p>
            <a:pPr rtl="0"/>
            <a:fld id="{9713B84F-F510-4A6A-83E4-3731FCBA9972}" type="datetime1">
              <a:rPr lang="es-ES" noProof="0" smtClean="0"/>
              <a:t>23/11/2024</a:t>
            </a:fld>
            <a:endParaRPr lang="es-ES" noProof="0" dirty="0"/>
          </a:p>
        </p:txBody>
      </p:sp>
      <p:sp>
        <p:nvSpPr>
          <p:cNvPr id="3" name="Marcador de pie de página 2">
            <a:extLst>
              <a:ext uri="{FF2B5EF4-FFF2-40B4-BE49-F238E27FC236}">
                <a16:creationId xmlns:a16="http://schemas.microsoft.com/office/drawing/2014/main" id="{1B8FBFB3-AD86-4E39-B8AE-B4EC14528156}"/>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F180DD20-7A20-4574-98A4-427795876739}"/>
              </a:ext>
            </a:extLst>
          </p:cNvPr>
          <p:cNvSpPr>
            <a:spLocks noGrp="1"/>
          </p:cNvSpPr>
          <p:nvPr>
            <p:ph type="dt" sz="half" idx="10"/>
          </p:nvPr>
        </p:nvSpPr>
        <p:spPr/>
        <p:txBody>
          <a:bodyPr rtlCol="0"/>
          <a:lstStyle/>
          <a:p>
            <a:pPr rtl="0"/>
            <a:fld id="{B413D684-A939-43AF-87DA-DE75AAA6C3E7}" type="datetime1">
              <a:rPr lang="es-ES" noProof="0" smtClean="0"/>
              <a:t>23/11/2024</a:t>
            </a:fld>
            <a:endParaRPr lang="es-ES" noProof="0" dirty="0"/>
          </a:p>
        </p:txBody>
      </p:sp>
      <p:sp>
        <p:nvSpPr>
          <p:cNvPr id="6" name="Marcador de pie de página 5">
            <a:extLst>
              <a:ext uri="{FF2B5EF4-FFF2-40B4-BE49-F238E27FC236}">
                <a16:creationId xmlns:a16="http://schemas.microsoft.com/office/drawing/2014/main" id="{54D0ED2B-71C4-421A-9DB0-676E00C10BDC}"/>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imagen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5C3C3F7B-A4C8-4F9D-8165-BC5186EA0929}"/>
              </a:ext>
            </a:extLst>
          </p:cNvPr>
          <p:cNvSpPr>
            <a:spLocks noGrp="1"/>
          </p:cNvSpPr>
          <p:nvPr>
            <p:ph type="dt" sz="half" idx="10"/>
          </p:nvPr>
        </p:nvSpPr>
        <p:spPr/>
        <p:txBody>
          <a:bodyPr rtlCol="0"/>
          <a:lstStyle/>
          <a:p>
            <a:pPr rtl="0"/>
            <a:fld id="{A81769A3-87E8-43BF-B421-F06378D84A84}" type="datetime1">
              <a:rPr lang="es-ES" noProof="0" smtClean="0"/>
              <a:t>23/11/2024</a:t>
            </a:fld>
            <a:endParaRPr lang="es-ES" noProof="0" dirty="0"/>
          </a:p>
        </p:txBody>
      </p:sp>
      <p:sp>
        <p:nvSpPr>
          <p:cNvPr id="6" name="Marcador de pie de página 5">
            <a:extLst>
              <a:ext uri="{FF2B5EF4-FFF2-40B4-BE49-F238E27FC236}">
                <a16:creationId xmlns:a16="http://schemas.microsoft.com/office/drawing/2014/main" id="{DE696EA5-2FA2-464D-982F-C53E6426A843}"/>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391CBFF-97A1-49ED-83E9-FDA97DDB726E}" type="datetime1">
              <a:rPr lang="es-ES" noProof="0" smtClean="0"/>
              <a:t>23/11/2024</a:t>
            </a:fld>
            <a:endParaRPr lang="es-ES" noProof="0" dirty="0"/>
          </a:p>
        </p:txBody>
      </p:sp>
      <p:sp>
        <p:nvSpPr>
          <p:cNvPr id="5" name="Marcador de pie de página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dirty="0"/>
          </a:p>
        </p:txBody>
      </p:sp>
      <p:sp>
        <p:nvSpPr>
          <p:cNvPr id="6" name="Marcador de posición de número de diapositiva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 id="2147483729"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Rectángulo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número de diapositiva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pPr rtl="0"/>
            <a:fld id="{03DC2DEF-D2FE-4B45-ABA4-9F153FD1C98A}" type="slidenum">
              <a:rPr lang="es-ES" noProof="0" smtClean="0"/>
              <a:pPr rtl="0"/>
              <a:t>‹Nº›</a:t>
            </a:fld>
            <a:endParaRPr lang="es-ES" noProof="0"/>
          </a:p>
        </p:txBody>
      </p:sp>
      <p:sp>
        <p:nvSpPr>
          <p:cNvPr id="8" name="Rectángulo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9284280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 id="2147483715" r:id="rId39"/>
    <p:sldLayoutId id="2147483716" r:id="rId40"/>
    <p:sldLayoutId id="2147483717" r:id="rId41"/>
    <p:sldLayoutId id="2147483718" r:id="rId42"/>
    <p:sldLayoutId id="2147483719" r:id="rId43"/>
    <p:sldLayoutId id="2147483720" r:id="rId44"/>
    <p:sldLayoutId id="2147483721" r:id="rId45"/>
    <p:sldLayoutId id="2147483722" r:id="rId46"/>
    <p:sldLayoutId id="2147483723" r:id="rId47"/>
    <p:sldLayoutId id="2147483724" r:id="rId48"/>
    <p:sldLayoutId id="2147483725" r:id="rId49"/>
    <p:sldLayoutId id="2147483726" r:id="rId50"/>
    <p:sldLayoutId id="2147483727" r:id="rId51"/>
    <p:sldLayoutId id="2147483728"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234">
          <p15:clr>
            <a:srgbClr val="F26B43"/>
          </p15:clr>
        </p15:guide>
        <p15:guide id="3" orient="horz" pos="4133">
          <p15:clr>
            <a:srgbClr val="F26B43"/>
          </p15:clr>
        </p15:guide>
        <p15:guide id="4" pos="7491">
          <p15:clr>
            <a:srgbClr val="F26B43"/>
          </p15:clr>
        </p15:guide>
        <p15:guide id="5" orient="horz" pos="640">
          <p15:clr>
            <a:srgbClr val="F26B43"/>
          </p15:clr>
        </p15:guide>
        <p15:guide id="6" orient="horz" pos="777">
          <p15:clr>
            <a:srgbClr val="F26B43"/>
          </p15:clr>
        </p15:guide>
        <p15:guide id="7" orient="horz" pos="4020">
          <p15:clr>
            <a:srgbClr val="F26B43"/>
          </p15:clr>
        </p15:guide>
        <p15:guide id="8" orient="horz" pos="39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00AEF-1595-4419-801B-6E36A33BB8CF}"/>
              </a:ext>
            </a:extLst>
          </p:cNvPr>
          <p:cNvSpPr>
            <a:spLocks noGrp="1"/>
          </p:cNvSpPr>
          <p:nvPr>
            <p:ph type="ctrTitle"/>
          </p:nvPr>
        </p:nvSpPr>
        <p:spPr>
          <a:xfrm>
            <a:off x="7406203" y="1409750"/>
            <a:ext cx="4714019" cy="3046988"/>
          </a:xfrm>
        </p:spPr>
        <p:txBody>
          <a:bodyPr wrap="square" lIns="0" tIns="0" rIns="0" bIns="0" rtlCol="0" anchor="t">
            <a:spAutoFit/>
          </a:bodyPr>
          <a:lstStyle/>
          <a:p>
            <a:pPr rtl="0"/>
            <a:r>
              <a:rPr lang="es-ES" sz="4800" b="1" dirty="0">
                <a:solidFill>
                  <a:schemeClr val="bg1"/>
                </a:solidFill>
              </a:rPr>
              <a:t>JEREMIAS OBSERVA LA PROSPERIDAD DE LOS MALOS </a:t>
            </a:r>
            <a:br>
              <a:rPr lang="es-ES" sz="4800" dirty="0">
                <a:solidFill>
                  <a:schemeClr val="bg1"/>
                </a:solidFill>
              </a:rPr>
            </a:br>
            <a:r>
              <a:rPr lang="es-ES" sz="2800" dirty="0">
                <a:solidFill>
                  <a:schemeClr val="accent4"/>
                </a:solidFill>
              </a:rPr>
              <a:t>JEREMIAS CAPITULO 12</a:t>
            </a:r>
            <a:endParaRPr lang="es-ES" sz="4800" dirty="0">
              <a:solidFill>
                <a:schemeClr val="accent4"/>
              </a:solidFill>
            </a:endParaRPr>
          </a:p>
        </p:txBody>
      </p:sp>
      <p:sp>
        <p:nvSpPr>
          <p:cNvPr id="4" name="Rombo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792319" y="-608242"/>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 name="Rombo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325258" y="-1770743"/>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 name="CuadroTexto 10">
            <a:extLst>
              <a:ext uri="{FF2B5EF4-FFF2-40B4-BE49-F238E27FC236}">
                <a16:creationId xmlns:a16="http://schemas.microsoft.com/office/drawing/2014/main" id="{17B32D92-5C08-475E-9F01-8F3646C4E5FA}"/>
              </a:ext>
            </a:extLst>
          </p:cNvPr>
          <p:cNvSpPr txBox="1"/>
          <p:nvPr/>
        </p:nvSpPr>
        <p:spPr>
          <a:xfrm>
            <a:off x="8955990" y="4598824"/>
            <a:ext cx="3612147" cy="369332"/>
          </a:xfrm>
          <a:prstGeom prst="rect">
            <a:avLst/>
          </a:prstGeom>
          <a:noFill/>
        </p:spPr>
        <p:txBody>
          <a:bodyPr wrap="square">
            <a:spAutoFit/>
          </a:bodyPr>
          <a:lstStyle/>
          <a:p>
            <a:r>
              <a:rPr lang="es-CL" sz="1800" b="1" dirty="0">
                <a:solidFill>
                  <a:srgbClr val="92D050"/>
                </a:solidFill>
              </a:rPr>
              <a:t>Fecha: </a:t>
            </a:r>
            <a:r>
              <a:rPr lang="es-CL" b="1" dirty="0">
                <a:solidFill>
                  <a:srgbClr val="92D050"/>
                </a:solidFill>
              </a:rPr>
              <a:t>23</a:t>
            </a:r>
            <a:r>
              <a:rPr lang="es-CL" sz="1800" b="1" dirty="0">
                <a:solidFill>
                  <a:srgbClr val="92D050"/>
                </a:solidFill>
              </a:rPr>
              <a:t>-11-2024</a:t>
            </a:r>
          </a:p>
        </p:txBody>
      </p:sp>
      <p:pic>
        <p:nvPicPr>
          <p:cNvPr id="12" name="Imagen 2" descr="Logotipo, Icono&#10;&#10;Descripción generada automáticamente">
            <a:extLst>
              <a:ext uri="{FF2B5EF4-FFF2-40B4-BE49-F238E27FC236}">
                <a16:creationId xmlns:a16="http://schemas.microsoft.com/office/drawing/2014/main" id="{5E331C1F-05CA-4AC2-80F6-060D73DCFC3B}"/>
              </a:ext>
            </a:extLst>
          </p:cNvPr>
          <p:cNvPicPr>
            <a:picLocks noChangeAspect="1"/>
          </p:cNvPicPr>
          <p:nvPr/>
        </p:nvPicPr>
        <p:blipFill>
          <a:blip r:embed="rId3"/>
          <a:stretch>
            <a:fillRect/>
          </a:stretch>
        </p:blipFill>
        <p:spPr>
          <a:xfrm>
            <a:off x="10636189" y="85561"/>
            <a:ext cx="1477513" cy="1324189"/>
          </a:xfrm>
          <a:prstGeom prst="rect">
            <a:avLst/>
          </a:prstGeom>
        </p:spPr>
      </p:pic>
      <p:sp>
        <p:nvSpPr>
          <p:cNvPr id="6" name="AutoShape 2" descr="An artistic depiction of the prophet Jeremiah in deep contemplation, sitting on a rock overlooking a lush but corrupt cityscape where the wicked seem to prosper. The sky is dramatic, with a mix of dark clouds and rays of light breaking through, symbolizing God's justice and hope. In the distance, the image hints at both judgment (a forest on fire) and restoration (a fertile land with new growth). The setting reflects a biblical era, with robes and sandals typical of ancient Middle Eastern attire.">
            <a:extLst>
              <a:ext uri="{FF2B5EF4-FFF2-40B4-BE49-F238E27FC236}">
                <a16:creationId xmlns:a16="http://schemas.microsoft.com/office/drawing/2014/main" id="{9604A348-D9E7-4D88-9B7A-BBB6BF4774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4" name="Imagen 13">
            <a:extLst>
              <a:ext uri="{FF2B5EF4-FFF2-40B4-BE49-F238E27FC236}">
                <a16:creationId xmlns:a16="http://schemas.microsoft.com/office/drawing/2014/main" id="{C6C9337C-679C-4989-8EBA-CF35790DBDC4}"/>
              </a:ext>
            </a:extLst>
          </p:cNvPr>
          <p:cNvPicPr>
            <a:picLocks noChangeAspect="1"/>
          </p:cNvPicPr>
          <p:nvPr/>
        </p:nvPicPr>
        <p:blipFill>
          <a:blip r:embed="rId4"/>
          <a:stretch>
            <a:fillRect/>
          </a:stretch>
        </p:blipFill>
        <p:spPr>
          <a:xfrm>
            <a:off x="78298" y="152653"/>
            <a:ext cx="7321385" cy="6552694"/>
          </a:xfrm>
          <a:prstGeom prst="rect">
            <a:avLst/>
          </a:prstGeom>
        </p:spPr>
      </p:pic>
    </p:spTree>
    <p:extLst>
      <p:ext uri="{BB962C8B-B14F-4D97-AF65-F5344CB8AC3E}">
        <p14:creationId xmlns:p14="http://schemas.microsoft.com/office/powerpoint/2010/main" val="23878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EBBFC55-CD05-4BD6-9D98-C2FF89C987F8}"/>
              </a:ext>
            </a:extLst>
          </p:cNvPr>
          <p:cNvSpPr>
            <a:spLocks noGrp="1"/>
          </p:cNvSpPr>
          <p:nvPr>
            <p:ph type="title"/>
          </p:nvPr>
        </p:nvSpPr>
        <p:spPr>
          <a:xfrm>
            <a:off x="0" y="0"/>
            <a:ext cx="5138058" cy="1551573"/>
          </a:xfrm>
        </p:spPr>
        <p:style>
          <a:lnRef idx="2">
            <a:schemeClr val="accent1">
              <a:shade val="50000"/>
            </a:schemeClr>
          </a:lnRef>
          <a:fillRef idx="1">
            <a:schemeClr val="accent1"/>
          </a:fillRef>
          <a:effectRef idx="0">
            <a:schemeClr val="accent1"/>
          </a:effectRef>
          <a:fontRef idx="minor">
            <a:schemeClr val="lt1"/>
          </a:fontRef>
        </p:style>
        <p:txBody>
          <a:bodyPr/>
          <a:lstStyle/>
          <a:p>
            <a:r>
              <a:rPr lang="es-CL" b="1" dirty="0"/>
              <a:t>Prosperidad de </a:t>
            </a:r>
            <a:br>
              <a:rPr lang="es-CL" b="1" dirty="0"/>
            </a:br>
            <a:r>
              <a:rPr lang="es-CL" b="1" dirty="0"/>
              <a:t>los malos</a:t>
            </a:r>
          </a:p>
        </p:txBody>
      </p:sp>
      <p:sp>
        <p:nvSpPr>
          <p:cNvPr id="5" name="Marcador de contenido 4">
            <a:extLst>
              <a:ext uri="{FF2B5EF4-FFF2-40B4-BE49-F238E27FC236}">
                <a16:creationId xmlns:a16="http://schemas.microsoft.com/office/drawing/2014/main" id="{56E34BA5-417D-43EB-8163-5A0CCCDA30FA}"/>
              </a:ext>
            </a:extLst>
          </p:cNvPr>
          <p:cNvSpPr>
            <a:spLocks noGrp="1"/>
          </p:cNvSpPr>
          <p:nvPr>
            <p:ph idx="1"/>
          </p:nvPr>
        </p:nvSpPr>
        <p:spPr>
          <a:xfrm>
            <a:off x="5138058" y="0"/>
            <a:ext cx="7053942" cy="6857999"/>
          </a:xfrm>
        </p:spPr>
        <p:style>
          <a:lnRef idx="1">
            <a:schemeClr val="accent6"/>
          </a:lnRef>
          <a:fillRef idx="2">
            <a:schemeClr val="accent6"/>
          </a:fillRef>
          <a:effectRef idx="1">
            <a:schemeClr val="accent6"/>
          </a:effectRef>
          <a:fontRef idx="minor">
            <a:schemeClr val="dk1"/>
          </a:fontRef>
        </p:style>
        <p:txBody>
          <a:bodyPr/>
          <a:lstStyle/>
          <a:p>
            <a:pPr>
              <a:buFont typeface="Courier New" panose="02070309020205020404" pitchFamily="49" charset="0"/>
              <a:buChar char="o"/>
            </a:pPr>
            <a:r>
              <a:rPr lang="es-MX" dirty="0">
                <a:solidFill>
                  <a:schemeClr val="tx1"/>
                </a:solidFill>
              </a:rPr>
              <a:t>¿Por qué a los malos le suceden cosas buenas y a los buenos les suceden cosas malas?</a:t>
            </a:r>
          </a:p>
          <a:p>
            <a:pPr>
              <a:buFont typeface="Courier New" panose="02070309020205020404" pitchFamily="49" charset="0"/>
              <a:buChar char="o"/>
            </a:pPr>
            <a:r>
              <a:rPr lang="es-MX" b="1" dirty="0">
                <a:solidFill>
                  <a:schemeClr val="tx1"/>
                </a:solidFill>
              </a:rPr>
              <a:t>¿Te has hecho esta pregunta alguna vez en tu vida?</a:t>
            </a:r>
          </a:p>
          <a:p>
            <a:pPr>
              <a:buFont typeface="Courier New" panose="02070309020205020404" pitchFamily="49" charset="0"/>
              <a:buChar char="o"/>
            </a:pPr>
            <a:r>
              <a:rPr lang="es-MX" dirty="0">
                <a:solidFill>
                  <a:schemeClr val="tx1"/>
                </a:solidFill>
              </a:rPr>
              <a:t>Jeremías entendía que él era justo y que la mayoría de los de Judá y Jerusalén eran malvados. Sin embargo, parecían prosperar, mientras que Jeremías sufría con frecuencia.</a:t>
            </a:r>
          </a:p>
          <a:p>
            <a:pPr>
              <a:buFont typeface="Courier New" panose="02070309020205020404" pitchFamily="49" charset="0"/>
              <a:buChar char="o"/>
            </a:pPr>
            <a:r>
              <a:rPr lang="es-MX" dirty="0">
                <a:solidFill>
                  <a:schemeClr val="tx1"/>
                </a:solidFill>
              </a:rPr>
              <a:t>No solo tenemos que soportar la maldad, sino también la arrogancia y fanfarronería de quienes la practican.</a:t>
            </a:r>
          </a:p>
          <a:p>
            <a:pPr>
              <a:buFont typeface="Courier New" panose="02070309020205020404" pitchFamily="49" charset="0"/>
              <a:buChar char="o"/>
            </a:pPr>
            <a:r>
              <a:rPr lang="es-MX" dirty="0">
                <a:solidFill>
                  <a:schemeClr val="tx1"/>
                </a:solidFill>
              </a:rPr>
              <a:t>Personas que están cerca de nosotros nos estrujan su maldad en nuestras caras.</a:t>
            </a:r>
          </a:p>
          <a:p>
            <a:pPr>
              <a:buFont typeface="Courier New" panose="02070309020205020404" pitchFamily="49" charset="0"/>
              <a:buChar char="o"/>
            </a:pPr>
            <a:r>
              <a:rPr lang="es-MX" dirty="0">
                <a:solidFill>
                  <a:schemeClr val="tx1"/>
                </a:solidFill>
              </a:rPr>
              <a:t>Sus actos están a nuestro alcance. ¿Crees que deberías cometer esas maldades también? ¿Estas firme para no caer?</a:t>
            </a:r>
          </a:p>
          <a:p>
            <a:pPr>
              <a:buFont typeface="Courier New" panose="02070309020205020404" pitchFamily="49" charset="0"/>
              <a:buChar char="o"/>
            </a:pPr>
            <a:r>
              <a:rPr lang="es-MX" dirty="0">
                <a:solidFill>
                  <a:schemeClr val="tx1"/>
                </a:solidFill>
              </a:rPr>
              <a:t>Esta es esa noble cuestión que ha ejercitado el ingenio y molestado a la mente de muchos sabios, tanto dentro como fuera de la Iglesia</a:t>
            </a:r>
          </a:p>
          <a:p>
            <a:pPr>
              <a:buFont typeface="Courier New" panose="02070309020205020404" pitchFamily="49" charset="0"/>
              <a:buChar char="o"/>
            </a:pPr>
            <a:r>
              <a:rPr lang="es-MX" dirty="0">
                <a:solidFill>
                  <a:schemeClr val="tx1"/>
                </a:solidFill>
              </a:rPr>
              <a:t>Todo el libro de Jeremías muestra que hay una ley moral operando en el mundo, pero el profeta, dolido en este momento por el ataque contra su vida </a:t>
            </a:r>
            <a:r>
              <a:rPr lang="es-MX" b="1" dirty="0">
                <a:solidFill>
                  <a:schemeClr val="tx1"/>
                </a:solidFill>
              </a:rPr>
              <a:t>(Jeremías 11:21), </a:t>
            </a:r>
            <a:r>
              <a:rPr lang="es-MX" dirty="0">
                <a:solidFill>
                  <a:schemeClr val="tx1"/>
                </a:solidFill>
              </a:rPr>
              <a:t>clamaba con impaciencia para que Dios acelerara su proceso de juicio.</a:t>
            </a:r>
            <a:endParaRPr lang="es-CL" dirty="0">
              <a:solidFill>
                <a:schemeClr val="tx1"/>
              </a:solidFill>
            </a:endParaRPr>
          </a:p>
        </p:txBody>
      </p:sp>
      <p:pic>
        <p:nvPicPr>
          <p:cNvPr id="7" name="Imagen 2" descr="Logotipo, Icono&#10;&#10;Descripción generada automáticamente">
            <a:extLst>
              <a:ext uri="{FF2B5EF4-FFF2-40B4-BE49-F238E27FC236}">
                <a16:creationId xmlns:a16="http://schemas.microsoft.com/office/drawing/2014/main" id="{941A8D9F-B9BE-45FB-AC42-2F0DEEFD66A6}"/>
              </a:ext>
            </a:extLst>
          </p:cNvPr>
          <p:cNvPicPr>
            <a:picLocks noChangeAspect="1"/>
          </p:cNvPicPr>
          <p:nvPr/>
        </p:nvPicPr>
        <p:blipFill>
          <a:blip r:embed="rId3"/>
          <a:stretch>
            <a:fillRect/>
          </a:stretch>
        </p:blipFill>
        <p:spPr>
          <a:xfrm>
            <a:off x="3761772" y="229446"/>
            <a:ext cx="1219200" cy="1092682"/>
          </a:xfrm>
          <a:prstGeom prst="rect">
            <a:avLst/>
          </a:prstGeom>
        </p:spPr>
      </p:pic>
      <p:pic>
        <p:nvPicPr>
          <p:cNvPr id="9" name="Imagen 8">
            <a:extLst>
              <a:ext uri="{FF2B5EF4-FFF2-40B4-BE49-F238E27FC236}">
                <a16:creationId xmlns:a16="http://schemas.microsoft.com/office/drawing/2014/main" id="{7AFAD84C-B086-433F-88A2-DAA505849E9F}"/>
              </a:ext>
            </a:extLst>
          </p:cNvPr>
          <p:cNvPicPr>
            <a:picLocks noChangeAspect="1"/>
          </p:cNvPicPr>
          <p:nvPr/>
        </p:nvPicPr>
        <p:blipFill>
          <a:blip r:embed="rId4"/>
          <a:stretch>
            <a:fillRect/>
          </a:stretch>
        </p:blipFill>
        <p:spPr>
          <a:xfrm>
            <a:off x="0" y="1551572"/>
            <a:ext cx="5138058" cy="5306427"/>
          </a:xfrm>
          <a:prstGeom prst="rect">
            <a:avLst/>
          </a:prstGeom>
        </p:spPr>
      </p:pic>
      <p:sp>
        <p:nvSpPr>
          <p:cNvPr id="11" name="CuadroTexto 10">
            <a:extLst>
              <a:ext uri="{FF2B5EF4-FFF2-40B4-BE49-F238E27FC236}">
                <a16:creationId xmlns:a16="http://schemas.microsoft.com/office/drawing/2014/main" id="{5CAA4423-AB15-441E-89E4-4216813AB19B}"/>
              </a:ext>
            </a:extLst>
          </p:cNvPr>
          <p:cNvSpPr txBox="1"/>
          <p:nvPr/>
        </p:nvSpPr>
        <p:spPr>
          <a:xfrm>
            <a:off x="0" y="5657671"/>
            <a:ext cx="5138058" cy="1200329"/>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s-MX" b="0" i="0" dirty="0">
                <a:solidFill>
                  <a:schemeClr val="bg1"/>
                </a:solidFill>
                <a:effectLst/>
                <a:latin typeface="Segoe UI" panose="020B0502040204020203" pitchFamily="34" charset="0"/>
              </a:rPr>
              <a:t>21</a:t>
            </a:r>
            <a:r>
              <a:rPr lang="es-MX" b="0" i="0" dirty="0">
                <a:solidFill>
                  <a:schemeClr val="bg1"/>
                </a:solidFill>
                <a:effectLst/>
                <a:latin typeface="Georgia" panose="02040502050405020303" pitchFamily="18" charset="0"/>
              </a:rPr>
              <a:t>  Por tanto, así ha dicho Jehová de los varones de </a:t>
            </a:r>
            <a:r>
              <a:rPr lang="es-MX" b="0" i="0" dirty="0" err="1">
                <a:solidFill>
                  <a:schemeClr val="bg1"/>
                </a:solidFill>
                <a:effectLst/>
                <a:latin typeface="Georgia" panose="02040502050405020303" pitchFamily="18" charset="0"/>
              </a:rPr>
              <a:t>Anathoth</a:t>
            </a:r>
            <a:r>
              <a:rPr lang="es-MX" b="0" i="0" dirty="0">
                <a:solidFill>
                  <a:schemeClr val="bg1"/>
                </a:solidFill>
                <a:effectLst/>
                <a:latin typeface="Georgia" panose="02040502050405020303" pitchFamily="18" charset="0"/>
              </a:rPr>
              <a:t>, que buscan tu alma, diciendo: No profetices en nombre de Jehová, y no morirás á nuestras manos:</a:t>
            </a:r>
            <a:endParaRPr lang="es-CL" dirty="0">
              <a:solidFill>
                <a:schemeClr val="bg1"/>
              </a:solidFill>
            </a:endParaRPr>
          </a:p>
        </p:txBody>
      </p:sp>
    </p:spTree>
    <p:extLst>
      <p:ext uri="{BB962C8B-B14F-4D97-AF65-F5344CB8AC3E}">
        <p14:creationId xmlns:p14="http://schemas.microsoft.com/office/powerpoint/2010/main" val="15979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fltVal val="0"/>
                                          </p:val>
                                        </p:tav>
                                        <p:tav tm="100000">
                                          <p:val>
                                            <p:strVal val="#ppt_w"/>
                                          </p:val>
                                        </p:tav>
                                      </p:tavLst>
                                    </p:anim>
                                    <p:anim calcmode="lin" valueType="num">
                                      <p:cBhvr>
                                        <p:cTn id="53" dur="1000" fill="hold"/>
                                        <p:tgtEl>
                                          <p:spTgt spid="11"/>
                                        </p:tgtEl>
                                        <p:attrNameLst>
                                          <p:attrName>ppt_h</p:attrName>
                                        </p:attrNameLst>
                                      </p:cBhvr>
                                      <p:tavLst>
                                        <p:tav tm="0">
                                          <p:val>
                                            <p:fltVal val="0"/>
                                          </p:val>
                                        </p:tav>
                                        <p:tav tm="100000">
                                          <p:val>
                                            <p:strVal val="#ppt_h"/>
                                          </p:val>
                                        </p:tav>
                                      </p:tavLst>
                                    </p:anim>
                                    <p:anim calcmode="lin" valueType="num">
                                      <p:cBhvr>
                                        <p:cTn id="54" dur="1000" fill="hold"/>
                                        <p:tgtEl>
                                          <p:spTgt spid="11"/>
                                        </p:tgtEl>
                                        <p:attrNameLst>
                                          <p:attrName>style.rotation</p:attrName>
                                        </p:attrNameLst>
                                      </p:cBhvr>
                                      <p:tavLst>
                                        <p:tav tm="0">
                                          <p:val>
                                            <p:fltVal val="90"/>
                                          </p:val>
                                        </p:tav>
                                        <p:tav tm="100000">
                                          <p:val>
                                            <p:fltVal val="0"/>
                                          </p:val>
                                        </p:tav>
                                      </p:tavLst>
                                    </p:anim>
                                    <p:animEffect transition="in" filter="fade">
                                      <p:cBhvr>
                                        <p:cTn id="5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220129F-CF83-4666-9D0E-37BAAAFB1AC7}"/>
              </a:ext>
            </a:extLst>
          </p:cNvPr>
          <p:cNvSpPr>
            <a:spLocks noGrp="1"/>
          </p:cNvSpPr>
          <p:nvPr>
            <p:ph type="ctrTitle"/>
          </p:nvPr>
        </p:nvSpPr>
        <p:spPr>
          <a:xfrm>
            <a:off x="-1" y="1"/>
            <a:ext cx="5034987" cy="1960916"/>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s-CL" sz="4800" dirty="0"/>
              <a:t>¿Quiénes otros han cuestionado esto mismo?</a:t>
            </a:r>
          </a:p>
        </p:txBody>
      </p:sp>
      <p:sp>
        <p:nvSpPr>
          <p:cNvPr id="6" name="Subtítulo 5">
            <a:extLst>
              <a:ext uri="{FF2B5EF4-FFF2-40B4-BE49-F238E27FC236}">
                <a16:creationId xmlns:a16="http://schemas.microsoft.com/office/drawing/2014/main" id="{06EAE2C2-3EEA-44D6-B8B3-BCC75C00EBE8}"/>
              </a:ext>
            </a:extLst>
          </p:cNvPr>
          <p:cNvSpPr>
            <a:spLocks noGrp="1"/>
          </p:cNvSpPr>
          <p:nvPr>
            <p:ph type="subTitle" idx="1"/>
          </p:nvPr>
        </p:nvSpPr>
        <p:spPr>
          <a:xfrm>
            <a:off x="84880" y="1960916"/>
            <a:ext cx="6281195" cy="3271766"/>
          </a:xfrm>
        </p:spPr>
        <p:txBody>
          <a:bodyPr>
            <a:normAutofit lnSpcReduction="10000"/>
          </a:bodyPr>
          <a:lstStyle/>
          <a:p>
            <a:pPr marL="342900" indent="-342900">
              <a:buFont typeface="Arial" panose="020B0604020202020204" pitchFamily="34" charset="0"/>
              <a:buChar char="•"/>
            </a:pPr>
            <a:r>
              <a:rPr lang="es-CL" dirty="0"/>
              <a:t>Santos de la biblia.</a:t>
            </a:r>
          </a:p>
          <a:p>
            <a:pPr marL="342900" indent="-342900">
              <a:buFont typeface="Arial" panose="020B0604020202020204" pitchFamily="34" charset="0"/>
              <a:buChar char="•"/>
            </a:pPr>
            <a:r>
              <a:rPr lang="es-CL" dirty="0"/>
              <a:t>Salmo 73: SALMISTA ASAPH</a:t>
            </a:r>
          </a:p>
          <a:p>
            <a:pPr marL="342900" indent="-342900">
              <a:buFont typeface="Arial" panose="020B0604020202020204" pitchFamily="34" charset="0"/>
              <a:buChar char="•"/>
            </a:pPr>
            <a:r>
              <a:rPr lang="es-CL" dirty="0"/>
              <a:t>Rey David luchó con el problema del mal en el salmo 37.</a:t>
            </a:r>
          </a:p>
          <a:p>
            <a:pPr marL="342900" indent="-342900">
              <a:buFont typeface="Arial" panose="020B0604020202020204" pitchFamily="34" charset="0"/>
              <a:buChar char="•"/>
            </a:pPr>
            <a:r>
              <a:rPr lang="es-CL" dirty="0"/>
              <a:t>Habacuc 1:13</a:t>
            </a:r>
          </a:p>
          <a:p>
            <a:pPr marL="342900" indent="-342900">
              <a:buFont typeface="Arial" panose="020B0604020202020204" pitchFamily="34" charset="0"/>
              <a:buChar char="•"/>
            </a:pPr>
            <a:r>
              <a:rPr lang="es-CL" dirty="0"/>
              <a:t>Job capitulo 12, 20 y 21 se preguntaba porque había nacido.</a:t>
            </a:r>
          </a:p>
          <a:p>
            <a:pPr marL="342900" indent="-342900">
              <a:buFont typeface="Arial" panose="020B0604020202020204" pitchFamily="34" charset="0"/>
              <a:buChar char="•"/>
            </a:pPr>
            <a:r>
              <a:rPr lang="es-CL" dirty="0"/>
              <a:t>Malaquías 3:15</a:t>
            </a:r>
          </a:p>
        </p:txBody>
      </p:sp>
      <p:pic>
        <p:nvPicPr>
          <p:cNvPr id="13" name="Imagen 12">
            <a:extLst>
              <a:ext uri="{FF2B5EF4-FFF2-40B4-BE49-F238E27FC236}">
                <a16:creationId xmlns:a16="http://schemas.microsoft.com/office/drawing/2014/main" id="{1F608314-02EE-4C3A-A18D-9F16CAD54EEA}"/>
              </a:ext>
            </a:extLst>
          </p:cNvPr>
          <p:cNvPicPr>
            <a:picLocks noChangeAspect="1"/>
          </p:cNvPicPr>
          <p:nvPr/>
        </p:nvPicPr>
        <p:blipFill>
          <a:blip r:embed="rId3"/>
          <a:stretch>
            <a:fillRect/>
          </a:stretch>
        </p:blipFill>
        <p:spPr>
          <a:xfrm>
            <a:off x="5034987" y="0"/>
            <a:ext cx="7157012" cy="1960916"/>
          </a:xfrm>
          <a:prstGeom prst="rect">
            <a:avLst/>
          </a:prstGeom>
        </p:spPr>
      </p:pic>
      <p:sp>
        <p:nvSpPr>
          <p:cNvPr id="15" name="CuadroTexto 14">
            <a:extLst>
              <a:ext uri="{FF2B5EF4-FFF2-40B4-BE49-F238E27FC236}">
                <a16:creationId xmlns:a16="http://schemas.microsoft.com/office/drawing/2014/main" id="{FF3B97AB-AEA2-47A8-A503-600132CAB84B}"/>
              </a:ext>
            </a:extLst>
          </p:cNvPr>
          <p:cNvSpPr txBox="1"/>
          <p:nvPr/>
        </p:nvSpPr>
        <p:spPr>
          <a:xfrm>
            <a:off x="6458672" y="2199190"/>
            <a:ext cx="5648447"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a:r>
              <a:rPr lang="es-MX" b="0" i="0" dirty="0">
                <a:solidFill>
                  <a:srgbClr val="2B2B2B"/>
                </a:solidFill>
                <a:effectLst/>
                <a:latin typeface="Georgia" panose="02040502050405020303" pitchFamily="18" charset="0"/>
              </a:rPr>
              <a:t>CIERTAMENTE bueno es Dios á Israel, A los limpios de corazón.</a:t>
            </a:r>
          </a:p>
          <a:p>
            <a:pPr algn="l"/>
            <a:r>
              <a:rPr lang="es-MX" b="0" i="0" dirty="0">
                <a:solidFill>
                  <a:srgbClr val="999966"/>
                </a:solidFill>
                <a:effectLst/>
                <a:latin typeface="Segoe UI" panose="020B0502040204020203" pitchFamily="34" charset="0"/>
              </a:rPr>
              <a:t>2</a:t>
            </a:r>
            <a:r>
              <a:rPr lang="es-MX" b="0" i="0" dirty="0">
                <a:solidFill>
                  <a:srgbClr val="2B2B2B"/>
                </a:solidFill>
                <a:effectLst/>
                <a:latin typeface="Georgia" panose="02040502050405020303" pitchFamily="18" charset="0"/>
              </a:rPr>
              <a:t>  Mas yo, casi se deslizaron mis pies; Por poco resbalaron mis pasos.</a:t>
            </a:r>
          </a:p>
          <a:p>
            <a:pPr algn="l"/>
            <a:r>
              <a:rPr lang="es-MX" b="0" i="0" dirty="0">
                <a:solidFill>
                  <a:srgbClr val="999966"/>
                </a:solidFill>
                <a:effectLst/>
                <a:latin typeface="Segoe UI" panose="020B0502040204020203" pitchFamily="34" charset="0"/>
              </a:rPr>
              <a:t>3</a:t>
            </a:r>
            <a:r>
              <a:rPr lang="es-MX" b="0" i="0" dirty="0">
                <a:solidFill>
                  <a:srgbClr val="2B2B2B"/>
                </a:solidFill>
                <a:effectLst/>
                <a:latin typeface="Georgia" panose="02040502050405020303" pitchFamily="18" charset="0"/>
              </a:rPr>
              <a:t>  Porque tuve envidia de los insensatos, Viendo la prosperidad de los impíos.</a:t>
            </a:r>
          </a:p>
        </p:txBody>
      </p:sp>
      <p:sp>
        <p:nvSpPr>
          <p:cNvPr id="17" name="CuadroTexto 16">
            <a:extLst>
              <a:ext uri="{FF2B5EF4-FFF2-40B4-BE49-F238E27FC236}">
                <a16:creationId xmlns:a16="http://schemas.microsoft.com/office/drawing/2014/main" id="{CAF6D447-AD71-4133-982B-37DF8E623A0A}"/>
              </a:ext>
            </a:extLst>
          </p:cNvPr>
          <p:cNvSpPr txBox="1"/>
          <p:nvPr/>
        </p:nvSpPr>
        <p:spPr>
          <a:xfrm>
            <a:off x="6458672" y="4075611"/>
            <a:ext cx="5648447"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MX" b="0" i="0" dirty="0">
                <a:solidFill>
                  <a:srgbClr val="999966"/>
                </a:solidFill>
                <a:effectLst/>
                <a:latin typeface="Segoe UI" panose="020B0502040204020203" pitchFamily="34" charset="0"/>
              </a:rPr>
              <a:t>13</a:t>
            </a:r>
            <a:r>
              <a:rPr lang="es-MX" b="0" i="0" dirty="0">
                <a:solidFill>
                  <a:srgbClr val="2B2B2B"/>
                </a:solidFill>
                <a:effectLst/>
                <a:latin typeface="Georgia" panose="02040502050405020303" pitchFamily="18" charset="0"/>
              </a:rPr>
              <a:t>  Muy limpio eres de ojos para ver el mal, ni puedes ver el agravio: ¿por qué ves los menospreciadores, y callas cuando destruye el impío al más justo que él.</a:t>
            </a:r>
            <a:endParaRPr lang="es-CL" dirty="0"/>
          </a:p>
        </p:txBody>
      </p:sp>
      <p:sp>
        <p:nvSpPr>
          <p:cNvPr id="19" name="CuadroTexto 18">
            <a:extLst>
              <a:ext uri="{FF2B5EF4-FFF2-40B4-BE49-F238E27FC236}">
                <a16:creationId xmlns:a16="http://schemas.microsoft.com/office/drawing/2014/main" id="{C032B49A-33AD-46C0-AC35-9335EEB0DEF9}"/>
              </a:ext>
            </a:extLst>
          </p:cNvPr>
          <p:cNvSpPr txBox="1"/>
          <p:nvPr/>
        </p:nvSpPr>
        <p:spPr>
          <a:xfrm>
            <a:off x="6500630" y="5232683"/>
            <a:ext cx="5564529" cy="646331"/>
          </a:xfrm>
          <a:prstGeom prst="rect">
            <a:avLst/>
          </a:prstGeom>
          <a:solidFill>
            <a:srgbClr val="92D050"/>
          </a:solidFill>
        </p:spPr>
        <p:txBody>
          <a:bodyPr wrap="square">
            <a:spAutoFit/>
          </a:bodyPr>
          <a:lstStyle/>
          <a:p>
            <a:r>
              <a:rPr lang="es-MX" b="0" i="0" dirty="0">
                <a:solidFill>
                  <a:srgbClr val="999966"/>
                </a:solidFill>
                <a:effectLst/>
                <a:latin typeface="Segoe UI" panose="020B0502040204020203" pitchFamily="34" charset="0"/>
              </a:rPr>
              <a:t>7</a:t>
            </a:r>
            <a:r>
              <a:rPr lang="es-MX" b="0" i="0" dirty="0">
                <a:solidFill>
                  <a:srgbClr val="2B2B2B"/>
                </a:solidFill>
                <a:effectLst/>
                <a:latin typeface="Georgia" panose="02040502050405020303" pitchFamily="18" charset="0"/>
              </a:rPr>
              <a:t>  ¿Por qué viven los impíos, Y se envejecen, y aun crecen en riquezas?</a:t>
            </a:r>
            <a:endParaRPr lang="es-CL" dirty="0"/>
          </a:p>
        </p:txBody>
      </p:sp>
      <p:sp>
        <p:nvSpPr>
          <p:cNvPr id="21" name="CuadroTexto 20">
            <a:extLst>
              <a:ext uri="{FF2B5EF4-FFF2-40B4-BE49-F238E27FC236}">
                <a16:creationId xmlns:a16="http://schemas.microsoft.com/office/drawing/2014/main" id="{E34A88A9-DF0F-472A-BF84-260362929F49}"/>
              </a:ext>
            </a:extLst>
          </p:cNvPr>
          <p:cNvSpPr txBox="1"/>
          <p:nvPr/>
        </p:nvSpPr>
        <p:spPr>
          <a:xfrm>
            <a:off x="6500630" y="6009111"/>
            <a:ext cx="5564529" cy="646331"/>
          </a:xfrm>
          <a:prstGeom prst="rect">
            <a:avLst/>
          </a:prstGeom>
          <a:solidFill>
            <a:srgbClr val="00B050"/>
          </a:solidFill>
        </p:spPr>
        <p:txBody>
          <a:bodyPr wrap="square">
            <a:spAutoFit/>
          </a:bodyPr>
          <a:lstStyle/>
          <a:p>
            <a:r>
              <a:rPr lang="es-MX" b="0" i="0" dirty="0">
                <a:solidFill>
                  <a:srgbClr val="2B2B2B"/>
                </a:solidFill>
                <a:effectLst/>
                <a:latin typeface="Georgia" panose="02040502050405020303" pitchFamily="18" charset="0"/>
              </a:rPr>
              <a:t>NO te impacientes á causa de los malignos, Ni tengas envidia de los que hacen iniquidad.</a:t>
            </a:r>
            <a:endParaRPr lang="es-CL" dirty="0"/>
          </a:p>
        </p:txBody>
      </p:sp>
      <p:sp>
        <p:nvSpPr>
          <p:cNvPr id="22" name="CuadroTexto 21">
            <a:extLst>
              <a:ext uri="{FF2B5EF4-FFF2-40B4-BE49-F238E27FC236}">
                <a16:creationId xmlns:a16="http://schemas.microsoft.com/office/drawing/2014/main" id="{2D7000EE-F9E3-46EE-B1BB-A07764374032}"/>
              </a:ext>
            </a:extLst>
          </p:cNvPr>
          <p:cNvSpPr txBox="1"/>
          <p:nvPr/>
        </p:nvSpPr>
        <p:spPr>
          <a:xfrm>
            <a:off x="208344" y="5232683"/>
            <a:ext cx="588765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L" dirty="0" err="1"/>
              <a:t>Madam</a:t>
            </a:r>
            <a:r>
              <a:rPr lang="es-CL" dirty="0"/>
              <a:t> Guyon: “Al comenzar nuestra vida espiritual lo mas fácil es soportar a nuestros vecinos, luego mas difícil es soportar a nuestra familia, luego a nosotros mismos y al final a Dios mismo.”</a:t>
            </a:r>
          </a:p>
        </p:txBody>
      </p:sp>
    </p:spTree>
    <p:extLst>
      <p:ext uri="{BB962C8B-B14F-4D97-AF65-F5344CB8AC3E}">
        <p14:creationId xmlns:p14="http://schemas.microsoft.com/office/powerpoint/2010/main" val="20712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heel(1)">
                                      <p:cBhvr>
                                        <p:cTn id="6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animBg="1"/>
      <p:bldP spid="17" grpId="0" animBg="1"/>
      <p:bldP spid="19"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44CC650-5E56-40EF-AAD4-5BD9A5BA3940}"/>
              </a:ext>
            </a:extLst>
          </p:cNvPr>
          <p:cNvSpPr>
            <a:spLocks noGrp="1"/>
          </p:cNvSpPr>
          <p:nvPr>
            <p:ph type="ctrTitle"/>
          </p:nvPr>
        </p:nvSpPr>
        <p:spPr>
          <a:xfrm>
            <a:off x="-1" y="0"/>
            <a:ext cx="7620000" cy="1435261"/>
          </a:xfrm>
        </p:spPr>
        <p:style>
          <a:lnRef idx="3">
            <a:schemeClr val="lt1"/>
          </a:lnRef>
          <a:fillRef idx="1">
            <a:schemeClr val="accent2"/>
          </a:fillRef>
          <a:effectRef idx="1">
            <a:schemeClr val="accent2"/>
          </a:effectRef>
          <a:fontRef idx="minor">
            <a:schemeClr val="lt1"/>
          </a:fontRef>
        </p:style>
        <p:txBody>
          <a:bodyPr>
            <a:normAutofit/>
          </a:bodyPr>
          <a:lstStyle/>
          <a:p>
            <a:r>
              <a:rPr lang="es-CL" sz="4400" dirty="0"/>
              <a:t>¿Lamentas tu situación y te comparas con los otros?</a:t>
            </a:r>
          </a:p>
        </p:txBody>
      </p:sp>
      <p:pic>
        <p:nvPicPr>
          <p:cNvPr id="10242" name="Picture 2" descr="Bain &amp; Company revela las tendencias que marcaron el mercado de lujo  durante 2021 – CEI Noticias">
            <a:extLst>
              <a:ext uri="{FF2B5EF4-FFF2-40B4-BE49-F238E27FC236}">
                <a16:creationId xmlns:a16="http://schemas.microsoft.com/office/drawing/2014/main" id="{5B319AF9-4414-46D4-A66B-36749587F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5425"/>
            <a:ext cx="7620000" cy="53625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C32B095-4004-48EE-ABA6-18B5BC1853B5}"/>
              </a:ext>
            </a:extLst>
          </p:cNvPr>
          <p:cNvPicPr>
            <a:picLocks noChangeAspect="1"/>
          </p:cNvPicPr>
          <p:nvPr/>
        </p:nvPicPr>
        <p:blipFill>
          <a:blip r:embed="rId4"/>
          <a:stretch>
            <a:fillRect/>
          </a:stretch>
        </p:blipFill>
        <p:spPr>
          <a:xfrm>
            <a:off x="7620000" y="0"/>
            <a:ext cx="4572000" cy="6858000"/>
          </a:xfrm>
          <a:prstGeom prst="rect">
            <a:avLst/>
          </a:prstGeom>
        </p:spPr>
      </p:pic>
    </p:spTree>
    <p:extLst>
      <p:ext uri="{BB962C8B-B14F-4D97-AF65-F5344CB8AC3E}">
        <p14:creationId xmlns:p14="http://schemas.microsoft.com/office/powerpoint/2010/main" val="407736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B08ED7F-E010-40C9-A7D2-C3C55F9F9236}"/>
              </a:ext>
            </a:extLst>
          </p:cNvPr>
          <p:cNvSpPr>
            <a:spLocks noGrp="1"/>
          </p:cNvSpPr>
          <p:nvPr>
            <p:ph type="ctrTitle"/>
          </p:nvPr>
        </p:nvSpPr>
        <p:spPr>
          <a:xfrm>
            <a:off x="92596" y="4551363"/>
            <a:ext cx="11991373" cy="2161953"/>
          </a:xfrm>
        </p:spPr>
        <p:txBody>
          <a:bodyPr>
            <a:normAutofit fontScale="90000"/>
          </a:bodyPr>
          <a:lstStyle/>
          <a:p>
            <a:r>
              <a:rPr lang="es-CL" dirty="0"/>
              <a:t>¿Puedes identificar y mencionar ejemplos en donde los malos o malvados son prosperados y llenos de riquezas?</a:t>
            </a:r>
          </a:p>
        </p:txBody>
      </p:sp>
      <p:sp>
        <p:nvSpPr>
          <p:cNvPr id="8" name="CuadroTexto 7">
            <a:extLst>
              <a:ext uri="{FF2B5EF4-FFF2-40B4-BE49-F238E27FC236}">
                <a16:creationId xmlns:a16="http://schemas.microsoft.com/office/drawing/2014/main" id="{224526E2-E0E7-408A-9C89-5F7B2E521DA8}"/>
              </a:ext>
            </a:extLst>
          </p:cNvPr>
          <p:cNvSpPr txBox="1"/>
          <p:nvPr/>
        </p:nvSpPr>
        <p:spPr>
          <a:xfrm>
            <a:off x="0" y="0"/>
            <a:ext cx="12192000" cy="4524315"/>
          </a:xfrm>
          <a:prstGeom prst="rect">
            <a:avLst/>
          </a:prstGeom>
        </p:spPr>
        <p:style>
          <a:lnRef idx="2">
            <a:schemeClr val="accent6"/>
          </a:lnRef>
          <a:fillRef idx="1">
            <a:schemeClr val="lt1"/>
          </a:fillRef>
          <a:effectRef idx="0">
            <a:schemeClr val="accent6"/>
          </a:effectRef>
          <a:fontRef idx="minor">
            <a:schemeClr val="dk1"/>
          </a:fontRef>
        </p:style>
        <p:txBody>
          <a:bodyPr wrap="square" numCol="2" rtlCol="0">
            <a:spAutoFit/>
          </a:bodyPr>
          <a:lstStyle/>
          <a:p>
            <a:pPr marL="342900" indent="-342900">
              <a:buFont typeface="+mj-lt"/>
              <a:buAutoNum type="arabicParenR"/>
            </a:pPr>
            <a:r>
              <a:rPr lang="es-CL" sz="2400" dirty="0"/>
              <a:t>Elites del mundo creando ideologías perversas.</a:t>
            </a:r>
          </a:p>
          <a:p>
            <a:pPr marL="342900" indent="-342900">
              <a:buFont typeface="+mj-lt"/>
              <a:buAutoNum type="arabicParenR"/>
            </a:pPr>
            <a:r>
              <a:rPr lang="es-CL" sz="2400" dirty="0"/>
              <a:t>Agenda 2030-2045</a:t>
            </a:r>
          </a:p>
          <a:p>
            <a:pPr marL="342900" indent="-342900">
              <a:buFont typeface="+mj-lt"/>
              <a:buAutoNum type="arabicParenR"/>
            </a:pPr>
            <a:r>
              <a:rPr lang="es-CL" sz="2400" dirty="0"/>
              <a:t>Fundaciones y corrupción política.</a:t>
            </a:r>
          </a:p>
          <a:p>
            <a:pPr marL="342900" indent="-342900">
              <a:buFont typeface="+mj-lt"/>
              <a:buAutoNum type="arabicParenR"/>
            </a:pPr>
            <a:r>
              <a:rPr lang="es-CL" sz="2400" dirty="0"/>
              <a:t>Aborto financiadas por la ONU y John soros entre otros.</a:t>
            </a:r>
          </a:p>
          <a:p>
            <a:pPr marL="342900" indent="-342900">
              <a:buFont typeface="+mj-lt"/>
              <a:buAutoNum type="arabicParenR"/>
            </a:pPr>
            <a:r>
              <a:rPr lang="es-CL" sz="2400" dirty="0"/>
              <a:t>Movimiento WOKE</a:t>
            </a:r>
          </a:p>
          <a:p>
            <a:pPr marL="342900" indent="-342900">
              <a:buFont typeface="+mj-lt"/>
              <a:buAutoNum type="arabicParenR"/>
            </a:pPr>
            <a:r>
              <a:rPr lang="es-CL" sz="2400" dirty="0"/>
              <a:t>Casino y Apuestas</a:t>
            </a:r>
          </a:p>
          <a:p>
            <a:pPr marL="342900" indent="-342900">
              <a:buFont typeface="+mj-lt"/>
              <a:buAutoNum type="arabicParenR"/>
            </a:pPr>
            <a:r>
              <a:rPr lang="es-CL" sz="2400" dirty="0"/>
              <a:t>Prostitución y pornografía.</a:t>
            </a:r>
          </a:p>
          <a:p>
            <a:pPr marL="342900" indent="-342900">
              <a:buFont typeface="+mj-lt"/>
              <a:buAutoNum type="arabicParenR"/>
            </a:pPr>
            <a:r>
              <a:rPr lang="es-CL" sz="2400" dirty="0"/>
              <a:t>Robar y hurtar.</a:t>
            </a:r>
          </a:p>
          <a:p>
            <a:pPr marL="342900" indent="-342900">
              <a:buFont typeface="+mj-lt"/>
              <a:buAutoNum type="arabicParenR"/>
            </a:pPr>
            <a:r>
              <a:rPr lang="es-CL" sz="2400" dirty="0"/>
              <a:t>Asesinos a sueldo.</a:t>
            </a:r>
          </a:p>
          <a:p>
            <a:pPr marL="342900" indent="-342900">
              <a:buFont typeface="+mj-lt"/>
              <a:buAutoNum type="arabicParenR"/>
            </a:pPr>
            <a:r>
              <a:rPr lang="es-CL" sz="2400" dirty="0"/>
              <a:t> Estafar y engañar.</a:t>
            </a:r>
          </a:p>
          <a:p>
            <a:pPr marL="342900" indent="-342900">
              <a:buFont typeface="+mj-lt"/>
              <a:buAutoNum type="arabicParenR"/>
            </a:pPr>
            <a:r>
              <a:rPr lang="es-CL" sz="2400" dirty="0"/>
              <a:t> Crecer en el ámbito laboral destruyendo a todos tus compañeros.</a:t>
            </a:r>
          </a:p>
          <a:p>
            <a:pPr marL="342900" indent="-342900">
              <a:buFont typeface="+mj-lt"/>
              <a:buAutoNum type="arabicParenR"/>
            </a:pPr>
            <a:r>
              <a:rPr lang="es-CL" sz="2400" dirty="0"/>
              <a:t> Narcotraficantes y comercio negro.</a:t>
            </a:r>
          </a:p>
          <a:p>
            <a:pPr marL="342900" indent="-342900">
              <a:buFont typeface="+mj-lt"/>
              <a:buAutoNum type="arabicParenR"/>
            </a:pPr>
            <a:r>
              <a:rPr lang="es-CL" sz="2400" dirty="0"/>
              <a:t> Música urbana y sensual.</a:t>
            </a:r>
          </a:p>
          <a:p>
            <a:pPr marL="342900" indent="-342900">
              <a:buFont typeface="+mj-lt"/>
              <a:buAutoNum type="arabicParenR"/>
            </a:pPr>
            <a:r>
              <a:rPr lang="es-CL" sz="2400" dirty="0"/>
              <a:t> Contenido para adultos por medio de las redes sociales.</a:t>
            </a:r>
          </a:p>
          <a:p>
            <a:pPr marL="342900" indent="-342900">
              <a:buFont typeface="+mj-lt"/>
              <a:buAutoNum type="arabicParenR"/>
            </a:pPr>
            <a:r>
              <a:rPr lang="es-CL" sz="2400" dirty="0"/>
              <a:t> ONU</a:t>
            </a:r>
          </a:p>
          <a:p>
            <a:pPr marL="342900" indent="-342900">
              <a:buFont typeface="+mj-lt"/>
              <a:buAutoNum type="arabicParenR"/>
            </a:pPr>
            <a:r>
              <a:rPr lang="es-CL" sz="2400" dirty="0"/>
              <a:t> Bill Gates con el tema de las vacunas y pandemias.</a:t>
            </a:r>
          </a:p>
          <a:p>
            <a:pPr marL="342900" indent="-342900">
              <a:buFont typeface="+mj-lt"/>
              <a:buAutoNum type="arabicParenR"/>
            </a:pPr>
            <a:r>
              <a:rPr lang="es-CL" sz="2400" dirty="0"/>
              <a:t> Farándula y chismes.</a:t>
            </a:r>
          </a:p>
          <a:p>
            <a:pPr marL="342900" indent="-342900">
              <a:buFont typeface="+mj-lt"/>
              <a:buAutoNum type="arabicParenR"/>
            </a:pPr>
            <a:r>
              <a:rPr lang="es-CL" sz="2400" dirty="0"/>
              <a:t> Comercio de Alcohol, marihuana, Cigarros.</a:t>
            </a:r>
          </a:p>
          <a:p>
            <a:pPr marL="342900" indent="-342900">
              <a:buFont typeface="+mj-lt"/>
              <a:buAutoNum type="arabicParenR"/>
            </a:pPr>
            <a:r>
              <a:rPr lang="es-CL" sz="2400" dirty="0"/>
              <a:t> </a:t>
            </a:r>
            <a:r>
              <a:rPr lang="es-CL" sz="2400" dirty="0" err="1"/>
              <a:t>OnlyFans</a:t>
            </a:r>
            <a:r>
              <a:rPr lang="es-CL" sz="2400" dirty="0"/>
              <a:t>.</a:t>
            </a:r>
          </a:p>
        </p:txBody>
      </p:sp>
    </p:spTree>
    <p:extLst>
      <p:ext uri="{BB962C8B-B14F-4D97-AF65-F5344CB8AC3E}">
        <p14:creationId xmlns:p14="http://schemas.microsoft.com/office/powerpoint/2010/main" val="45503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p:cTn id="27"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circle(in)">
                                      <p:cBhvr>
                                        <p:cTn id="49" dur="2000"/>
                                        <p:tgtEl>
                                          <p:spTgt spid="8">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7" end="7"/>
                                            </p:txEl>
                                          </p:spTgt>
                                        </p:tgtEl>
                                        <p:attrNameLst>
                                          <p:attrName>style.visibility</p:attrName>
                                        </p:attrNameLst>
                                      </p:cBhvr>
                                      <p:to>
                                        <p:strVal val="visible"/>
                                      </p:to>
                                    </p:set>
                                    <p:animEffect transition="in" filter="barn(inVertical)">
                                      <p:cBhvr>
                                        <p:cTn id="54" dur="500"/>
                                        <p:tgtEl>
                                          <p:spTgt spid="8">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
                                            <p:txEl>
                                              <p:pRg st="8" end="8"/>
                                            </p:txEl>
                                          </p:spTgt>
                                        </p:tgtEl>
                                        <p:attrNameLst>
                                          <p:attrName>style.visibility</p:attrName>
                                        </p:attrNameLst>
                                      </p:cBhvr>
                                      <p:to>
                                        <p:strVal val="visible"/>
                                      </p:to>
                                    </p:set>
                                    <p:animEffect transition="in" filter="fade">
                                      <p:cBhvr>
                                        <p:cTn id="59" dur="500"/>
                                        <p:tgtEl>
                                          <p:spTgt spid="8">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
                                            <p:txEl>
                                              <p:pRg st="9" end="9"/>
                                            </p:txEl>
                                          </p:spTgt>
                                        </p:tgtEl>
                                        <p:attrNameLst>
                                          <p:attrName>style.visibility</p:attrName>
                                        </p:attrNameLst>
                                      </p:cBhvr>
                                      <p:to>
                                        <p:strVal val="visible"/>
                                      </p:to>
                                    </p:set>
                                    <p:animEffect transition="in" filter="fade">
                                      <p:cBhvr>
                                        <p:cTn id="64" dur="1000"/>
                                        <p:tgtEl>
                                          <p:spTgt spid="8">
                                            <p:txEl>
                                              <p:pRg st="9" end="9"/>
                                            </p:txEl>
                                          </p:spTgt>
                                        </p:tgtEl>
                                      </p:cBhvr>
                                    </p:animEffect>
                                    <p:anim calcmode="lin" valueType="num">
                                      <p:cBhvr>
                                        <p:cTn id="6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8">
                                            <p:txEl>
                                              <p:pRg st="10" end="10"/>
                                            </p:txEl>
                                          </p:spTgt>
                                        </p:tgtEl>
                                        <p:attrNameLst>
                                          <p:attrName>style.visibility</p:attrName>
                                        </p:attrNameLst>
                                      </p:cBhvr>
                                      <p:to>
                                        <p:strVal val="visible"/>
                                      </p:to>
                                    </p:set>
                                    <p:anim calcmode="lin" valueType="num">
                                      <p:cBhvr additive="base">
                                        <p:cTn id="7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8">
                                            <p:txEl>
                                              <p:pRg st="11" end="11"/>
                                            </p:txEl>
                                          </p:spTgt>
                                        </p:tgtEl>
                                        <p:attrNameLst>
                                          <p:attrName>style.visibility</p:attrName>
                                        </p:attrNameLst>
                                      </p:cBhvr>
                                      <p:to>
                                        <p:strVal val="visible"/>
                                      </p:to>
                                    </p:set>
                                    <p:anim calcmode="lin" valueType="num">
                                      <p:cBhvr additive="base">
                                        <p:cTn id="77"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8">
                                            <p:txEl>
                                              <p:pRg st="12" end="12"/>
                                            </p:txEl>
                                          </p:spTgt>
                                        </p:tgtEl>
                                        <p:attrNameLst>
                                          <p:attrName>style.visibility</p:attrName>
                                        </p:attrNameLst>
                                      </p:cBhvr>
                                      <p:to>
                                        <p:strVal val="visible"/>
                                      </p:to>
                                    </p:set>
                                    <p:animEffect transition="in" filter="barn(inVertical)">
                                      <p:cBhvr>
                                        <p:cTn id="83" dur="500"/>
                                        <p:tgtEl>
                                          <p:spTgt spid="8">
                                            <p:txEl>
                                              <p:pRg st="12" end="1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8">
                                            <p:txEl>
                                              <p:pRg st="13" end="13"/>
                                            </p:txEl>
                                          </p:spTgt>
                                        </p:tgtEl>
                                        <p:attrNameLst>
                                          <p:attrName>style.visibility</p:attrName>
                                        </p:attrNameLst>
                                      </p:cBhvr>
                                      <p:to>
                                        <p:strVal val="visible"/>
                                      </p:to>
                                    </p:set>
                                    <p:animEffect transition="in" filter="fade">
                                      <p:cBhvr>
                                        <p:cTn id="88" dur="500"/>
                                        <p:tgtEl>
                                          <p:spTgt spid="8">
                                            <p:txEl>
                                              <p:pRg st="13" end="1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8">
                                            <p:txEl>
                                              <p:pRg st="15" end="15"/>
                                            </p:txEl>
                                          </p:spTgt>
                                        </p:tgtEl>
                                        <p:attrNameLst>
                                          <p:attrName>style.visibility</p:attrName>
                                        </p:attrNameLst>
                                      </p:cBhvr>
                                      <p:to>
                                        <p:strVal val="visible"/>
                                      </p:to>
                                    </p:set>
                                    <p:anim calcmode="lin" valueType="num">
                                      <p:cBhvr additive="base">
                                        <p:cTn id="97"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8">
                                            <p:txEl>
                                              <p:pRg st="16" end="16"/>
                                            </p:txEl>
                                          </p:spTgt>
                                        </p:tgtEl>
                                        <p:attrNameLst>
                                          <p:attrName>style.visibility</p:attrName>
                                        </p:attrNameLst>
                                      </p:cBhvr>
                                      <p:to>
                                        <p:strVal val="visible"/>
                                      </p:to>
                                    </p:set>
                                    <p:animEffect transition="in" filter="barn(inVertical)">
                                      <p:cBhvr>
                                        <p:cTn id="103" dur="500"/>
                                        <p:tgtEl>
                                          <p:spTgt spid="8">
                                            <p:txEl>
                                              <p:pRg st="16" end="16"/>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1" presetClass="entr" presetSubtype="1" fill="hold" nodeType="clickEffect">
                                  <p:stCondLst>
                                    <p:cond delay="0"/>
                                  </p:stCondLst>
                                  <p:childTnLst>
                                    <p:set>
                                      <p:cBhvr>
                                        <p:cTn id="107" dur="1" fill="hold">
                                          <p:stCondLst>
                                            <p:cond delay="0"/>
                                          </p:stCondLst>
                                        </p:cTn>
                                        <p:tgtEl>
                                          <p:spTgt spid="8">
                                            <p:txEl>
                                              <p:pRg st="17" end="17"/>
                                            </p:txEl>
                                          </p:spTgt>
                                        </p:tgtEl>
                                        <p:attrNameLst>
                                          <p:attrName>style.visibility</p:attrName>
                                        </p:attrNameLst>
                                      </p:cBhvr>
                                      <p:to>
                                        <p:strVal val="visible"/>
                                      </p:to>
                                    </p:set>
                                    <p:animEffect transition="in" filter="wheel(1)">
                                      <p:cBhvr>
                                        <p:cTn id="108" dur="2000"/>
                                        <p:tgtEl>
                                          <p:spTgt spid="8">
                                            <p:txEl>
                                              <p:pRg st="17" end="17"/>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8">
                                            <p:txEl>
                                              <p:pRg st="18" end="18"/>
                                            </p:txEl>
                                          </p:spTgt>
                                        </p:tgtEl>
                                        <p:attrNameLst>
                                          <p:attrName>style.visibility</p:attrName>
                                        </p:attrNameLst>
                                      </p:cBhvr>
                                      <p:to>
                                        <p:strVal val="visible"/>
                                      </p:to>
                                    </p:set>
                                    <p:anim calcmode="lin" valueType="num">
                                      <p:cBhvr>
                                        <p:cTn id="113" dur="1000" fill="hold"/>
                                        <p:tgtEl>
                                          <p:spTgt spid="8">
                                            <p:txEl>
                                              <p:pRg st="18" end="18"/>
                                            </p:txEl>
                                          </p:spTgt>
                                        </p:tgtEl>
                                        <p:attrNameLst>
                                          <p:attrName>ppt_w</p:attrName>
                                        </p:attrNameLst>
                                      </p:cBhvr>
                                      <p:tavLst>
                                        <p:tav tm="0">
                                          <p:val>
                                            <p:fltVal val="0"/>
                                          </p:val>
                                        </p:tav>
                                        <p:tav tm="100000">
                                          <p:val>
                                            <p:strVal val="#ppt_w"/>
                                          </p:val>
                                        </p:tav>
                                      </p:tavLst>
                                    </p:anim>
                                    <p:anim calcmode="lin" valueType="num">
                                      <p:cBhvr>
                                        <p:cTn id="114" dur="1000" fill="hold"/>
                                        <p:tgtEl>
                                          <p:spTgt spid="8">
                                            <p:txEl>
                                              <p:pRg st="18" end="18"/>
                                            </p:txEl>
                                          </p:spTgt>
                                        </p:tgtEl>
                                        <p:attrNameLst>
                                          <p:attrName>ppt_h</p:attrName>
                                        </p:attrNameLst>
                                      </p:cBhvr>
                                      <p:tavLst>
                                        <p:tav tm="0">
                                          <p:val>
                                            <p:fltVal val="0"/>
                                          </p:val>
                                        </p:tav>
                                        <p:tav tm="100000">
                                          <p:val>
                                            <p:strVal val="#ppt_h"/>
                                          </p:val>
                                        </p:tav>
                                      </p:tavLst>
                                    </p:anim>
                                    <p:anim calcmode="lin" valueType="num">
                                      <p:cBhvr>
                                        <p:cTn id="115" dur="1000" fill="hold"/>
                                        <p:tgtEl>
                                          <p:spTgt spid="8">
                                            <p:txEl>
                                              <p:pRg st="18" end="18"/>
                                            </p:txEl>
                                          </p:spTgt>
                                        </p:tgtEl>
                                        <p:attrNameLst>
                                          <p:attrName>style.rotation</p:attrName>
                                        </p:attrNameLst>
                                      </p:cBhvr>
                                      <p:tavLst>
                                        <p:tav tm="0">
                                          <p:val>
                                            <p:fltVal val="90"/>
                                          </p:val>
                                        </p:tav>
                                        <p:tav tm="100000">
                                          <p:val>
                                            <p:fltVal val="0"/>
                                          </p:val>
                                        </p:tav>
                                      </p:tavLst>
                                    </p:anim>
                                    <p:animEffect transition="in" filter="fade">
                                      <p:cBhvr>
                                        <p:cTn id="116" dur="1000"/>
                                        <p:tgtEl>
                                          <p:spTgt spid="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1a lect del libro del Profeta Jeremías 20,7-9. Domingo 3 de Septiembre de  2017. – Evangeliza Fuerte">
            <a:extLst>
              <a:ext uri="{FF2B5EF4-FFF2-40B4-BE49-F238E27FC236}">
                <a16:creationId xmlns:a16="http://schemas.microsoft.com/office/drawing/2014/main" id="{3EDE70F7-4C19-488C-9C3D-99779ADF0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333509"/>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6F3494C0-ABDD-4C4D-8C46-49B8F20CC7E9}"/>
              </a:ext>
            </a:extLst>
          </p:cNvPr>
          <p:cNvSpPr>
            <a:spLocks noGrp="1"/>
          </p:cNvSpPr>
          <p:nvPr>
            <p:ph type="title"/>
          </p:nvPr>
        </p:nvSpPr>
        <p:spPr>
          <a:xfrm>
            <a:off x="353060" y="4363656"/>
            <a:ext cx="10962640" cy="1217995"/>
          </a:xfrm>
        </p:spPr>
        <p:txBody>
          <a:bodyPr rtlCol="0">
            <a:normAutofit fontScale="90000"/>
          </a:bodyPr>
          <a:lstStyle/>
          <a:p>
            <a:pPr rtl="0"/>
            <a:r>
              <a:rPr lang="es-ES" b="1" dirty="0"/>
              <a:t>Jeremías pregunta a Dios</a:t>
            </a:r>
            <a:br>
              <a:rPr lang="es-ES" dirty="0"/>
            </a:br>
            <a:r>
              <a:rPr lang="es-ES" dirty="0"/>
              <a:t>Capitulo 12:3-4</a:t>
            </a:r>
          </a:p>
        </p:txBody>
      </p:sp>
      <p:sp>
        <p:nvSpPr>
          <p:cNvPr id="3" name="Marcador de número de diapositiva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rtlCol="0"/>
          <a:lstStyle/>
          <a:p>
            <a:pPr rtl="0"/>
            <a:fld id="{03DC2DEF-D2FE-4B45-ABA4-9F153FD1C98A}" type="slidenum">
              <a:rPr lang="es-ES" smtClean="0"/>
              <a:t>14</a:t>
            </a:fld>
            <a:endParaRPr lang="es-ES"/>
          </a:p>
        </p:txBody>
      </p:sp>
      <p:pic>
        <p:nvPicPr>
          <p:cNvPr id="11" name="Imagen 2" descr="Logotipo, Icono&#10;&#10;Descripción generada automáticamente">
            <a:extLst>
              <a:ext uri="{FF2B5EF4-FFF2-40B4-BE49-F238E27FC236}">
                <a16:creationId xmlns:a16="http://schemas.microsoft.com/office/drawing/2014/main" id="{D44DB927-011D-4B17-97B5-56BFA7200983}"/>
              </a:ext>
            </a:extLst>
          </p:cNvPr>
          <p:cNvPicPr>
            <a:picLocks noChangeAspect="1"/>
          </p:cNvPicPr>
          <p:nvPr/>
        </p:nvPicPr>
        <p:blipFill>
          <a:blip r:embed="rId4"/>
          <a:stretch>
            <a:fillRect/>
          </a:stretch>
        </p:blipFill>
        <p:spPr>
          <a:xfrm>
            <a:off x="353060" y="127723"/>
            <a:ext cx="1046480" cy="937885"/>
          </a:xfrm>
          <a:prstGeom prst="rect">
            <a:avLst/>
          </a:prstGeom>
        </p:spPr>
      </p:pic>
    </p:spTree>
    <p:extLst>
      <p:ext uri="{BB962C8B-B14F-4D97-AF65-F5344CB8AC3E}">
        <p14:creationId xmlns:p14="http://schemas.microsoft.com/office/powerpoint/2010/main" val="104941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EBBFC55-CD05-4BD6-9D98-C2FF89C987F8}"/>
              </a:ext>
            </a:extLst>
          </p:cNvPr>
          <p:cNvSpPr>
            <a:spLocks noGrp="1"/>
          </p:cNvSpPr>
          <p:nvPr>
            <p:ph type="title"/>
          </p:nvPr>
        </p:nvSpPr>
        <p:spPr>
          <a:xfrm>
            <a:off x="0" y="0"/>
            <a:ext cx="5138058" cy="1794076"/>
          </a:xfrm>
        </p:spPr>
        <p:style>
          <a:lnRef idx="2">
            <a:schemeClr val="accent1">
              <a:shade val="50000"/>
            </a:schemeClr>
          </a:lnRef>
          <a:fillRef idx="1">
            <a:schemeClr val="accent1"/>
          </a:fillRef>
          <a:effectRef idx="0">
            <a:schemeClr val="accent1"/>
          </a:effectRef>
          <a:fontRef idx="minor">
            <a:schemeClr val="lt1"/>
          </a:fontRef>
        </p:style>
        <p:txBody>
          <a:bodyPr/>
          <a:lstStyle/>
          <a:p>
            <a:r>
              <a:rPr lang="es-MX" b="1" dirty="0"/>
              <a:t>Jeremías contrasta</a:t>
            </a:r>
            <a:br>
              <a:rPr lang="es-MX" b="1" dirty="0"/>
            </a:br>
            <a:r>
              <a:rPr lang="es-MX" b="1" dirty="0"/>
              <a:t> su vida con la </a:t>
            </a:r>
            <a:br>
              <a:rPr lang="es-MX" b="1" dirty="0"/>
            </a:br>
            <a:r>
              <a:rPr lang="es-MX" b="1" dirty="0"/>
              <a:t>de los impíos</a:t>
            </a:r>
            <a:endParaRPr lang="es-CL" b="1" dirty="0"/>
          </a:p>
        </p:txBody>
      </p:sp>
      <p:sp>
        <p:nvSpPr>
          <p:cNvPr id="5" name="Marcador de contenido 4">
            <a:extLst>
              <a:ext uri="{FF2B5EF4-FFF2-40B4-BE49-F238E27FC236}">
                <a16:creationId xmlns:a16="http://schemas.microsoft.com/office/drawing/2014/main" id="{56E34BA5-417D-43EB-8163-5A0CCCDA30FA}"/>
              </a:ext>
            </a:extLst>
          </p:cNvPr>
          <p:cNvSpPr>
            <a:spLocks noGrp="1"/>
          </p:cNvSpPr>
          <p:nvPr>
            <p:ph idx="1"/>
          </p:nvPr>
        </p:nvSpPr>
        <p:spPr>
          <a:xfrm>
            <a:off x="5138058" y="0"/>
            <a:ext cx="7053942" cy="6857999"/>
          </a:xfr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a:buFont typeface="Courier New" panose="02070309020205020404" pitchFamily="49" charset="0"/>
              <a:buChar char="o"/>
            </a:pPr>
            <a:r>
              <a:rPr lang="es-MX" dirty="0">
                <a:solidFill>
                  <a:schemeClr val="tx1"/>
                </a:solidFill>
              </a:rPr>
              <a:t>Quizás los que lo amenazaron (Jeremías 11:18-19)</a:t>
            </a:r>
          </a:p>
          <a:p>
            <a:r>
              <a:rPr lang="es-MX" b="1" dirty="0">
                <a:solidFill>
                  <a:srgbClr val="7030A0"/>
                </a:solidFill>
              </a:rPr>
              <a:t>“18  Y Jehová me lo hizo saber, y </a:t>
            </a:r>
            <a:r>
              <a:rPr lang="es-MX" b="1" dirty="0" err="1">
                <a:solidFill>
                  <a:srgbClr val="7030A0"/>
                </a:solidFill>
              </a:rPr>
              <a:t>conocílo</a:t>
            </a:r>
            <a:r>
              <a:rPr lang="es-MX" b="1" dirty="0">
                <a:solidFill>
                  <a:srgbClr val="7030A0"/>
                </a:solidFill>
              </a:rPr>
              <a:t>: entonces me hiciste ver sus obras. 19  Y yo como cordero inocente que llevan á degollar, pues no entendía que maquinaban contra mí designios, diciendo: Destruyamos el árbol con su fruto, y cortémoslo de la tierra de los vivientes, y no haya más memoria de su nombre.”</a:t>
            </a:r>
          </a:p>
          <a:p>
            <a:pPr>
              <a:buFont typeface="Courier New" panose="02070309020205020404" pitchFamily="49" charset="0"/>
              <a:buChar char="o"/>
            </a:pPr>
            <a:r>
              <a:rPr lang="es-MX" dirty="0"/>
              <a:t>Él sabía que su vida y su corazón eran probados ante Dios de una manera que las vidas de ellos no parecían serlo.</a:t>
            </a:r>
          </a:p>
          <a:p>
            <a:pPr>
              <a:buFont typeface="Courier New" panose="02070309020205020404" pitchFamily="49" charset="0"/>
              <a:buChar char="o"/>
            </a:pPr>
            <a:r>
              <a:rPr lang="es-MX" dirty="0">
                <a:solidFill>
                  <a:schemeClr val="tx1"/>
                </a:solidFill>
              </a:rPr>
              <a:t>En el capítulo anterior, Jeremías sentía que era como oveja para el degolladero (Jeremías 11:19). </a:t>
            </a:r>
          </a:p>
          <a:p>
            <a:pPr>
              <a:buFont typeface="Courier New" panose="02070309020205020404" pitchFamily="49" charset="0"/>
              <a:buChar char="o"/>
            </a:pPr>
            <a:r>
              <a:rPr lang="es-MX" dirty="0">
                <a:solidFill>
                  <a:schemeClr val="tx1"/>
                </a:solidFill>
              </a:rPr>
              <a:t>Él ora para que los malvados sean puestos ahora en el mismo lugar.</a:t>
            </a:r>
          </a:p>
          <a:p>
            <a:pPr>
              <a:buFont typeface="Courier New" panose="02070309020205020404" pitchFamily="49" charset="0"/>
              <a:buChar char="o"/>
            </a:pPr>
            <a:r>
              <a:rPr lang="es-MX" b="1" dirty="0">
                <a:solidFill>
                  <a:schemeClr val="tx1"/>
                </a:solidFill>
              </a:rPr>
              <a:t>“Manda Fuego Señor” </a:t>
            </a:r>
          </a:p>
          <a:p>
            <a:pPr>
              <a:buFont typeface="Courier New" panose="02070309020205020404" pitchFamily="49" charset="0"/>
              <a:buChar char="o"/>
            </a:pPr>
            <a:r>
              <a:rPr lang="es-MX" dirty="0"/>
              <a:t>Cada siervo de Dios que ha dedicado su vida a la obra de Dios se pregunta a veces por qué Dios no actúa.</a:t>
            </a:r>
          </a:p>
          <a:p>
            <a:pPr>
              <a:buFont typeface="Courier New" panose="02070309020205020404" pitchFamily="49" charset="0"/>
              <a:buChar char="o"/>
            </a:pPr>
            <a:r>
              <a:rPr lang="es-MX" dirty="0"/>
              <a:t>Todos nos preguntamos por qué Dios permite esto. </a:t>
            </a:r>
          </a:p>
          <a:p>
            <a:pPr>
              <a:buFont typeface="Courier New" panose="02070309020205020404" pitchFamily="49" charset="0"/>
              <a:buChar char="o"/>
            </a:pPr>
            <a:r>
              <a:rPr lang="es-MX" dirty="0"/>
              <a:t>Incluso el rey David cuestionó a Dios cuando dijo, en el Salmo 37:35,”</a:t>
            </a:r>
            <a:r>
              <a:rPr lang="es-MX" b="1" dirty="0"/>
              <a:t>Vi yo al impío sumamente ensalzado, Y que se extendía como un laurel verde.”</a:t>
            </a:r>
          </a:p>
        </p:txBody>
      </p:sp>
      <p:pic>
        <p:nvPicPr>
          <p:cNvPr id="7" name="Imagen 2" descr="Logotipo, Icono&#10;&#10;Descripción generada automáticamente">
            <a:extLst>
              <a:ext uri="{FF2B5EF4-FFF2-40B4-BE49-F238E27FC236}">
                <a16:creationId xmlns:a16="http://schemas.microsoft.com/office/drawing/2014/main" id="{941A8D9F-B9BE-45FB-AC42-2F0DEEFD66A6}"/>
              </a:ext>
            </a:extLst>
          </p:cNvPr>
          <p:cNvPicPr>
            <a:picLocks noChangeAspect="1"/>
          </p:cNvPicPr>
          <p:nvPr/>
        </p:nvPicPr>
        <p:blipFill>
          <a:blip r:embed="rId3"/>
          <a:stretch>
            <a:fillRect/>
          </a:stretch>
        </p:blipFill>
        <p:spPr>
          <a:xfrm>
            <a:off x="3918858" y="350697"/>
            <a:ext cx="1219200" cy="1092682"/>
          </a:xfrm>
          <a:prstGeom prst="rect">
            <a:avLst/>
          </a:prstGeom>
        </p:spPr>
      </p:pic>
      <p:pic>
        <p:nvPicPr>
          <p:cNvPr id="11268" name="Picture 4" descr="Representación visual de Jesús como el Cordero de Dios el cordero inocente  y puro que murió en la cruz | Imagen Premium generada con IA">
            <a:extLst>
              <a:ext uri="{FF2B5EF4-FFF2-40B4-BE49-F238E27FC236}">
                <a16:creationId xmlns:a16="http://schemas.microsoft.com/office/drawing/2014/main" id="{355D8AE0-6188-4787-A5B7-A80A8CE01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4076"/>
            <a:ext cx="5138058" cy="506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9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5C897C2-2B9A-44EE-B00E-6AEF050F5CF5}"/>
              </a:ext>
            </a:extLst>
          </p:cNvPr>
          <p:cNvSpPr>
            <a:spLocks noGrp="1"/>
          </p:cNvSpPr>
          <p:nvPr>
            <p:ph type="ctrTitle"/>
          </p:nvPr>
        </p:nvSpPr>
        <p:spPr>
          <a:xfrm>
            <a:off x="483243" y="734860"/>
            <a:ext cx="11708756" cy="1313859"/>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s-CL" sz="4800" dirty="0">
                <a:solidFill>
                  <a:schemeClr val="tx1"/>
                </a:solidFill>
              </a:rPr>
              <a:t>¿Por qué sucede esto de que los malos prosperan y se enriquecen?</a:t>
            </a:r>
          </a:p>
        </p:txBody>
      </p:sp>
      <p:sp>
        <p:nvSpPr>
          <p:cNvPr id="4" name="Subtítulo 3">
            <a:extLst>
              <a:ext uri="{FF2B5EF4-FFF2-40B4-BE49-F238E27FC236}">
                <a16:creationId xmlns:a16="http://schemas.microsoft.com/office/drawing/2014/main" id="{0E8E7F9A-2EF6-43BF-979B-8CAA7DD711E2}"/>
              </a:ext>
            </a:extLst>
          </p:cNvPr>
          <p:cNvSpPr>
            <a:spLocks noGrp="1"/>
          </p:cNvSpPr>
          <p:nvPr>
            <p:ph type="subTitle" idx="1"/>
          </p:nvPr>
        </p:nvSpPr>
        <p:spPr>
          <a:xfrm>
            <a:off x="483242" y="2206894"/>
            <a:ext cx="11708755" cy="976311"/>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s-MX" b="0" i="0" dirty="0">
                <a:solidFill>
                  <a:srgbClr val="999966"/>
                </a:solidFill>
                <a:effectLst/>
                <a:latin typeface="Segoe UI" panose="020B0502040204020203" pitchFamily="34" charset="0"/>
              </a:rPr>
              <a:t>4</a:t>
            </a:r>
            <a:r>
              <a:rPr lang="es-MX" b="0" i="0" dirty="0">
                <a:solidFill>
                  <a:srgbClr val="2B2B2B"/>
                </a:solidFill>
                <a:effectLst/>
                <a:latin typeface="Georgia" panose="02040502050405020303" pitchFamily="18" charset="0"/>
              </a:rPr>
              <a:t>  En los cuales el dios de este siglo cegó los entendimientos de los incrédulos, para que no les resplandezca la lumbre del evangelio de la gloria de Cristo, el cual es la imagen de Dios.</a:t>
            </a:r>
            <a:endParaRPr lang="es-CL" dirty="0"/>
          </a:p>
        </p:txBody>
      </p:sp>
      <p:sp>
        <p:nvSpPr>
          <p:cNvPr id="6" name="CuadroTexto 5">
            <a:extLst>
              <a:ext uri="{FF2B5EF4-FFF2-40B4-BE49-F238E27FC236}">
                <a16:creationId xmlns:a16="http://schemas.microsoft.com/office/drawing/2014/main" id="{566C3650-7BB6-45C0-8D3C-D67BF8DC5221}"/>
              </a:ext>
            </a:extLst>
          </p:cNvPr>
          <p:cNvSpPr txBox="1"/>
          <p:nvPr/>
        </p:nvSpPr>
        <p:spPr>
          <a:xfrm>
            <a:off x="483243" y="88529"/>
            <a:ext cx="1170875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s-MX" b="0" i="0" dirty="0">
                <a:solidFill>
                  <a:srgbClr val="999966"/>
                </a:solidFill>
                <a:effectLst/>
                <a:latin typeface="Segoe UI" panose="020B0502040204020203" pitchFamily="34" charset="0"/>
              </a:rPr>
              <a:t>2</a:t>
            </a:r>
            <a:r>
              <a:rPr lang="es-MX" b="0" i="0" dirty="0">
                <a:solidFill>
                  <a:srgbClr val="2B2B2B"/>
                </a:solidFill>
                <a:effectLst/>
                <a:latin typeface="Georgia" panose="02040502050405020303" pitchFamily="18" charset="0"/>
              </a:rPr>
              <a:t>  </a:t>
            </a:r>
            <a:r>
              <a:rPr lang="es-MX" b="0" i="0" dirty="0" err="1">
                <a:solidFill>
                  <a:srgbClr val="C00000"/>
                </a:solidFill>
                <a:effectLst/>
                <a:latin typeface="Georgia" panose="02040502050405020303" pitchFamily="18" charset="0"/>
              </a:rPr>
              <a:t>Plantástelos</a:t>
            </a:r>
            <a:r>
              <a:rPr lang="es-MX" b="0" i="0" dirty="0">
                <a:solidFill>
                  <a:srgbClr val="C00000"/>
                </a:solidFill>
                <a:effectLst/>
                <a:latin typeface="Georgia" panose="02040502050405020303" pitchFamily="18" charset="0"/>
              </a:rPr>
              <a:t>, y echaron raíces; progresaron, é hicieron fruto; </a:t>
            </a:r>
            <a:r>
              <a:rPr lang="es-MX" b="0" i="0" dirty="0">
                <a:solidFill>
                  <a:srgbClr val="002060"/>
                </a:solidFill>
                <a:effectLst/>
                <a:latin typeface="Georgia" panose="02040502050405020303" pitchFamily="18" charset="0"/>
              </a:rPr>
              <a:t>cercano estás tú en sus bocas, mas lejos de sus riñones.</a:t>
            </a:r>
          </a:p>
        </p:txBody>
      </p:sp>
      <p:sp>
        <p:nvSpPr>
          <p:cNvPr id="7" name="CuadroTexto 6">
            <a:extLst>
              <a:ext uri="{FF2B5EF4-FFF2-40B4-BE49-F238E27FC236}">
                <a16:creationId xmlns:a16="http://schemas.microsoft.com/office/drawing/2014/main" id="{0BA879F0-AC7C-4D8A-814F-DAA92333AE2F}"/>
              </a:ext>
            </a:extLst>
          </p:cNvPr>
          <p:cNvSpPr txBox="1"/>
          <p:nvPr/>
        </p:nvSpPr>
        <p:spPr>
          <a:xfrm>
            <a:off x="483242" y="3341380"/>
            <a:ext cx="1153128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Wingdings" panose="05000000000000000000" pitchFamily="2" charset="2"/>
              <a:buChar char="q"/>
            </a:pPr>
            <a:r>
              <a:rPr lang="es-CL" sz="2400" b="1" dirty="0">
                <a:solidFill>
                  <a:srgbClr val="C00000"/>
                </a:solidFill>
              </a:rPr>
              <a:t>Primero Dios permite que esto pase y suceda.</a:t>
            </a:r>
          </a:p>
          <a:p>
            <a:pPr marL="285750" indent="-285750">
              <a:buFont typeface="Wingdings" panose="05000000000000000000" pitchFamily="2" charset="2"/>
              <a:buChar char="q"/>
            </a:pPr>
            <a:r>
              <a:rPr lang="es-CL" sz="2400" dirty="0"/>
              <a:t>El Dios de este siglo es Satanás, el tiene el poder de gobernar en este mundo corrompido y el tiene el poder sobre las riquezas terrenales y carnales.</a:t>
            </a:r>
          </a:p>
          <a:p>
            <a:pPr marL="285750" indent="-285750">
              <a:buFont typeface="Wingdings" panose="05000000000000000000" pitchFamily="2" charset="2"/>
              <a:buChar char="q"/>
            </a:pPr>
            <a:r>
              <a:rPr lang="es-CL" sz="2400" dirty="0"/>
              <a:t>Satanás puede darte lo que quieras en cuanto a lujurias, y deseos carnales.</a:t>
            </a:r>
          </a:p>
          <a:p>
            <a:pPr marL="285750" indent="-285750">
              <a:buFont typeface="Wingdings" panose="05000000000000000000" pitchFamily="2" charset="2"/>
              <a:buChar char="q"/>
            </a:pPr>
            <a:r>
              <a:rPr lang="es-CL" sz="2400" dirty="0"/>
              <a:t>Pero las cosas de Dios que son las celestiales, esas cosas Satanás no puede ofrecértelas.</a:t>
            </a:r>
          </a:p>
          <a:p>
            <a:pPr marL="285750" indent="-285750">
              <a:buFont typeface="Wingdings" panose="05000000000000000000" pitchFamily="2" charset="2"/>
              <a:buChar char="q"/>
            </a:pPr>
            <a:r>
              <a:rPr lang="es-CL" sz="2400" dirty="0"/>
              <a:t>Satanás tentó a Jesús mismo en el desierto en un momento de aflicción y de problemas.</a:t>
            </a:r>
          </a:p>
          <a:p>
            <a:pPr marL="285750" indent="-285750">
              <a:buFont typeface="Wingdings" panose="05000000000000000000" pitchFamily="2" charset="2"/>
              <a:buChar char="q"/>
            </a:pPr>
            <a:r>
              <a:rPr lang="es-CL" sz="2400" dirty="0"/>
              <a:t>Satanás le ofreció el mundo entero </a:t>
            </a:r>
            <a:r>
              <a:rPr lang="es-CL" sz="2400" dirty="0" err="1"/>
              <a:t>osea</a:t>
            </a:r>
            <a:r>
              <a:rPr lang="es-CL" sz="2400" dirty="0"/>
              <a:t> todas las riquezas posibles.</a:t>
            </a:r>
          </a:p>
          <a:p>
            <a:pPr marL="285750" indent="-285750">
              <a:buFont typeface="Wingdings" panose="05000000000000000000" pitchFamily="2" charset="2"/>
              <a:buChar char="q"/>
            </a:pPr>
            <a:r>
              <a:rPr lang="es-MX" sz="2400" b="1" dirty="0">
                <a:solidFill>
                  <a:srgbClr val="002060"/>
                </a:solidFill>
              </a:rPr>
              <a:t>Las personas que Jeremías tenía en mente eran aquellas que hacían una profesión de religión externa pero que realmente no se interesaban por Dios ni las cosas de Dios.</a:t>
            </a:r>
            <a:endParaRPr lang="es-CL" sz="2400" b="1" dirty="0">
              <a:solidFill>
                <a:srgbClr val="002060"/>
              </a:solidFill>
            </a:endParaRPr>
          </a:p>
        </p:txBody>
      </p:sp>
    </p:spTree>
    <p:extLst>
      <p:ext uri="{BB962C8B-B14F-4D97-AF65-F5344CB8AC3E}">
        <p14:creationId xmlns:p14="http://schemas.microsoft.com/office/powerpoint/2010/main" val="31913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500"/>
                                        <p:tgtEl>
                                          <p:spTgt spid="7">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500"/>
                                        <p:tgtEl>
                                          <p:spTgt spid="7">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500"/>
                                        <p:tgtEl>
                                          <p:spTgt spid="7">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xEl>
                                              <p:pRg st="4" end="4"/>
                                            </p:txEl>
                                          </p:spTgt>
                                        </p:tgtEl>
                                        <p:attrNameLst>
                                          <p:attrName>style.visibility</p:attrName>
                                        </p:attrNameLst>
                                      </p:cBhvr>
                                      <p:to>
                                        <p:strVal val="visible"/>
                                      </p:to>
                                    </p:set>
                                    <p:animEffect transition="in" filter="fade">
                                      <p:cBhvr>
                                        <p:cTn id="54" dur="500"/>
                                        <p:tgtEl>
                                          <p:spTgt spid="7">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Effect transition="in" filter="fade">
                                      <p:cBhvr>
                                        <p:cTn id="6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ARIO DE DISTINCIONES: VIVIR EN LA PREGUNTA">
            <a:extLst>
              <a:ext uri="{FF2B5EF4-FFF2-40B4-BE49-F238E27FC236}">
                <a16:creationId xmlns:a16="http://schemas.microsoft.com/office/drawing/2014/main" id="{3E579666-10DB-42FA-AF5F-30D1AF80C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631508"/>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6F3494C0-ABDD-4C4D-8C46-49B8F20CC7E9}"/>
              </a:ext>
            </a:extLst>
          </p:cNvPr>
          <p:cNvSpPr>
            <a:spLocks noGrp="1"/>
          </p:cNvSpPr>
          <p:nvPr>
            <p:ph type="title"/>
          </p:nvPr>
        </p:nvSpPr>
        <p:spPr/>
        <p:txBody>
          <a:bodyPr rtlCol="0">
            <a:normAutofit fontScale="90000"/>
          </a:bodyPr>
          <a:lstStyle/>
          <a:p>
            <a:pPr rtl="0"/>
            <a:r>
              <a:rPr lang="es-ES" b="1" dirty="0"/>
              <a:t>La respuesta de Dios</a:t>
            </a:r>
            <a:br>
              <a:rPr lang="es-ES" dirty="0"/>
            </a:br>
            <a:r>
              <a:rPr lang="es-ES" dirty="0"/>
              <a:t>Capítulo 12:5-6</a:t>
            </a:r>
          </a:p>
        </p:txBody>
      </p:sp>
      <p:sp>
        <p:nvSpPr>
          <p:cNvPr id="3" name="Marcador de número de diapositiva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rtlCol="0"/>
          <a:lstStyle/>
          <a:p>
            <a:pPr rtl="0"/>
            <a:fld id="{03DC2DEF-D2FE-4B45-ABA4-9F153FD1C98A}" type="slidenum">
              <a:rPr lang="es-ES" smtClean="0"/>
              <a:t>17</a:t>
            </a:fld>
            <a:endParaRPr lang="es-ES"/>
          </a:p>
        </p:txBody>
      </p:sp>
      <p:pic>
        <p:nvPicPr>
          <p:cNvPr id="11" name="Imagen 2" descr="Logotipo, Icono&#10;&#10;Descripción generada automáticamente">
            <a:extLst>
              <a:ext uri="{FF2B5EF4-FFF2-40B4-BE49-F238E27FC236}">
                <a16:creationId xmlns:a16="http://schemas.microsoft.com/office/drawing/2014/main" id="{D44DB927-011D-4B17-97B5-56BFA7200983}"/>
              </a:ext>
            </a:extLst>
          </p:cNvPr>
          <p:cNvPicPr>
            <a:picLocks noChangeAspect="1"/>
          </p:cNvPicPr>
          <p:nvPr/>
        </p:nvPicPr>
        <p:blipFill>
          <a:blip r:embed="rId4"/>
          <a:stretch>
            <a:fillRect/>
          </a:stretch>
        </p:blipFill>
        <p:spPr>
          <a:xfrm>
            <a:off x="353060" y="127723"/>
            <a:ext cx="1046480" cy="937885"/>
          </a:xfrm>
          <a:prstGeom prst="rect">
            <a:avLst/>
          </a:prstGeom>
        </p:spPr>
      </p:pic>
    </p:spTree>
    <p:extLst>
      <p:ext uri="{BB962C8B-B14F-4D97-AF65-F5344CB8AC3E}">
        <p14:creationId xmlns:p14="http://schemas.microsoft.com/office/powerpoint/2010/main" val="216917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EBBFC55-CD05-4BD6-9D98-C2FF89C987F8}"/>
              </a:ext>
            </a:extLst>
          </p:cNvPr>
          <p:cNvSpPr>
            <a:spLocks noGrp="1"/>
          </p:cNvSpPr>
          <p:nvPr>
            <p:ph type="title"/>
          </p:nvPr>
        </p:nvSpPr>
        <p:spPr>
          <a:xfrm>
            <a:off x="0" y="0"/>
            <a:ext cx="4629873" cy="1551573"/>
          </a:xfrm>
        </p:spPr>
        <p:style>
          <a:lnRef idx="2">
            <a:schemeClr val="accent1">
              <a:shade val="50000"/>
            </a:schemeClr>
          </a:lnRef>
          <a:fillRef idx="1">
            <a:schemeClr val="accent1"/>
          </a:fillRef>
          <a:effectRef idx="0">
            <a:schemeClr val="accent1"/>
          </a:effectRef>
          <a:fontRef idx="minor">
            <a:schemeClr val="lt1"/>
          </a:fontRef>
        </p:style>
        <p:txBody>
          <a:bodyPr/>
          <a:lstStyle/>
          <a:p>
            <a:r>
              <a:rPr lang="es-CL" b="1" dirty="0"/>
              <a:t>Dios responde </a:t>
            </a:r>
            <a:br>
              <a:rPr lang="es-CL" b="1" dirty="0"/>
            </a:br>
            <a:r>
              <a:rPr lang="es-CL" b="1" dirty="0"/>
              <a:t>a Jeremías</a:t>
            </a:r>
          </a:p>
        </p:txBody>
      </p:sp>
      <p:sp>
        <p:nvSpPr>
          <p:cNvPr id="5" name="Marcador de contenido 4">
            <a:extLst>
              <a:ext uri="{FF2B5EF4-FFF2-40B4-BE49-F238E27FC236}">
                <a16:creationId xmlns:a16="http://schemas.microsoft.com/office/drawing/2014/main" id="{56E34BA5-417D-43EB-8163-5A0CCCDA30FA}"/>
              </a:ext>
            </a:extLst>
          </p:cNvPr>
          <p:cNvSpPr>
            <a:spLocks noGrp="1"/>
          </p:cNvSpPr>
          <p:nvPr>
            <p:ph idx="1"/>
          </p:nvPr>
        </p:nvSpPr>
        <p:spPr>
          <a:xfrm>
            <a:off x="4629873" y="0"/>
            <a:ext cx="7562127" cy="6857999"/>
          </a:xfrm>
          <a:solidFill>
            <a:schemeClr val="accent4"/>
          </a:solidFill>
        </p:spPr>
        <p:style>
          <a:lnRef idx="1">
            <a:schemeClr val="accent6"/>
          </a:lnRef>
          <a:fillRef idx="2">
            <a:schemeClr val="accent6"/>
          </a:fillRef>
          <a:effectRef idx="1">
            <a:schemeClr val="accent6"/>
          </a:effectRef>
          <a:fontRef idx="minor">
            <a:schemeClr val="dk1"/>
          </a:fontRef>
        </p:style>
        <p:txBody>
          <a:bodyPr>
            <a:normAutofit lnSpcReduction="10000"/>
          </a:bodyPr>
          <a:lstStyle/>
          <a:p>
            <a:pPr>
              <a:buFont typeface="Wingdings" panose="05000000000000000000" pitchFamily="2" charset="2"/>
              <a:buChar char="v"/>
            </a:pPr>
            <a:r>
              <a:rPr lang="es-MX" dirty="0"/>
              <a:t>¿qué vas a hacer cuando sea peor? </a:t>
            </a:r>
          </a:p>
          <a:p>
            <a:pPr>
              <a:buFont typeface="Wingdings" panose="05000000000000000000" pitchFamily="2" charset="2"/>
              <a:buChar char="v"/>
            </a:pPr>
            <a:r>
              <a:rPr lang="es-MX" dirty="0"/>
              <a:t>Si este tipo de cosas te molestan, si tu fe es desafiada y estás molesto y clamas a mí, entonces… </a:t>
            </a:r>
          </a:p>
          <a:p>
            <a:pPr>
              <a:buFont typeface="Wingdings" panose="05000000000000000000" pitchFamily="2" charset="2"/>
              <a:buChar char="v"/>
            </a:pPr>
            <a:r>
              <a:rPr lang="es-MX" dirty="0"/>
              <a:t>¿qué vas a hacer cuando sea mucho peor? </a:t>
            </a:r>
          </a:p>
          <a:p>
            <a:pPr>
              <a:buFont typeface="Wingdings" panose="05000000000000000000" pitchFamily="2" charset="2"/>
              <a:buChar char="v"/>
            </a:pPr>
            <a:r>
              <a:rPr lang="es-MX" dirty="0"/>
              <a:t>¿Entonces a quién has de volverte? ¿En qué te has de mantener en pie entonces? </a:t>
            </a:r>
          </a:p>
          <a:p>
            <a:pPr>
              <a:buFont typeface="Wingdings" panose="05000000000000000000" pitchFamily="2" charset="2"/>
              <a:buChar char="v"/>
            </a:pPr>
            <a:r>
              <a:rPr lang="es-MX" dirty="0"/>
              <a:t>Si has estado corriendo con los hombres a pie y te cansaste, ¿qué vas a hacer cuando tengas que correr con caballos? </a:t>
            </a:r>
          </a:p>
          <a:p>
            <a:pPr>
              <a:buFont typeface="Wingdings" panose="05000000000000000000" pitchFamily="2" charset="2"/>
              <a:buChar char="v"/>
            </a:pPr>
            <a:r>
              <a:rPr lang="es-MX" dirty="0"/>
              <a:t>Y si al correr en la pradera te has caído, ¿qué vas a hacer cuando tengas que luchar por medio de una jungla caliente y sudorosa, cuya crecimiento espeso te impide el progreso de todas formas?”. </a:t>
            </a:r>
          </a:p>
          <a:p>
            <a:pPr>
              <a:buFont typeface="Wingdings" panose="05000000000000000000" pitchFamily="2" charset="2"/>
              <a:buChar char="v"/>
            </a:pPr>
            <a:r>
              <a:rPr lang="es-MX" dirty="0"/>
              <a:t>Éstas son preguntas escrutadoras, ¿no es cierto?</a:t>
            </a:r>
          </a:p>
          <a:p>
            <a:pPr>
              <a:buFont typeface="Wingdings" panose="05000000000000000000" pitchFamily="2" charset="2"/>
              <a:buChar char="v"/>
            </a:pPr>
            <a:r>
              <a:rPr lang="es-MX" dirty="0"/>
              <a:t>Sabemos que Jesús dijo que, al llegar al final, vendrán terremotos y hambrunas y guerras, con nación levantándose contra nación, y cosas aterradoras en el mar el rugir de las </a:t>
            </a:r>
            <a:r>
              <a:rPr lang="es-MX" dirty="0" err="1"/>
              <a:t>olaque</a:t>
            </a:r>
            <a:r>
              <a:rPr lang="es-MX" dirty="0"/>
              <a:t> harían temer al hombre. </a:t>
            </a:r>
          </a:p>
          <a:p>
            <a:pPr>
              <a:buFont typeface="Wingdings" panose="05000000000000000000" pitchFamily="2" charset="2"/>
              <a:buChar char="v"/>
            </a:pPr>
            <a:r>
              <a:rPr lang="es-MX" dirty="0"/>
              <a:t>Y llamó a todo esto “el principio de dolores”, meramente el comienzo de dolores. </a:t>
            </a:r>
          </a:p>
          <a:p>
            <a:pPr>
              <a:buFont typeface="Wingdings" panose="05000000000000000000" pitchFamily="2" charset="2"/>
              <a:buChar char="v"/>
            </a:pPr>
            <a:r>
              <a:rPr lang="es-MX" dirty="0"/>
              <a:t>“Ahora, si la fe se enfría y se vuelve ligera y débil en medio de las presiones de hoy en día”, la pregunta de Dios a Jeremías, y a nosotros, es: “¿Qué es lo que vas a hacer cuando sea peor? ¿Cómo competirás con caballos, cuando te rindes frente a los hombres a pie?”.</a:t>
            </a:r>
            <a:endParaRPr lang="es-MX" dirty="0">
              <a:solidFill>
                <a:schemeClr val="tx1"/>
              </a:solidFill>
            </a:endParaRPr>
          </a:p>
        </p:txBody>
      </p:sp>
      <p:pic>
        <p:nvPicPr>
          <p:cNvPr id="7" name="Imagen 2" descr="Logotipo, Icono&#10;&#10;Descripción generada automáticamente">
            <a:extLst>
              <a:ext uri="{FF2B5EF4-FFF2-40B4-BE49-F238E27FC236}">
                <a16:creationId xmlns:a16="http://schemas.microsoft.com/office/drawing/2014/main" id="{941A8D9F-B9BE-45FB-AC42-2F0DEEFD66A6}"/>
              </a:ext>
            </a:extLst>
          </p:cNvPr>
          <p:cNvPicPr>
            <a:picLocks noChangeAspect="1"/>
          </p:cNvPicPr>
          <p:nvPr/>
        </p:nvPicPr>
        <p:blipFill>
          <a:blip r:embed="rId3"/>
          <a:stretch>
            <a:fillRect/>
          </a:stretch>
        </p:blipFill>
        <p:spPr>
          <a:xfrm>
            <a:off x="3240911" y="229445"/>
            <a:ext cx="1219200" cy="1092682"/>
          </a:xfrm>
          <a:prstGeom prst="rect">
            <a:avLst/>
          </a:prstGeom>
        </p:spPr>
      </p:pic>
      <p:pic>
        <p:nvPicPr>
          <p:cNvPr id="3" name="Imagen 2">
            <a:extLst>
              <a:ext uri="{FF2B5EF4-FFF2-40B4-BE49-F238E27FC236}">
                <a16:creationId xmlns:a16="http://schemas.microsoft.com/office/drawing/2014/main" id="{B9DC23A1-5FE2-406D-B46F-90A0DFA8DEC4}"/>
              </a:ext>
            </a:extLst>
          </p:cNvPr>
          <p:cNvPicPr>
            <a:picLocks noChangeAspect="1"/>
          </p:cNvPicPr>
          <p:nvPr/>
        </p:nvPicPr>
        <p:blipFill>
          <a:blip r:embed="rId4"/>
          <a:stretch>
            <a:fillRect/>
          </a:stretch>
        </p:blipFill>
        <p:spPr>
          <a:xfrm>
            <a:off x="-1" y="1551573"/>
            <a:ext cx="4629873" cy="5306427"/>
          </a:xfrm>
          <a:prstGeom prst="rect">
            <a:avLst/>
          </a:prstGeom>
        </p:spPr>
      </p:pic>
    </p:spTree>
    <p:extLst>
      <p:ext uri="{BB962C8B-B14F-4D97-AF65-F5344CB8AC3E}">
        <p14:creationId xmlns:p14="http://schemas.microsoft.com/office/powerpoint/2010/main" val="18645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66C3650-7BB6-45C0-8D3C-D67BF8DC5221}"/>
              </a:ext>
            </a:extLst>
          </p:cNvPr>
          <p:cNvSpPr txBox="1"/>
          <p:nvPr/>
        </p:nvSpPr>
        <p:spPr>
          <a:xfrm>
            <a:off x="483243" y="88529"/>
            <a:ext cx="1170875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MX" dirty="0">
                <a:solidFill>
                  <a:srgbClr val="999966"/>
                </a:solidFill>
                <a:latin typeface="Segoe UI" panose="020B0502040204020203" pitchFamily="34" charset="0"/>
              </a:rPr>
              <a:t>5</a:t>
            </a:r>
            <a:r>
              <a:rPr lang="es-MX" dirty="0">
                <a:solidFill>
                  <a:srgbClr val="2B2B2B"/>
                </a:solidFill>
                <a:latin typeface="Georgia" panose="02040502050405020303" pitchFamily="18" charset="0"/>
              </a:rPr>
              <a:t>  Si corriste con los de á </a:t>
            </a:r>
            <a:r>
              <a:rPr lang="es-MX" dirty="0" err="1">
                <a:solidFill>
                  <a:srgbClr val="2B2B2B"/>
                </a:solidFill>
                <a:latin typeface="Georgia" panose="02040502050405020303" pitchFamily="18" charset="0"/>
              </a:rPr>
              <a:t>pié</a:t>
            </a:r>
            <a:r>
              <a:rPr lang="es-MX" dirty="0">
                <a:solidFill>
                  <a:srgbClr val="2B2B2B"/>
                </a:solidFill>
                <a:latin typeface="Georgia" panose="02040502050405020303" pitchFamily="18" charset="0"/>
              </a:rPr>
              <a:t>, y te cansaron, ¿cómo contenderás con los caballos? Y si en la tierra de paz estabas quieto, ¿cómo harás en la hinchazón del Jordán?</a:t>
            </a:r>
          </a:p>
        </p:txBody>
      </p:sp>
      <p:sp>
        <p:nvSpPr>
          <p:cNvPr id="7" name="CuadroTexto 6">
            <a:extLst>
              <a:ext uri="{FF2B5EF4-FFF2-40B4-BE49-F238E27FC236}">
                <a16:creationId xmlns:a16="http://schemas.microsoft.com/office/drawing/2014/main" id="{0BA879F0-AC7C-4D8A-814F-DAA92333AE2F}"/>
              </a:ext>
            </a:extLst>
          </p:cNvPr>
          <p:cNvSpPr txBox="1"/>
          <p:nvPr/>
        </p:nvSpPr>
        <p:spPr>
          <a:xfrm>
            <a:off x="483242" y="818099"/>
            <a:ext cx="11708757"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numCol="2" rtlCol="0">
            <a:spAutoFit/>
          </a:bodyPr>
          <a:lstStyle/>
          <a:p>
            <a:pPr marL="285750" indent="-285750">
              <a:buFont typeface="Wingdings" panose="05000000000000000000" pitchFamily="2" charset="2"/>
              <a:buChar char="q"/>
            </a:pPr>
            <a:r>
              <a:rPr lang="es-CL" sz="2000" b="1" dirty="0">
                <a:solidFill>
                  <a:srgbClr val="002060"/>
                </a:solidFill>
              </a:rPr>
              <a:t>¿Ves los errores de los otros?</a:t>
            </a:r>
          </a:p>
          <a:p>
            <a:pPr marL="285750" indent="-285750">
              <a:buFont typeface="Wingdings" panose="05000000000000000000" pitchFamily="2" charset="2"/>
              <a:buChar char="q"/>
            </a:pPr>
            <a:r>
              <a:rPr lang="es-CL" sz="2000" b="1" dirty="0">
                <a:solidFill>
                  <a:srgbClr val="002060"/>
                </a:solidFill>
              </a:rPr>
              <a:t>¿Consideras que cambiarte de iglesia todo el tiempo es la voluntad de Dios?</a:t>
            </a:r>
          </a:p>
          <a:p>
            <a:pPr marL="285750" indent="-285750">
              <a:buFont typeface="Wingdings" panose="05000000000000000000" pitchFamily="2" charset="2"/>
              <a:buChar char="q"/>
            </a:pPr>
            <a:r>
              <a:rPr lang="es-CL" sz="2000" b="1" dirty="0">
                <a:solidFill>
                  <a:srgbClr val="002060"/>
                </a:solidFill>
              </a:rPr>
              <a:t>¿Vas a la iglesia por los hermanos o por Dios?</a:t>
            </a:r>
          </a:p>
          <a:p>
            <a:pPr marL="285750" indent="-285750">
              <a:buFont typeface="Wingdings" panose="05000000000000000000" pitchFamily="2" charset="2"/>
              <a:buChar char="q"/>
            </a:pPr>
            <a:r>
              <a:rPr lang="es-CL" sz="2000" b="1" dirty="0">
                <a:solidFill>
                  <a:srgbClr val="002060"/>
                </a:solidFill>
              </a:rPr>
              <a:t>¿Te capacitas, te entrenas espiritualmente? ¿O estas como niño recién nacido?</a:t>
            </a:r>
          </a:p>
        </p:txBody>
      </p:sp>
      <p:pic>
        <p:nvPicPr>
          <p:cNvPr id="13318" name="Picture 6" descr="Escuela de Equitación - Comando de Educación y Doctrina del Ejército">
            <a:extLst>
              <a:ext uri="{FF2B5EF4-FFF2-40B4-BE49-F238E27FC236}">
                <a16:creationId xmlns:a16="http://schemas.microsoft.com/office/drawing/2014/main" id="{5992B9A3-464C-45FA-AF6F-35318606C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133" y="2095500"/>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La doctrina de Caballería antes de la Primera Guerra Mundial | Global  Strategy">
            <a:extLst>
              <a:ext uri="{FF2B5EF4-FFF2-40B4-BE49-F238E27FC236}">
                <a16:creationId xmlns:a16="http://schemas.microsoft.com/office/drawing/2014/main" id="{C12D280D-4845-4081-8A13-73E86C79F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42" y="1917000"/>
            <a:ext cx="5961174" cy="485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4A60422-4249-470B-BAF8-A8838635CFE8}"/>
              </a:ext>
            </a:extLst>
          </p:cNvPr>
          <p:cNvSpPr>
            <a:spLocks noGrp="1"/>
          </p:cNvSpPr>
          <p:nvPr>
            <p:ph type="ctrTitle"/>
          </p:nvPr>
        </p:nvSpPr>
        <p:spPr>
          <a:xfrm>
            <a:off x="7441035" y="2006092"/>
            <a:ext cx="4639112" cy="2182811"/>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s-CL" dirty="0">
                <a:solidFill>
                  <a:srgbClr val="002060"/>
                </a:solidFill>
                <a:latin typeface="Algerian" panose="04020705040A02060702" pitchFamily="82" charset="0"/>
              </a:rPr>
              <a:t>BOSQUEJO LIBRO DE JEREMIAS</a:t>
            </a:r>
          </a:p>
        </p:txBody>
      </p:sp>
      <p:sp>
        <p:nvSpPr>
          <p:cNvPr id="4" name="Marcador de número de diapositiva 3">
            <a:extLst>
              <a:ext uri="{FF2B5EF4-FFF2-40B4-BE49-F238E27FC236}">
                <a16:creationId xmlns:a16="http://schemas.microsoft.com/office/drawing/2014/main" id="{F98EEEBB-0049-4E31-8206-12548574B3DC}"/>
              </a:ext>
            </a:extLst>
          </p:cNvPr>
          <p:cNvSpPr>
            <a:spLocks noGrp="1"/>
          </p:cNvSpPr>
          <p:nvPr>
            <p:ph type="sldNum" sz="quarter" idx="4294967295"/>
          </p:nvPr>
        </p:nvSpPr>
        <p:spPr>
          <a:xfrm>
            <a:off x="11818938" y="6581775"/>
            <a:ext cx="373062" cy="206375"/>
          </a:xfrm>
        </p:spPr>
        <p:txBody>
          <a:bodyPr/>
          <a:lstStyle/>
          <a:p>
            <a:pPr rtl="0"/>
            <a:fld id="{03DC2DEF-D2FE-4B45-ABA4-9F153FD1C98A}" type="slidenum">
              <a:rPr lang="es-ES" noProof="0" smtClean="0"/>
              <a:t>2</a:t>
            </a:fld>
            <a:endParaRPr lang="es-ES" noProof="0"/>
          </a:p>
        </p:txBody>
      </p:sp>
      <p:pic>
        <p:nvPicPr>
          <p:cNvPr id="10" name="Imagen 9">
            <a:extLst>
              <a:ext uri="{FF2B5EF4-FFF2-40B4-BE49-F238E27FC236}">
                <a16:creationId xmlns:a16="http://schemas.microsoft.com/office/drawing/2014/main" id="{1B2DEB90-EEAA-413C-88F4-931F8E212531}"/>
              </a:ext>
            </a:extLst>
          </p:cNvPr>
          <p:cNvPicPr>
            <a:picLocks noChangeAspect="1"/>
          </p:cNvPicPr>
          <p:nvPr/>
        </p:nvPicPr>
        <p:blipFill>
          <a:blip r:embed="rId3"/>
          <a:stretch>
            <a:fillRect/>
          </a:stretch>
        </p:blipFill>
        <p:spPr>
          <a:xfrm>
            <a:off x="0" y="0"/>
            <a:ext cx="7365534" cy="6811326"/>
          </a:xfrm>
          <a:prstGeom prst="rect">
            <a:avLst/>
          </a:prstGeom>
        </p:spPr>
      </p:pic>
      <p:sp>
        <p:nvSpPr>
          <p:cNvPr id="11" name="Rectángulo 10">
            <a:extLst>
              <a:ext uri="{FF2B5EF4-FFF2-40B4-BE49-F238E27FC236}">
                <a16:creationId xmlns:a16="http://schemas.microsoft.com/office/drawing/2014/main" id="{6C6EF567-7BB6-4552-BF56-85544613043D}"/>
              </a:ext>
            </a:extLst>
          </p:cNvPr>
          <p:cNvSpPr/>
          <p:nvPr/>
        </p:nvSpPr>
        <p:spPr>
          <a:xfrm>
            <a:off x="134224" y="4655890"/>
            <a:ext cx="2794171" cy="30964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2" descr="Logotipo, Icono&#10;&#10;Descripción generada automáticamente">
            <a:extLst>
              <a:ext uri="{FF2B5EF4-FFF2-40B4-BE49-F238E27FC236}">
                <a16:creationId xmlns:a16="http://schemas.microsoft.com/office/drawing/2014/main" id="{0B6B19D6-0F02-4756-8F04-6736379CABBD}"/>
              </a:ext>
            </a:extLst>
          </p:cNvPr>
          <p:cNvPicPr>
            <a:picLocks noChangeAspect="1"/>
          </p:cNvPicPr>
          <p:nvPr/>
        </p:nvPicPr>
        <p:blipFill>
          <a:blip r:embed="rId4"/>
          <a:stretch>
            <a:fillRect/>
          </a:stretch>
        </p:blipFill>
        <p:spPr>
          <a:xfrm>
            <a:off x="10918256" y="69850"/>
            <a:ext cx="1161891" cy="1041320"/>
          </a:xfrm>
          <a:prstGeom prst="rect">
            <a:avLst/>
          </a:prstGeom>
        </p:spPr>
      </p:pic>
    </p:spTree>
    <p:extLst>
      <p:ext uri="{BB962C8B-B14F-4D97-AF65-F5344CB8AC3E}">
        <p14:creationId xmlns:p14="http://schemas.microsoft.com/office/powerpoint/2010/main" val="379815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66C3650-7BB6-45C0-8D3C-D67BF8DC5221}"/>
              </a:ext>
            </a:extLst>
          </p:cNvPr>
          <p:cNvSpPr txBox="1"/>
          <p:nvPr/>
        </p:nvSpPr>
        <p:spPr>
          <a:xfrm>
            <a:off x="483243" y="88529"/>
            <a:ext cx="1170875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MX" dirty="0"/>
              <a:t>6  Porque aun tus hermanos y la casa de tu padre, aun ellos se levantaron contra ti, aun ellos dieron voces en </a:t>
            </a:r>
            <a:r>
              <a:rPr lang="es-MX" dirty="0" err="1"/>
              <a:t>pos</a:t>
            </a:r>
            <a:r>
              <a:rPr lang="es-MX" dirty="0"/>
              <a:t> de ti. No los creas, cuando bien te hablaren.</a:t>
            </a:r>
            <a:endParaRPr lang="es-MX" b="0" i="0" dirty="0">
              <a:solidFill>
                <a:srgbClr val="002060"/>
              </a:solidFill>
              <a:effectLst/>
              <a:latin typeface="Georgia" panose="02040502050405020303" pitchFamily="18" charset="0"/>
            </a:endParaRPr>
          </a:p>
        </p:txBody>
      </p:sp>
      <p:sp>
        <p:nvSpPr>
          <p:cNvPr id="7" name="CuadroTexto 6">
            <a:extLst>
              <a:ext uri="{FF2B5EF4-FFF2-40B4-BE49-F238E27FC236}">
                <a16:creationId xmlns:a16="http://schemas.microsoft.com/office/drawing/2014/main" id="{0BA879F0-AC7C-4D8A-814F-DAA92333AE2F}"/>
              </a:ext>
            </a:extLst>
          </p:cNvPr>
          <p:cNvSpPr txBox="1"/>
          <p:nvPr/>
        </p:nvSpPr>
        <p:spPr>
          <a:xfrm>
            <a:off x="483242" y="818099"/>
            <a:ext cx="11708757"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es-CL" sz="2400" b="1" dirty="0">
                <a:solidFill>
                  <a:srgbClr val="002060"/>
                </a:solidFill>
              </a:rPr>
              <a:t>Sigue la respuesta de Dios, demostrando saberlo todo.</a:t>
            </a:r>
          </a:p>
          <a:p>
            <a:pPr marL="342900" indent="-342900">
              <a:buFont typeface="Wingdings" panose="05000000000000000000" pitchFamily="2" charset="2"/>
              <a:buChar char="Ø"/>
            </a:pPr>
            <a:r>
              <a:rPr lang="es-CL" sz="2400" b="1" dirty="0">
                <a:solidFill>
                  <a:srgbClr val="002060"/>
                </a:solidFill>
              </a:rPr>
              <a:t>Sus propios familiares, sus mas cercanos, los que mas amaba, aun ellos se levantaron contra Jeremías.</a:t>
            </a:r>
          </a:p>
          <a:p>
            <a:pPr marL="342900" indent="-342900">
              <a:buFont typeface="Wingdings" panose="05000000000000000000" pitchFamily="2" charset="2"/>
              <a:buChar char="Ø"/>
            </a:pPr>
            <a:r>
              <a:rPr lang="es-CL" sz="2400" b="1" dirty="0">
                <a:solidFill>
                  <a:srgbClr val="002060"/>
                </a:solidFill>
              </a:rPr>
              <a:t>En el capitulo anterior se nos cuenta como querían matar a Jeremías.</a:t>
            </a:r>
          </a:p>
          <a:p>
            <a:pPr marL="342900" indent="-342900">
              <a:buFont typeface="Wingdings" panose="05000000000000000000" pitchFamily="2" charset="2"/>
              <a:buChar char="Ø"/>
            </a:pPr>
            <a:r>
              <a:rPr lang="es-CL" sz="2400" b="1" dirty="0">
                <a:solidFill>
                  <a:srgbClr val="002060"/>
                </a:solidFill>
              </a:rPr>
              <a:t>Dios les dice que estos familiares son Hipócritas.</a:t>
            </a:r>
          </a:p>
          <a:p>
            <a:pPr marL="342900" indent="-342900">
              <a:buFont typeface="Wingdings" panose="05000000000000000000" pitchFamily="2" charset="2"/>
              <a:buChar char="Ø"/>
            </a:pPr>
            <a:r>
              <a:rPr lang="es-CL" sz="2400" b="1" dirty="0">
                <a:solidFill>
                  <a:srgbClr val="002060"/>
                </a:solidFill>
              </a:rPr>
              <a:t>Nosotros no debemos confiar en el de al lado.</a:t>
            </a:r>
          </a:p>
          <a:p>
            <a:pPr marL="342900" indent="-342900">
              <a:buFont typeface="Wingdings" panose="05000000000000000000" pitchFamily="2" charset="2"/>
              <a:buChar char="Ø"/>
            </a:pPr>
            <a:r>
              <a:rPr lang="es-CL" sz="2400" b="1" dirty="0">
                <a:solidFill>
                  <a:srgbClr val="002060"/>
                </a:solidFill>
              </a:rPr>
              <a:t>Maldito el hombre que confía en el hombre.</a:t>
            </a:r>
          </a:p>
          <a:p>
            <a:pPr marL="342900" indent="-342900">
              <a:buFont typeface="Wingdings" panose="05000000000000000000" pitchFamily="2" charset="2"/>
              <a:buChar char="Ø"/>
            </a:pPr>
            <a:r>
              <a:rPr lang="es-CL" sz="2400" b="1" dirty="0">
                <a:solidFill>
                  <a:srgbClr val="002060"/>
                </a:solidFill>
              </a:rPr>
              <a:t>Nuestra plena confianza NO debe estar en la tierra sino en el cielo EN JESUCRISTO.</a:t>
            </a:r>
          </a:p>
        </p:txBody>
      </p:sp>
      <p:pic>
        <p:nvPicPr>
          <p:cNvPr id="11" name="Imagen 10">
            <a:extLst>
              <a:ext uri="{FF2B5EF4-FFF2-40B4-BE49-F238E27FC236}">
                <a16:creationId xmlns:a16="http://schemas.microsoft.com/office/drawing/2014/main" id="{E2A4A4D3-9A2B-44AC-83B7-5E699F8E9DC3}"/>
              </a:ext>
            </a:extLst>
          </p:cNvPr>
          <p:cNvPicPr>
            <a:picLocks noChangeAspect="1"/>
          </p:cNvPicPr>
          <p:nvPr/>
        </p:nvPicPr>
        <p:blipFill>
          <a:blip r:embed="rId3"/>
          <a:stretch>
            <a:fillRect/>
          </a:stretch>
        </p:blipFill>
        <p:spPr>
          <a:xfrm>
            <a:off x="1639747" y="3948326"/>
            <a:ext cx="8912506" cy="2904946"/>
          </a:xfrm>
          <a:prstGeom prst="rect">
            <a:avLst/>
          </a:prstGeom>
        </p:spPr>
      </p:pic>
    </p:spTree>
    <p:extLst>
      <p:ext uri="{BB962C8B-B14F-4D97-AF65-F5344CB8AC3E}">
        <p14:creationId xmlns:p14="http://schemas.microsoft.com/office/powerpoint/2010/main" val="36435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uelo de tierra seca agrietada Textura del suelo Sequía o tierra seca IA  generativa | Foto Premium">
            <a:extLst>
              <a:ext uri="{FF2B5EF4-FFF2-40B4-BE49-F238E27FC236}">
                <a16:creationId xmlns:a16="http://schemas.microsoft.com/office/drawing/2014/main" id="{A40C3F38-44BB-40FF-B061-6D7A7222C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3727048"/>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6F3494C0-ABDD-4C4D-8C46-49B8F20CC7E9}"/>
              </a:ext>
            </a:extLst>
          </p:cNvPr>
          <p:cNvSpPr>
            <a:spLocks noGrp="1"/>
          </p:cNvSpPr>
          <p:nvPr>
            <p:ph type="title"/>
          </p:nvPr>
        </p:nvSpPr>
        <p:spPr/>
        <p:txBody>
          <a:bodyPr rtlCol="0">
            <a:normAutofit fontScale="90000"/>
          </a:bodyPr>
          <a:lstStyle/>
          <a:p>
            <a:pPr rtl="0"/>
            <a:r>
              <a:rPr lang="es-ES" b="1" dirty="0"/>
              <a:t>Judá y sus enemigos</a:t>
            </a:r>
            <a:br>
              <a:rPr lang="es-ES" dirty="0"/>
            </a:br>
            <a:r>
              <a:rPr lang="es-ES" dirty="0"/>
              <a:t>Capítulo 12:7-9</a:t>
            </a:r>
          </a:p>
        </p:txBody>
      </p:sp>
      <p:sp>
        <p:nvSpPr>
          <p:cNvPr id="3" name="Marcador de número de diapositiva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rtlCol="0"/>
          <a:lstStyle/>
          <a:p>
            <a:pPr rtl="0"/>
            <a:fld id="{03DC2DEF-D2FE-4B45-ABA4-9F153FD1C98A}" type="slidenum">
              <a:rPr lang="es-ES" smtClean="0"/>
              <a:t>21</a:t>
            </a:fld>
            <a:endParaRPr lang="es-ES"/>
          </a:p>
        </p:txBody>
      </p:sp>
      <p:pic>
        <p:nvPicPr>
          <p:cNvPr id="11" name="Imagen 2" descr="Logotipo, Icono&#10;&#10;Descripción generada automáticamente">
            <a:extLst>
              <a:ext uri="{FF2B5EF4-FFF2-40B4-BE49-F238E27FC236}">
                <a16:creationId xmlns:a16="http://schemas.microsoft.com/office/drawing/2014/main" id="{D44DB927-011D-4B17-97B5-56BFA7200983}"/>
              </a:ext>
            </a:extLst>
          </p:cNvPr>
          <p:cNvPicPr>
            <a:picLocks noChangeAspect="1"/>
          </p:cNvPicPr>
          <p:nvPr/>
        </p:nvPicPr>
        <p:blipFill>
          <a:blip r:embed="rId4"/>
          <a:stretch>
            <a:fillRect/>
          </a:stretch>
        </p:blipFill>
        <p:spPr>
          <a:xfrm>
            <a:off x="353060" y="127723"/>
            <a:ext cx="1046480" cy="937885"/>
          </a:xfrm>
          <a:prstGeom prst="rect">
            <a:avLst/>
          </a:prstGeom>
        </p:spPr>
      </p:pic>
    </p:spTree>
    <p:extLst>
      <p:ext uri="{BB962C8B-B14F-4D97-AF65-F5344CB8AC3E}">
        <p14:creationId xmlns:p14="http://schemas.microsoft.com/office/powerpoint/2010/main" val="3611643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EBBFC55-CD05-4BD6-9D98-C2FF89C987F8}"/>
              </a:ext>
            </a:extLst>
          </p:cNvPr>
          <p:cNvSpPr>
            <a:spLocks noGrp="1"/>
          </p:cNvSpPr>
          <p:nvPr>
            <p:ph type="title"/>
          </p:nvPr>
        </p:nvSpPr>
        <p:spPr>
          <a:xfrm>
            <a:off x="0" y="0"/>
            <a:ext cx="5138058" cy="1551573"/>
          </a:xfrm>
        </p:spPr>
        <p:style>
          <a:lnRef idx="2">
            <a:schemeClr val="accent1">
              <a:shade val="50000"/>
            </a:schemeClr>
          </a:lnRef>
          <a:fillRef idx="1">
            <a:schemeClr val="accent1"/>
          </a:fillRef>
          <a:effectRef idx="0">
            <a:schemeClr val="accent1"/>
          </a:effectRef>
          <a:fontRef idx="minor">
            <a:schemeClr val="lt1"/>
          </a:fontRef>
        </p:style>
        <p:txBody>
          <a:bodyPr/>
          <a:lstStyle/>
          <a:p>
            <a:r>
              <a:rPr lang="es-MX" sz="3600" b="1" dirty="0"/>
              <a:t>Dios abandona a</a:t>
            </a:r>
            <a:br>
              <a:rPr lang="es-MX" sz="3600" b="1" dirty="0"/>
            </a:br>
            <a:r>
              <a:rPr lang="es-MX" sz="3600" b="1" dirty="0"/>
              <a:t> su pueblo </a:t>
            </a:r>
            <a:br>
              <a:rPr lang="es-MX" sz="3600" b="1" dirty="0"/>
            </a:br>
            <a:r>
              <a:rPr lang="es-MX" sz="3600" b="1" dirty="0"/>
              <a:t>a sus enemigos</a:t>
            </a:r>
            <a:endParaRPr lang="es-CL" sz="3600" b="1" dirty="0"/>
          </a:p>
        </p:txBody>
      </p:sp>
      <p:sp>
        <p:nvSpPr>
          <p:cNvPr id="5" name="Marcador de contenido 4">
            <a:extLst>
              <a:ext uri="{FF2B5EF4-FFF2-40B4-BE49-F238E27FC236}">
                <a16:creationId xmlns:a16="http://schemas.microsoft.com/office/drawing/2014/main" id="{56E34BA5-417D-43EB-8163-5A0CCCDA30FA}"/>
              </a:ext>
            </a:extLst>
          </p:cNvPr>
          <p:cNvSpPr>
            <a:spLocks noGrp="1"/>
          </p:cNvSpPr>
          <p:nvPr>
            <p:ph idx="1"/>
          </p:nvPr>
        </p:nvSpPr>
        <p:spPr>
          <a:xfrm>
            <a:off x="5138058" y="0"/>
            <a:ext cx="7053942" cy="6857999"/>
          </a:xfrm>
          <a:solidFill>
            <a:schemeClr val="accent2"/>
          </a:solidFill>
        </p:spPr>
        <p:style>
          <a:lnRef idx="1">
            <a:schemeClr val="accent6"/>
          </a:lnRef>
          <a:fillRef idx="2">
            <a:schemeClr val="accent6"/>
          </a:fillRef>
          <a:effectRef idx="1">
            <a:schemeClr val="accent6"/>
          </a:effectRef>
          <a:fontRef idx="minor">
            <a:schemeClr val="dk1"/>
          </a:fontRef>
        </p:style>
        <p:txBody>
          <a:bodyPr/>
          <a:lstStyle/>
          <a:p>
            <a:pPr>
              <a:buFont typeface="Courier New" panose="02070309020205020404" pitchFamily="49" charset="0"/>
              <a:buChar char="o"/>
            </a:pPr>
            <a:r>
              <a:rPr lang="es-MX" dirty="0">
                <a:solidFill>
                  <a:schemeClr val="tx1"/>
                </a:solidFill>
              </a:rPr>
              <a:t>Cuando Dios habla de casa se refiera ala gente al pueblo.</a:t>
            </a:r>
          </a:p>
          <a:p>
            <a:pPr>
              <a:buFont typeface="Courier New" panose="02070309020205020404" pitchFamily="49" charset="0"/>
              <a:buChar char="o"/>
            </a:pPr>
            <a:r>
              <a:rPr lang="es-MX" dirty="0">
                <a:solidFill>
                  <a:schemeClr val="tx1"/>
                </a:solidFill>
              </a:rPr>
              <a:t>Mi casa es paralela a mi heredad. (herencia)</a:t>
            </a:r>
          </a:p>
          <a:p>
            <a:pPr>
              <a:buFont typeface="Courier New" panose="02070309020205020404" pitchFamily="49" charset="0"/>
              <a:buChar char="o"/>
            </a:pPr>
            <a:r>
              <a:rPr lang="es-MX" dirty="0">
                <a:solidFill>
                  <a:schemeClr val="tx1"/>
                </a:solidFill>
              </a:rPr>
              <a:t>Como un león en la selva = León en breña.</a:t>
            </a:r>
          </a:p>
          <a:p>
            <a:pPr>
              <a:buFont typeface="Courier New" panose="02070309020205020404" pitchFamily="49" charset="0"/>
              <a:buChar char="o"/>
            </a:pPr>
            <a:r>
              <a:rPr lang="es-MX" dirty="0">
                <a:solidFill>
                  <a:schemeClr val="tx1"/>
                </a:solidFill>
              </a:rPr>
              <a:t>Genesis 49:9 “</a:t>
            </a:r>
            <a:r>
              <a:rPr lang="es-MX" b="1" dirty="0">
                <a:solidFill>
                  <a:srgbClr val="C00000"/>
                </a:solidFill>
              </a:rPr>
              <a:t>Cachorro de león Judá: De la presa subiste, hijo mío: </a:t>
            </a:r>
            <a:r>
              <a:rPr lang="es-MX" b="1" dirty="0" err="1">
                <a:solidFill>
                  <a:srgbClr val="C00000"/>
                </a:solidFill>
              </a:rPr>
              <a:t>Encorvóse</a:t>
            </a:r>
            <a:r>
              <a:rPr lang="es-MX" b="1" dirty="0">
                <a:solidFill>
                  <a:srgbClr val="C00000"/>
                </a:solidFill>
              </a:rPr>
              <a:t>, </a:t>
            </a:r>
            <a:r>
              <a:rPr lang="es-MX" b="1" dirty="0" err="1">
                <a:solidFill>
                  <a:srgbClr val="C00000"/>
                </a:solidFill>
              </a:rPr>
              <a:t>echóse</a:t>
            </a:r>
            <a:r>
              <a:rPr lang="es-MX" b="1" dirty="0">
                <a:solidFill>
                  <a:srgbClr val="C00000"/>
                </a:solidFill>
              </a:rPr>
              <a:t> como león, Así como león viejo; ¿quién lo despertará?”</a:t>
            </a:r>
          </a:p>
          <a:p>
            <a:pPr>
              <a:buFont typeface="Courier New" panose="02070309020205020404" pitchFamily="49" charset="0"/>
              <a:buChar char="o"/>
            </a:pPr>
            <a:r>
              <a:rPr lang="es-MX" dirty="0">
                <a:solidFill>
                  <a:schemeClr val="tx1"/>
                </a:solidFill>
              </a:rPr>
              <a:t>Este león dio su rugido contra Dios. Por lo tanto Dios Jehová los aborrece.</a:t>
            </a:r>
          </a:p>
          <a:p>
            <a:pPr>
              <a:buFont typeface="Courier New" panose="02070309020205020404" pitchFamily="49" charset="0"/>
              <a:buChar char="o"/>
            </a:pPr>
            <a:r>
              <a:rPr lang="es-MX" dirty="0">
                <a:solidFill>
                  <a:schemeClr val="tx1"/>
                </a:solidFill>
              </a:rPr>
              <a:t>Era un rugido de Rebelión.</a:t>
            </a:r>
          </a:p>
          <a:p>
            <a:pPr>
              <a:buFont typeface="Courier New" panose="02070309020205020404" pitchFamily="49" charset="0"/>
              <a:buChar char="o"/>
            </a:pPr>
            <a:r>
              <a:rPr lang="es-MX" dirty="0"/>
              <a:t>En consecuencia Dios tenía la intención de realizar un acto de rechazo a su pueblo, al menos por un tiempo. Iba a desheredarlos.</a:t>
            </a:r>
          </a:p>
          <a:p>
            <a:pPr>
              <a:buFont typeface="Courier New" panose="02070309020205020404" pitchFamily="49" charset="0"/>
              <a:buChar char="o"/>
            </a:pPr>
            <a:r>
              <a:rPr lang="es-MX" dirty="0">
                <a:solidFill>
                  <a:schemeClr val="tx1"/>
                </a:solidFill>
              </a:rPr>
              <a:t>Ave de rapiña de muchos colores quiere decir que su heredad era como un pájaro que llama la atención de otros pájaros que lo perturbarían.</a:t>
            </a:r>
          </a:p>
          <a:p>
            <a:pPr>
              <a:buFont typeface="Courier New" panose="02070309020205020404" pitchFamily="49" charset="0"/>
              <a:buChar char="o"/>
            </a:pPr>
            <a:r>
              <a:rPr lang="es-MX" dirty="0">
                <a:solidFill>
                  <a:schemeClr val="tx1"/>
                </a:solidFill>
              </a:rPr>
              <a:t>Judá sería atacado por las naciones vecinas.</a:t>
            </a:r>
          </a:p>
          <a:p>
            <a:pPr>
              <a:buFont typeface="Courier New" panose="02070309020205020404" pitchFamily="49" charset="0"/>
              <a:buChar char="o"/>
            </a:pPr>
            <a:r>
              <a:rPr lang="es-MX" dirty="0">
                <a:solidFill>
                  <a:schemeClr val="tx1"/>
                </a:solidFill>
              </a:rPr>
              <a:t>Dios levanta depredadores de otras naciones para destruir a la rebelde Judá.</a:t>
            </a:r>
          </a:p>
          <a:p>
            <a:pPr>
              <a:buFont typeface="Courier New" panose="02070309020205020404" pitchFamily="49" charset="0"/>
              <a:buChar char="o"/>
            </a:pPr>
            <a:r>
              <a:rPr lang="es-MX" dirty="0">
                <a:solidFill>
                  <a:schemeClr val="tx1"/>
                </a:solidFill>
              </a:rPr>
              <a:t>Nosotros somos como un ave de muchos colores. Estamos en la mira de todos los impíos y malvados.</a:t>
            </a:r>
          </a:p>
        </p:txBody>
      </p:sp>
      <p:pic>
        <p:nvPicPr>
          <p:cNvPr id="7" name="Imagen 2" descr="Logotipo, Icono&#10;&#10;Descripción generada automáticamente">
            <a:extLst>
              <a:ext uri="{FF2B5EF4-FFF2-40B4-BE49-F238E27FC236}">
                <a16:creationId xmlns:a16="http://schemas.microsoft.com/office/drawing/2014/main" id="{941A8D9F-B9BE-45FB-AC42-2F0DEEFD66A6}"/>
              </a:ext>
            </a:extLst>
          </p:cNvPr>
          <p:cNvPicPr>
            <a:picLocks noChangeAspect="1"/>
          </p:cNvPicPr>
          <p:nvPr/>
        </p:nvPicPr>
        <p:blipFill>
          <a:blip r:embed="rId3"/>
          <a:stretch>
            <a:fillRect/>
          </a:stretch>
        </p:blipFill>
        <p:spPr>
          <a:xfrm>
            <a:off x="3761772" y="229446"/>
            <a:ext cx="1219200" cy="1092682"/>
          </a:xfrm>
          <a:prstGeom prst="rect">
            <a:avLst/>
          </a:prstGeom>
        </p:spPr>
      </p:pic>
      <p:pic>
        <p:nvPicPr>
          <p:cNvPr id="14338" name="Picture 2" descr="Aves coloridas imagen de alta resolución | Imagen Premium generada con IA">
            <a:extLst>
              <a:ext uri="{FF2B5EF4-FFF2-40B4-BE49-F238E27FC236}">
                <a16:creationId xmlns:a16="http://schemas.microsoft.com/office/drawing/2014/main" id="{A2E660B4-37A1-4ED5-8778-C2BF154E7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1573"/>
            <a:ext cx="5132939" cy="530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barn(inVertical)">
                                      <p:cBhvr>
                                        <p:cTn id="6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F3494C0-ABDD-4C4D-8C46-49B8F20CC7E9}"/>
              </a:ext>
            </a:extLst>
          </p:cNvPr>
          <p:cNvSpPr>
            <a:spLocks noGrp="1"/>
          </p:cNvSpPr>
          <p:nvPr>
            <p:ph type="title"/>
          </p:nvPr>
        </p:nvSpPr>
        <p:spPr>
          <a:xfrm>
            <a:off x="208343" y="4406207"/>
            <a:ext cx="11829327" cy="1175444"/>
          </a:xfrm>
        </p:spPr>
        <p:txBody>
          <a:bodyPr rtlCol="0">
            <a:normAutofit fontScale="90000"/>
          </a:bodyPr>
          <a:lstStyle/>
          <a:p>
            <a:pPr rtl="0"/>
            <a:r>
              <a:rPr lang="es-ES" b="1" dirty="0"/>
              <a:t>Dios asolará su preciosa Heredad</a:t>
            </a:r>
            <a:br>
              <a:rPr lang="es-ES" dirty="0"/>
            </a:br>
            <a:r>
              <a:rPr lang="es-ES" dirty="0"/>
              <a:t>Capitulo 12:10-13</a:t>
            </a:r>
          </a:p>
        </p:txBody>
      </p:sp>
      <p:sp>
        <p:nvSpPr>
          <p:cNvPr id="3" name="Marcador de número de diapositiva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rtlCol="0"/>
          <a:lstStyle/>
          <a:p>
            <a:pPr rtl="0"/>
            <a:fld id="{03DC2DEF-D2FE-4B45-ABA4-9F153FD1C98A}" type="slidenum">
              <a:rPr lang="es-ES" smtClean="0"/>
              <a:t>23</a:t>
            </a:fld>
            <a:endParaRPr lang="es-ES"/>
          </a:p>
        </p:txBody>
      </p:sp>
      <p:pic>
        <p:nvPicPr>
          <p:cNvPr id="11" name="Imagen 2" descr="Logotipo, Icono&#10;&#10;Descripción generada automáticamente">
            <a:extLst>
              <a:ext uri="{FF2B5EF4-FFF2-40B4-BE49-F238E27FC236}">
                <a16:creationId xmlns:a16="http://schemas.microsoft.com/office/drawing/2014/main" id="{D44DB927-011D-4B17-97B5-56BFA7200983}"/>
              </a:ext>
            </a:extLst>
          </p:cNvPr>
          <p:cNvPicPr>
            <a:picLocks noChangeAspect="1"/>
          </p:cNvPicPr>
          <p:nvPr/>
        </p:nvPicPr>
        <p:blipFill>
          <a:blip r:embed="rId3"/>
          <a:stretch>
            <a:fillRect/>
          </a:stretch>
        </p:blipFill>
        <p:spPr>
          <a:xfrm>
            <a:off x="353060" y="127723"/>
            <a:ext cx="1046480" cy="937885"/>
          </a:xfrm>
          <a:prstGeom prst="rect">
            <a:avLst/>
          </a:prstGeom>
        </p:spPr>
      </p:pic>
      <p:pic>
        <p:nvPicPr>
          <p:cNvPr id="6" name="Picture 2" descr="Suelo de tierra seca agrietada Textura del suelo Sequía o tierra seca IA  generativa | Foto Premium">
            <a:extLst>
              <a:ext uri="{FF2B5EF4-FFF2-40B4-BE49-F238E27FC236}">
                <a16:creationId xmlns:a16="http://schemas.microsoft.com/office/drawing/2014/main" id="{FA747A05-7AF8-4C36-A84C-12646E6BB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372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4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EBBFC55-CD05-4BD6-9D98-C2FF89C987F8}"/>
              </a:ext>
            </a:extLst>
          </p:cNvPr>
          <p:cNvSpPr>
            <a:spLocks noGrp="1"/>
          </p:cNvSpPr>
          <p:nvPr>
            <p:ph type="title"/>
          </p:nvPr>
        </p:nvSpPr>
        <p:spPr>
          <a:xfrm>
            <a:off x="0" y="0"/>
            <a:ext cx="5138058" cy="1551573"/>
          </a:xfrm>
        </p:spPr>
        <p:style>
          <a:lnRef idx="2">
            <a:schemeClr val="accent1">
              <a:shade val="50000"/>
            </a:schemeClr>
          </a:lnRef>
          <a:fillRef idx="1">
            <a:schemeClr val="accent1"/>
          </a:fillRef>
          <a:effectRef idx="0">
            <a:schemeClr val="accent1"/>
          </a:effectRef>
          <a:fontRef idx="minor">
            <a:schemeClr val="lt1"/>
          </a:fontRef>
        </p:style>
        <p:txBody>
          <a:bodyPr/>
          <a:lstStyle/>
          <a:p>
            <a:r>
              <a:rPr lang="es-CL" b="1" dirty="0"/>
              <a:t>Heredad preciosa</a:t>
            </a:r>
            <a:br>
              <a:rPr lang="es-CL" b="1" dirty="0"/>
            </a:br>
            <a:r>
              <a:rPr lang="es-CL" b="1" dirty="0"/>
              <a:t>abandonada.</a:t>
            </a:r>
          </a:p>
        </p:txBody>
      </p:sp>
      <p:sp>
        <p:nvSpPr>
          <p:cNvPr id="5" name="Marcador de contenido 4">
            <a:extLst>
              <a:ext uri="{FF2B5EF4-FFF2-40B4-BE49-F238E27FC236}">
                <a16:creationId xmlns:a16="http://schemas.microsoft.com/office/drawing/2014/main" id="{56E34BA5-417D-43EB-8163-5A0CCCDA30FA}"/>
              </a:ext>
            </a:extLst>
          </p:cNvPr>
          <p:cNvSpPr>
            <a:spLocks noGrp="1"/>
          </p:cNvSpPr>
          <p:nvPr>
            <p:ph idx="1"/>
          </p:nvPr>
        </p:nvSpPr>
        <p:spPr>
          <a:xfrm>
            <a:off x="5138058" y="0"/>
            <a:ext cx="7053942" cy="6857999"/>
          </a:xfrm>
          <a:solidFill>
            <a:srgbClr val="FFFF00"/>
          </a:solidFill>
        </p:spPr>
        <p:style>
          <a:lnRef idx="1">
            <a:schemeClr val="accent6"/>
          </a:lnRef>
          <a:fillRef idx="2">
            <a:schemeClr val="accent6"/>
          </a:fillRef>
          <a:effectRef idx="1">
            <a:schemeClr val="accent6"/>
          </a:effectRef>
          <a:fontRef idx="minor">
            <a:schemeClr val="dk1"/>
          </a:fontRef>
        </p:style>
        <p:txBody>
          <a:bodyPr/>
          <a:lstStyle/>
          <a:p>
            <a:pPr>
              <a:buFont typeface="Courier New" panose="02070309020205020404" pitchFamily="49" charset="0"/>
              <a:buChar char="o"/>
            </a:pPr>
            <a:r>
              <a:rPr lang="es-MX" dirty="0">
                <a:solidFill>
                  <a:schemeClr val="tx1"/>
                </a:solidFill>
              </a:rPr>
              <a:t>Salmo 80:8 “</a:t>
            </a:r>
            <a:r>
              <a:rPr lang="es-MX" dirty="0"/>
              <a:t>8  Hiciste venir una vid de Egipto: Echaste las gentes, y </a:t>
            </a:r>
            <a:r>
              <a:rPr lang="es-MX" dirty="0" err="1"/>
              <a:t>plantástela</a:t>
            </a:r>
            <a:r>
              <a:rPr lang="es-MX" dirty="0"/>
              <a:t>.</a:t>
            </a:r>
            <a:r>
              <a:rPr lang="es-MX" dirty="0">
                <a:solidFill>
                  <a:schemeClr val="tx1"/>
                </a:solidFill>
              </a:rPr>
              <a:t>”</a:t>
            </a:r>
          </a:p>
          <a:p>
            <a:pPr>
              <a:buFont typeface="Courier New" panose="02070309020205020404" pitchFamily="49" charset="0"/>
              <a:buChar char="o"/>
            </a:pPr>
            <a:r>
              <a:rPr lang="es-MX" dirty="0"/>
              <a:t>los pastores que los destruyeron no son sus propios gobernadores, civiles o religiosos, sino príncipes paganos, Nabucodonosor y sus generales.</a:t>
            </a:r>
          </a:p>
          <a:p>
            <a:pPr>
              <a:buFont typeface="Courier New" panose="02070309020205020404" pitchFamily="49" charset="0"/>
              <a:buChar char="o"/>
            </a:pPr>
            <a:r>
              <a:rPr lang="es-MX" dirty="0"/>
              <a:t>Antes era un delicioso paraíso ahora será asolada y desierta.</a:t>
            </a:r>
          </a:p>
          <a:p>
            <a:pPr>
              <a:buFont typeface="Courier New" panose="02070309020205020404" pitchFamily="49" charset="0"/>
              <a:buChar char="o"/>
            </a:pPr>
            <a:r>
              <a:rPr lang="es-MX" dirty="0"/>
              <a:t>Se repite varias veces en estos versículos que la tierra será asolada o desolada.</a:t>
            </a:r>
          </a:p>
          <a:p>
            <a:pPr>
              <a:buFont typeface="Courier New" panose="02070309020205020404" pitchFamily="49" charset="0"/>
              <a:buChar char="o"/>
            </a:pPr>
            <a:r>
              <a:rPr lang="es-MX" dirty="0">
                <a:solidFill>
                  <a:schemeClr val="tx1"/>
                </a:solidFill>
              </a:rPr>
              <a:t>No hubo ningún hombre que mirase, o que reflexionase, o que se preocupara o que entienda.</a:t>
            </a:r>
          </a:p>
          <a:p>
            <a:pPr>
              <a:buFont typeface="Courier New" panose="02070309020205020404" pitchFamily="49" charset="0"/>
              <a:buChar char="o"/>
            </a:pPr>
            <a:r>
              <a:rPr lang="es-MX" dirty="0"/>
              <a:t>Ningún rincón de la tierra estaría exento de los ataques de los enemigos.</a:t>
            </a:r>
          </a:p>
          <a:p>
            <a:pPr>
              <a:buFont typeface="Courier New" panose="02070309020205020404" pitchFamily="49" charset="0"/>
              <a:buChar char="o"/>
            </a:pPr>
            <a:r>
              <a:rPr lang="es-MX" dirty="0">
                <a:solidFill>
                  <a:schemeClr val="tx1"/>
                </a:solidFill>
              </a:rPr>
              <a:t>Nadie podrá burlar la inminente destrucción y castigo de Dios.</a:t>
            </a:r>
          </a:p>
          <a:p>
            <a:pPr>
              <a:buFont typeface="Courier New" panose="02070309020205020404" pitchFamily="49" charset="0"/>
              <a:buChar char="o"/>
            </a:pPr>
            <a:r>
              <a:rPr lang="es-MX" dirty="0">
                <a:solidFill>
                  <a:srgbClr val="2B2B2B"/>
                </a:solidFill>
                <a:latin typeface="Georgia" panose="02040502050405020303" pitchFamily="18" charset="0"/>
              </a:rPr>
              <a:t>Sembraron trigo, y segarán espinas; tuvieron la heredad, mas no aprovecharon nada: </a:t>
            </a:r>
          </a:p>
          <a:p>
            <a:pPr>
              <a:buFont typeface="Courier New" panose="02070309020205020404" pitchFamily="49" charset="0"/>
              <a:buChar char="o"/>
            </a:pPr>
            <a:r>
              <a:rPr lang="es-MX" dirty="0">
                <a:solidFill>
                  <a:schemeClr val="tx1"/>
                </a:solidFill>
              </a:rPr>
              <a:t>Dios puede estar dándote dones, ¿pero las estas aprovechando? ¿Sabes lo que te ha dado Dios?</a:t>
            </a:r>
          </a:p>
          <a:p>
            <a:pPr>
              <a:buFont typeface="Courier New" panose="02070309020205020404" pitchFamily="49" charset="0"/>
              <a:buChar char="o"/>
            </a:pPr>
            <a:r>
              <a:rPr lang="es-MX" dirty="0">
                <a:solidFill>
                  <a:schemeClr val="tx1"/>
                </a:solidFill>
              </a:rPr>
              <a:t>Utilízalos para el bien y no seas como el pueblo de Judá.</a:t>
            </a:r>
          </a:p>
          <a:p>
            <a:pPr>
              <a:buFont typeface="Courier New" panose="02070309020205020404" pitchFamily="49" charset="0"/>
              <a:buChar char="o"/>
            </a:pPr>
            <a:r>
              <a:rPr lang="es-MX" dirty="0" err="1"/>
              <a:t>Heb</a:t>
            </a:r>
            <a:r>
              <a:rPr lang="es-MX" dirty="0"/>
              <a:t> 10:31 “Horrenda cosa es caer en las manos del Dios vivo.”</a:t>
            </a:r>
            <a:endParaRPr lang="es-MX" dirty="0">
              <a:solidFill>
                <a:schemeClr val="tx1"/>
              </a:solidFill>
            </a:endParaRPr>
          </a:p>
        </p:txBody>
      </p:sp>
      <p:pic>
        <p:nvPicPr>
          <p:cNvPr id="7" name="Imagen 2" descr="Logotipo, Icono&#10;&#10;Descripción generada automáticamente">
            <a:extLst>
              <a:ext uri="{FF2B5EF4-FFF2-40B4-BE49-F238E27FC236}">
                <a16:creationId xmlns:a16="http://schemas.microsoft.com/office/drawing/2014/main" id="{941A8D9F-B9BE-45FB-AC42-2F0DEEFD66A6}"/>
              </a:ext>
            </a:extLst>
          </p:cNvPr>
          <p:cNvPicPr>
            <a:picLocks noChangeAspect="1"/>
          </p:cNvPicPr>
          <p:nvPr/>
        </p:nvPicPr>
        <p:blipFill>
          <a:blip r:embed="rId3"/>
          <a:stretch>
            <a:fillRect/>
          </a:stretch>
        </p:blipFill>
        <p:spPr>
          <a:xfrm>
            <a:off x="3918858" y="229445"/>
            <a:ext cx="1219200" cy="1092682"/>
          </a:xfrm>
          <a:prstGeom prst="rect">
            <a:avLst/>
          </a:prstGeom>
        </p:spPr>
      </p:pic>
      <p:pic>
        <p:nvPicPr>
          <p:cNvPr id="15362" name="Picture 2" descr="Final del Imperio Asirio (614-608) - Arre caballo!">
            <a:extLst>
              <a:ext uri="{FF2B5EF4-FFF2-40B4-BE49-F238E27FC236}">
                <a16:creationId xmlns:a16="http://schemas.microsoft.com/office/drawing/2014/main" id="{4791F497-ABA2-4430-A948-4CA1C4872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1572"/>
            <a:ext cx="5138058" cy="530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F3494C0-ABDD-4C4D-8C46-49B8F20CC7E9}"/>
              </a:ext>
            </a:extLst>
          </p:cNvPr>
          <p:cNvSpPr>
            <a:spLocks noGrp="1"/>
          </p:cNvSpPr>
          <p:nvPr>
            <p:ph type="title"/>
          </p:nvPr>
        </p:nvSpPr>
        <p:spPr>
          <a:xfrm>
            <a:off x="150471" y="4305783"/>
            <a:ext cx="12041529" cy="1947200"/>
          </a:xfrm>
        </p:spPr>
        <p:txBody>
          <a:bodyPr rtlCol="0">
            <a:normAutofit fontScale="90000"/>
          </a:bodyPr>
          <a:lstStyle/>
          <a:p>
            <a:pPr rtl="0"/>
            <a:r>
              <a:rPr lang="es-ES" b="1" dirty="0"/>
              <a:t>Dios promete misericordia y restauración</a:t>
            </a:r>
            <a:br>
              <a:rPr lang="es-ES" dirty="0"/>
            </a:br>
            <a:r>
              <a:rPr lang="es-ES" dirty="0"/>
              <a:t>Capitulo 12:14-17</a:t>
            </a:r>
          </a:p>
        </p:txBody>
      </p:sp>
      <p:sp>
        <p:nvSpPr>
          <p:cNvPr id="3" name="Marcador de número de diapositiva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rtlCol="0"/>
          <a:lstStyle/>
          <a:p>
            <a:pPr rtl="0"/>
            <a:fld id="{03DC2DEF-D2FE-4B45-ABA4-9F153FD1C98A}" type="slidenum">
              <a:rPr lang="es-ES" smtClean="0"/>
              <a:t>25</a:t>
            </a:fld>
            <a:endParaRPr lang="es-ES"/>
          </a:p>
        </p:txBody>
      </p:sp>
      <p:pic>
        <p:nvPicPr>
          <p:cNvPr id="11" name="Imagen 2" descr="Logotipo, Icono&#10;&#10;Descripción generada automáticamente">
            <a:extLst>
              <a:ext uri="{FF2B5EF4-FFF2-40B4-BE49-F238E27FC236}">
                <a16:creationId xmlns:a16="http://schemas.microsoft.com/office/drawing/2014/main" id="{D44DB927-011D-4B17-97B5-56BFA7200983}"/>
              </a:ext>
            </a:extLst>
          </p:cNvPr>
          <p:cNvPicPr>
            <a:picLocks noChangeAspect="1"/>
          </p:cNvPicPr>
          <p:nvPr/>
        </p:nvPicPr>
        <p:blipFill>
          <a:blip r:embed="rId3"/>
          <a:stretch>
            <a:fillRect/>
          </a:stretch>
        </p:blipFill>
        <p:spPr>
          <a:xfrm>
            <a:off x="353060" y="127723"/>
            <a:ext cx="1046480" cy="937885"/>
          </a:xfrm>
          <a:prstGeom prst="rect">
            <a:avLst/>
          </a:prstGeom>
        </p:spPr>
      </p:pic>
    </p:spTree>
    <p:extLst>
      <p:ext uri="{BB962C8B-B14F-4D97-AF65-F5344CB8AC3E}">
        <p14:creationId xmlns:p14="http://schemas.microsoft.com/office/powerpoint/2010/main" val="3217660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EBBFC55-CD05-4BD6-9D98-C2FF89C987F8}"/>
              </a:ext>
            </a:extLst>
          </p:cNvPr>
          <p:cNvSpPr>
            <a:spLocks noGrp="1"/>
          </p:cNvSpPr>
          <p:nvPr>
            <p:ph type="title"/>
          </p:nvPr>
        </p:nvSpPr>
        <p:spPr>
          <a:xfrm>
            <a:off x="0" y="0"/>
            <a:ext cx="5138058" cy="1551573"/>
          </a:xfrm>
        </p:spPr>
        <p:style>
          <a:lnRef idx="2">
            <a:schemeClr val="accent1">
              <a:shade val="50000"/>
            </a:schemeClr>
          </a:lnRef>
          <a:fillRef idx="1">
            <a:schemeClr val="accent1"/>
          </a:fillRef>
          <a:effectRef idx="0">
            <a:schemeClr val="accent1"/>
          </a:effectRef>
          <a:fontRef idx="minor">
            <a:schemeClr val="lt1"/>
          </a:fontRef>
        </p:style>
        <p:txBody>
          <a:bodyPr/>
          <a:lstStyle/>
          <a:p>
            <a:r>
              <a:rPr lang="es-CL" b="1" dirty="0"/>
              <a:t>Retribución y Restauración</a:t>
            </a:r>
          </a:p>
        </p:txBody>
      </p:sp>
      <p:sp>
        <p:nvSpPr>
          <p:cNvPr id="5" name="Marcador de contenido 4">
            <a:extLst>
              <a:ext uri="{FF2B5EF4-FFF2-40B4-BE49-F238E27FC236}">
                <a16:creationId xmlns:a16="http://schemas.microsoft.com/office/drawing/2014/main" id="{56E34BA5-417D-43EB-8163-5A0CCCDA30FA}"/>
              </a:ext>
            </a:extLst>
          </p:cNvPr>
          <p:cNvSpPr>
            <a:spLocks noGrp="1"/>
          </p:cNvSpPr>
          <p:nvPr>
            <p:ph idx="1"/>
          </p:nvPr>
        </p:nvSpPr>
        <p:spPr>
          <a:xfrm>
            <a:off x="5138058" y="0"/>
            <a:ext cx="7053942" cy="6857999"/>
          </a:xfrm>
        </p:spPr>
        <p:style>
          <a:lnRef idx="1">
            <a:schemeClr val="accent5"/>
          </a:lnRef>
          <a:fillRef idx="2">
            <a:schemeClr val="accent5"/>
          </a:fillRef>
          <a:effectRef idx="1">
            <a:schemeClr val="accent5"/>
          </a:effectRef>
          <a:fontRef idx="minor">
            <a:schemeClr val="dk1"/>
          </a:fontRef>
        </p:style>
        <p:txBody>
          <a:bodyPr/>
          <a:lstStyle/>
          <a:p>
            <a:pPr>
              <a:buFont typeface="Courier New" panose="02070309020205020404" pitchFamily="49" charset="0"/>
              <a:buChar char="o"/>
            </a:pPr>
            <a:r>
              <a:rPr lang="es-MX" dirty="0">
                <a:solidFill>
                  <a:schemeClr val="tx1"/>
                </a:solidFill>
              </a:rPr>
              <a:t>Dios advierte a los que atacarían y exiliarían a Israel, que Él también los arrancaría de su tierra. </a:t>
            </a:r>
          </a:p>
          <a:p>
            <a:pPr>
              <a:buFont typeface="Courier New" panose="02070309020205020404" pitchFamily="49" charset="0"/>
              <a:buChar char="o"/>
            </a:pPr>
            <a:r>
              <a:rPr lang="es-MX" dirty="0">
                <a:solidFill>
                  <a:schemeClr val="tx1"/>
                </a:solidFill>
              </a:rPr>
              <a:t>Aunque Dios los usó como un instrumento de su juicio, los juzgaría por su maldad y brutalidad contra Judá.</a:t>
            </a:r>
          </a:p>
          <a:p>
            <a:pPr>
              <a:buFont typeface="Courier New" panose="02070309020205020404" pitchFamily="49" charset="0"/>
              <a:buChar char="o"/>
            </a:pPr>
            <a:r>
              <a:rPr lang="es-MX" dirty="0">
                <a:solidFill>
                  <a:schemeClr val="tx1"/>
                </a:solidFill>
              </a:rPr>
              <a:t>Estas naciones son los “Malos Vecinos”</a:t>
            </a:r>
          </a:p>
          <a:p>
            <a:pPr>
              <a:buFont typeface="Courier New" panose="02070309020205020404" pitchFamily="49" charset="0"/>
              <a:buChar char="o"/>
            </a:pPr>
            <a:r>
              <a:rPr lang="es-MX" dirty="0"/>
              <a:t>Dios se encargaría de los invasores (el Imperio Babilónico).</a:t>
            </a:r>
          </a:p>
          <a:p>
            <a:pPr>
              <a:buFont typeface="Courier New" panose="02070309020205020404" pitchFamily="49" charset="0"/>
              <a:buChar char="o"/>
            </a:pPr>
            <a:r>
              <a:rPr lang="es-MX" dirty="0"/>
              <a:t>Pero también cuidaría de su pueblo, y los traería de regreso luego de 70 años.</a:t>
            </a:r>
          </a:p>
          <a:p>
            <a:pPr>
              <a:buFont typeface="Courier New" panose="02070309020205020404" pitchFamily="49" charset="0"/>
              <a:buChar char="o"/>
            </a:pPr>
            <a:r>
              <a:rPr lang="es-MX" b="1" dirty="0"/>
              <a:t>Volveré y tendré misericordia de ellos, y los haré volver cada uno a su heredad y cada cual a su tierra.</a:t>
            </a:r>
          </a:p>
          <a:p>
            <a:pPr>
              <a:buFont typeface="Courier New" panose="02070309020205020404" pitchFamily="49" charset="0"/>
              <a:buChar char="o"/>
            </a:pPr>
            <a:r>
              <a:rPr lang="es-MX" dirty="0"/>
              <a:t>La promesa del exilio y el juicio era segura; pero también lo era la promesa de </a:t>
            </a:r>
            <a:r>
              <a:rPr lang="es-MX" b="1" dirty="0"/>
              <a:t>misericordia </a:t>
            </a:r>
            <a:r>
              <a:rPr lang="es-MX" dirty="0"/>
              <a:t>y regreso.</a:t>
            </a:r>
          </a:p>
          <a:p>
            <a:pPr>
              <a:buFont typeface="Courier New" panose="02070309020205020404" pitchFamily="49" charset="0"/>
              <a:buChar char="o"/>
            </a:pPr>
            <a:r>
              <a:rPr lang="es-MX" b="1" dirty="0">
                <a:solidFill>
                  <a:srgbClr val="FFFF00"/>
                </a:solidFill>
              </a:rPr>
              <a:t>Salmo 141:5 Que el justo me castigue, será un favor, Y que me reprenda será un excelente bálsamo. Que no me herirá la cabeza: Así que aun mi oración tendrán en sus calamidades</a:t>
            </a:r>
          </a:p>
          <a:p>
            <a:pPr>
              <a:buFont typeface="Courier New" panose="02070309020205020404" pitchFamily="49" charset="0"/>
              <a:buChar char="o"/>
            </a:pPr>
            <a:r>
              <a:rPr lang="es-MX" dirty="0"/>
              <a:t>Jeremías no necesita desesperarse ante la aparente prosperidad de los impíos y la angustia de los justos.</a:t>
            </a:r>
          </a:p>
          <a:p>
            <a:pPr>
              <a:buFont typeface="Courier New" panose="02070309020205020404" pitchFamily="49" charset="0"/>
              <a:buChar char="o"/>
            </a:pPr>
            <a:r>
              <a:rPr lang="es-MX" dirty="0"/>
              <a:t>Dios movería todas las cosas de acuerdo con su plan perfecto.</a:t>
            </a:r>
          </a:p>
          <a:p>
            <a:pPr>
              <a:buFont typeface="Courier New" panose="02070309020205020404" pitchFamily="49" charset="0"/>
              <a:buChar char="o"/>
            </a:pPr>
            <a:r>
              <a:rPr lang="es-MX" b="1" dirty="0"/>
              <a:t>Confiemos en Jehová quien tiene el control de todas las cosas. Dios siempre dará la ultima palabra.</a:t>
            </a:r>
          </a:p>
          <a:p>
            <a:pPr>
              <a:buFont typeface="Courier New" panose="02070309020205020404" pitchFamily="49" charset="0"/>
              <a:buChar char="o"/>
            </a:pPr>
            <a:endParaRPr lang="es-MX" dirty="0">
              <a:solidFill>
                <a:schemeClr val="tx1"/>
              </a:solidFill>
            </a:endParaRPr>
          </a:p>
        </p:txBody>
      </p:sp>
      <p:pic>
        <p:nvPicPr>
          <p:cNvPr id="7" name="Imagen 2" descr="Logotipo, Icono&#10;&#10;Descripción generada automáticamente">
            <a:extLst>
              <a:ext uri="{FF2B5EF4-FFF2-40B4-BE49-F238E27FC236}">
                <a16:creationId xmlns:a16="http://schemas.microsoft.com/office/drawing/2014/main" id="{941A8D9F-B9BE-45FB-AC42-2F0DEEFD66A6}"/>
              </a:ext>
            </a:extLst>
          </p:cNvPr>
          <p:cNvPicPr>
            <a:picLocks noChangeAspect="1"/>
          </p:cNvPicPr>
          <p:nvPr/>
        </p:nvPicPr>
        <p:blipFill>
          <a:blip r:embed="rId3"/>
          <a:stretch>
            <a:fillRect/>
          </a:stretch>
        </p:blipFill>
        <p:spPr>
          <a:xfrm>
            <a:off x="3761772" y="229446"/>
            <a:ext cx="1219200" cy="1092682"/>
          </a:xfrm>
          <a:prstGeom prst="rect">
            <a:avLst/>
          </a:prstGeom>
        </p:spPr>
      </p:pic>
      <p:pic>
        <p:nvPicPr>
          <p:cNvPr id="16386" name="Picture 2" descr="Regreso del Exilio en Babilonia">
            <a:extLst>
              <a:ext uri="{FF2B5EF4-FFF2-40B4-BE49-F238E27FC236}">
                <a16:creationId xmlns:a16="http://schemas.microsoft.com/office/drawing/2014/main" id="{0658C28C-D474-425A-9882-ED9572F2B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1573"/>
            <a:ext cx="5138058" cy="530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2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barn(inVertical)">
                                      <p:cBhvr>
                                        <p:cTn id="6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1CD4A39-383D-4C14-85B2-B67C75765830}"/>
              </a:ext>
            </a:extLst>
          </p:cNvPr>
          <p:cNvSpPr>
            <a:spLocks noGrp="1"/>
          </p:cNvSpPr>
          <p:nvPr>
            <p:ph type="title"/>
          </p:nvPr>
        </p:nvSpPr>
        <p:spPr>
          <a:xfrm>
            <a:off x="748978" y="0"/>
            <a:ext cx="10439400" cy="1175444"/>
          </a:xfrm>
        </p:spPr>
        <p:txBody>
          <a:bodyPr/>
          <a:lstStyle/>
          <a:p>
            <a:r>
              <a:rPr lang="es-CL" b="1" u="sng" dirty="0"/>
              <a:t>Verdad Bíblica</a:t>
            </a:r>
          </a:p>
        </p:txBody>
      </p:sp>
      <p:sp>
        <p:nvSpPr>
          <p:cNvPr id="8" name="CuadroTexto 7">
            <a:extLst>
              <a:ext uri="{FF2B5EF4-FFF2-40B4-BE49-F238E27FC236}">
                <a16:creationId xmlns:a16="http://schemas.microsoft.com/office/drawing/2014/main" id="{217AC94E-75A3-4154-A96C-8BB3894CD7F8}"/>
              </a:ext>
            </a:extLst>
          </p:cNvPr>
          <p:cNvSpPr txBox="1"/>
          <p:nvPr/>
        </p:nvSpPr>
        <p:spPr>
          <a:xfrm>
            <a:off x="1367742" y="1276349"/>
            <a:ext cx="9456516" cy="2585323"/>
          </a:xfrm>
          <a:prstGeom prst="rect">
            <a:avLst/>
          </a:prstGeom>
          <a:ln>
            <a:solidFill>
              <a:schemeClr val="tx1"/>
            </a:solidFill>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s-MX" sz="5400" b="1" dirty="0">
                <a:latin typeface="Agency FB" panose="020B0503020202020204" pitchFamily="34" charset="0"/>
              </a:rPr>
              <a:t>“La prosperidad de los malvados es temporal, mas la prosperidad de los justos está en la eternidad con Dios”</a:t>
            </a:r>
            <a:endParaRPr lang="es-CL" sz="5400" b="1" dirty="0">
              <a:latin typeface="Agency FB" panose="020B0503020202020204" pitchFamily="34" charset="0"/>
            </a:endParaRPr>
          </a:p>
        </p:txBody>
      </p:sp>
      <p:sp>
        <p:nvSpPr>
          <p:cNvPr id="6" name="CuadroTexto 5">
            <a:extLst>
              <a:ext uri="{FF2B5EF4-FFF2-40B4-BE49-F238E27FC236}">
                <a16:creationId xmlns:a16="http://schemas.microsoft.com/office/drawing/2014/main" id="{4FD67C1B-58A3-4A3D-86D7-185A00228DC2}"/>
              </a:ext>
            </a:extLst>
          </p:cNvPr>
          <p:cNvSpPr txBox="1"/>
          <p:nvPr/>
        </p:nvSpPr>
        <p:spPr>
          <a:xfrm>
            <a:off x="0" y="4288989"/>
            <a:ext cx="121920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s-MX" b="0" i="0" dirty="0">
                <a:solidFill>
                  <a:srgbClr val="2B2B2B"/>
                </a:solidFill>
                <a:effectLst/>
                <a:latin typeface="Georgia" panose="02040502050405020303" pitchFamily="18" charset="0"/>
              </a:rPr>
              <a:t>NO te impacientes á causa de los malignos, Ni tengas envidia de los que hacen iniquidad.</a:t>
            </a:r>
          </a:p>
          <a:p>
            <a:pPr algn="l"/>
            <a:r>
              <a:rPr lang="es-MX" b="0" i="0" dirty="0">
                <a:solidFill>
                  <a:srgbClr val="999966"/>
                </a:solidFill>
                <a:effectLst/>
                <a:latin typeface="Segoe UI" panose="020B0502040204020203" pitchFamily="34" charset="0"/>
              </a:rPr>
              <a:t>2</a:t>
            </a:r>
            <a:r>
              <a:rPr lang="es-MX" b="0" i="0" dirty="0">
                <a:solidFill>
                  <a:srgbClr val="2B2B2B"/>
                </a:solidFill>
                <a:effectLst/>
                <a:latin typeface="Georgia" panose="02040502050405020303" pitchFamily="18" charset="0"/>
              </a:rPr>
              <a:t>  Porque como hierba serán presto cortados, Y decaerán como verdor de renuevo. Espera en Jehová, y haz bien; Vivirás en la tierra, y en verdad serás alimentado.</a:t>
            </a:r>
          </a:p>
          <a:p>
            <a:pPr algn="l"/>
            <a:r>
              <a:rPr lang="es-MX" b="0" i="0" dirty="0">
                <a:solidFill>
                  <a:srgbClr val="999966"/>
                </a:solidFill>
                <a:effectLst/>
                <a:latin typeface="Segoe UI" panose="020B0502040204020203" pitchFamily="34" charset="0"/>
              </a:rPr>
              <a:t>4</a:t>
            </a:r>
            <a:r>
              <a:rPr lang="es-MX" b="0" i="0" dirty="0">
                <a:solidFill>
                  <a:srgbClr val="2B2B2B"/>
                </a:solidFill>
                <a:effectLst/>
                <a:latin typeface="Georgia" panose="02040502050405020303" pitchFamily="18" charset="0"/>
              </a:rPr>
              <a:t>  Pon asimismo tu delicia en Jehová, Y él te dará las peticiones de tu corazón.</a:t>
            </a:r>
          </a:p>
          <a:p>
            <a:pPr algn="l"/>
            <a:r>
              <a:rPr lang="es-MX" b="0" i="0" dirty="0">
                <a:solidFill>
                  <a:srgbClr val="999966"/>
                </a:solidFill>
                <a:effectLst/>
                <a:latin typeface="Segoe UI" panose="020B0502040204020203" pitchFamily="34" charset="0"/>
              </a:rPr>
              <a:t>5</a:t>
            </a:r>
            <a:r>
              <a:rPr lang="es-MX" b="0" i="0" dirty="0">
                <a:solidFill>
                  <a:srgbClr val="2B2B2B"/>
                </a:solidFill>
                <a:effectLst/>
                <a:latin typeface="Georgia" panose="02040502050405020303" pitchFamily="18" charset="0"/>
              </a:rPr>
              <a:t>  Encomienda á Jehová tu camino, Y espera en él; y él hará.</a:t>
            </a:r>
          </a:p>
          <a:p>
            <a:pPr algn="l"/>
            <a:r>
              <a:rPr lang="es-MX" b="0" i="0" dirty="0">
                <a:solidFill>
                  <a:srgbClr val="999966"/>
                </a:solidFill>
                <a:effectLst/>
                <a:latin typeface="Segoe UI" panose="020B0502040204020203" pitchFamily="34" charset="0"/>
              </a:rPr>
              <a:t>6</a:t>
            </a:r>
            <a:r>
              <a:rPr lang="es-MX" b="0" i="0" dirty="0">
                <a:solidFill>
                  <a:srgbClr val="2B2B2B"/>
                </a:solidFill>
                <a:effectLst/>
                <a:latin typeface="Georgia" panose="02040502050405020303" pitchFamily="18" charset="0"/>
              </a:rPr>
              <a:t>  Y exhibirá tu justicia como la luz, Y tus derechos como el medio día.</a:t>
            </a:r>
          </a:p>
          <a:p>
            <a:pPr algn="l"/>
            <a:r>
              <a:rPr lang="es-MX" b="0" i="0" dirty="0">
                <a:solidFill>
                  <a:srgbClr val="999966"/>
                </a:solidFill>
                <a:effectLst/>
                <a:latin typeface="Segoe UI" panose="020B0502040204020203" pitchFamily="34" charset="0"/>
              </a:rPr>
              <a:t>7</a:t>
            </a:r>
            <a:r>
              <a:rPr lang="es-MX" b="0" i="0" dirty="0">
                <a:solidFill>
                  <a:srgbClr val="2B2B2B"/>
                </a:solidFill>
                <a:effectLst/>
                <a:latin typeface="Georgia" panose="02040502050405020303" pitchFamily="18" charset="0"/>
              </a:rPr>
              <a:t>  Calla á Jehová, y espera en él: No te alteres con motivo del que prospera en su camino, Por el hombre que hace maldades.</a:t>
            </a:r>
          </a:p>
          <a:p>
            <a:pPr algn="r"/>
            <a:r>
              <a:rPr lang="es-MX" b="1" dirty="0">
                <a:solidFill>
                  <a:srgbClr val="2B2B2B"/>
                </a:solidFill>
                <a:latin typeface="Georgia" panose="02040502050405020303" pitchFamily="18" charset="0"/>
              </a:rPr>
              <a:t>Salmos 37:1-7</a:t>
            </a:r>
            <a:endParaRPr lang="es-MX" b="1" i="0" dirty="0">
              <a:solidFill>
                <a:srgbClr val="2B2B2B"/>
              </a:solidFill>
              <a:effectLst/>
              <a:latin typeface="Georgia" panose="02040502050405020303" pitchFamily="18" charset="0"/>
            </a:endParaRPr>
          </a:p>
        </p:txBody>
      </p:sp>
    </p:spTree>
    <p:extLst>
      <p:ext uri="{BB962C8B-B14F-4D97-AF65-F5344CB8AC3E}">
        <p14:creationId xmlns:p14="http://schemas.microsoft.com/office/powerpoint/2010/main" val="3709679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FA061601-468D-486D-B8EE-42BD1BE3ADCC}"/>
              </a:ext>
            </a:extLst>
          </p:cNvPr>
          <p:cNvSpPr>
            <a:spLocks noGrp="1"/>
          </p:cNvSpPr>
          <p:nvPr>
            <p:ph type="ctrTitle"/>
          </p:nvPr>
        </p:nvSpPr>
        <p:spPr>
          <a:xfrm>
            <a:off x="-1" y="166199"/>
            <a:ext cx="10116273" cy="664797"/>
          </a:xfrm>
        </p:spPr>
        <p:txBody>
          <a:bodyPr wrap="square" lIns="0" tIns="0" rIns="0" bIns="0" rtlCol="0" anchor="ctr">
            <a:spAutoFit/>
          </a:bodyPr>
          <a:lstStyle/>
          <a:p>
            <a:pPr marL="857250" indent="-857250" algn="l" rtl="0">
              <a:buFont typeface="Wingdings" panose="05000000000000000000" pitchFamily="2" charset="2"/>
              <a:buChar char="Ø"/>
            </a:pPr>
            <a:r>
              <a:rPr lang="es-ES" sz="4800" b="1" dirty="0">
                <a:solidFill>
                  <a:schemeClr val="bg1"/>
                </a:solidFill>
              </a:rPr>
              <a:t>CONCLUSION: “</a:t>
            </a:r>
            <a:r>
              <a:rPr lang="es-ES" sz="4800" dirty="0">
                <a:solidFill>
                  <a:schemeClr val="bg1"/>
                </a:solidFill>
              </a:rPr>
              <a:t>ACTIVIDAD</a:t>
            </a:r>
            <a:r>
              <a:rPr lang="es-ES" sz="4800" b="1" dirty="0">
                <a:solidFill>
                  <a:schemeClr val="bg1"/>
                </a:solidFill>
              </a:rPr>
              <a:t>”</a:t>
            </a:r>
            <a:endParaRPr lang="es-ES" sz="4800" dirty="0">
              <a:solidFill>
                <a:schemeClr val="accent4"/>
              </a:solidFill>
            </a:endParaRPr>
          </a:p>
        </p:txBody>
      </p:sp>
      <p:sp>
        <p:nvSpPr>
          <p:cNvPr id="3" name="CuadroTexto 2">
            <a:extLst>
              <a:ext uri="{FF2B5EF4-FFF2-40B4-BE49-F238E27FC236}">
                <a16:creationId xmlns:a16="http://schemas.microsoft.com/office/drawing/2014/main" id="{9E00370F-057C-4A9A-89CC-1F6D0CD6DECB}"/>
              </a:ext>
            </a:extLst>
          </p:cNvPr>
          <p:cNvSpPr txBox="1"/>
          <p:nvPr/>
        </p:nvSpPr>
        <p:spPr>
          <a:xfrm>
            <a:off x="150472" y="1088020"/>
            <a:ext cx="11945072"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mj-lt"/>
              <a:buAutoNum type="arabicPeriod"/>
            </a:pPr>
            <a:r>
              <a:rPr lang="es-MX" sz="2400" dirty="0"/>
              <a:t>¿Por qué Jeremías disputa con Jehová en el capítulo 12? (Jeremías 12:1)</a:t>
            </a:r>
          </a:p>
          <a:p>
            <a:pPr marL="342900" indent="-342900">
              <a:buFont typeface="+mj-lt"/>
              <a:buAutoNum type="arabicPeriod"/>
            </a:pPr>
            <a:r>
              <a:rPr lang="es-MX" sz="2400" dirty="0"/>
              <a:t>¿Cómo describe Jeremías a los malvados en relación a su cercanía con Dios? (Jeremías 12:2) </a:t>
            </a:r>
          </a:p>
          <a:p>
            <a:pPr marL="342900" indent="-342900">
              <a:buFont typeface="+mj-lt"/>
              <a:buAutoNum type="arabicPeriod"/>
            </a:pPr>
            <a:r>
              <a:rPr lang="es-MX" sz="2400" dirty="0"/>
              <a:t>¿Qué pide Jeremías a Jehová en relación a los malvados? (Jeremías 12:3)</a:t>
            </a:r>
          </a:p>
          <a:p>
            <a:pPr marL="342900" indent="-342900">
              <a:buFont typeface="+mj-lt"/>
              <a:buAutoNum type="arabicPeriod"/>
            </a:pPr>
            <a:r>
              <a:rPr lang="es-MX" sz="2400" dirty="0"/>
              <a:t>¿Qué ha causado la desolación de la tierra descrita en el capítulo 12? (Jeremías 12:4)</a:t>
            </a:r>
          </a:p>
          <a:p>
            <a:pPr marL="342900" indent="-342900">
              <a:buFont typeface="+mj-lt"/>
              <a:buAutoNum type="arabicPeriod"/>
            </a:pPr>
            <a:r>
              <a:rPr lang="es-MX" sz="2400" dirty="0"/>
              <a:t>¿Qué nos enseña Dios sobre la dificultad de contender con los problemas? (Jeremías 12:5)</a:t>
            </a:r>
          </a:p>
          <a:p>
            <a:pPr marL="342900" indent="-342900">
              <a:buFont typeface="+mj-lt"/>
              <a:buAutoNum type="arabicPeriod"/>
            </a:pPr>
            <a:r>
              <a:rPr lang="es-MX" sz="2400" dirty="0"/>
              <a:t>¿Qué consejo da Dios sobre confiar en familiares y allegados? (Jeremías 12:6)</a:t>
            </a:r>
          </a:p>
          <a:p>
            <a:pPr marL="342900" indent="-342900">
              <a:buFont typeface="+mj-lt"/>
              <a:buAutoNum type="arabicPeriod"/>
            </a:pPr>
            <a:r>
              <a:rPr lang="es-MX" sz="2400" dirty="0"/>
              <a:t>¿Qué ha hecho Jeremías con su casa y heredad según el capítulo 12? (Jeremías 12:7)</a:t>
            </a:r>
          </a:p>
          <a:p>
            <a:pPr marL="342900" indent="-342900">
              <a:buFont typeface="+mj-lt"/>
              <a:buAutoNum type="arabicPeriod"/>
            </a:pPr>
            <a:r>
              <a:rPr lang="es-MX" sz="2400" dirty="0"/>
              <a:t>¿Cómo describe Jeremías su heredad en el capítulo 12? (Jeremías 12:8)</a:t>
            </a:r>
          </a:p>
          <a:p>
            <a:pPr marL="342900" indent="-342900">
              <a:buFont typeface="+mj-lt"/>
              <a:buAutoNum type="arabicPeriod"/>
            </a:pPr>
            <a:r>
              <a:rPr lang="es-MX" sz="2400" dirty="0"/>
              <a:t>¿Qué han hecho muchos pastores con la viña de Jeremías en el capítulo 12? (Jeremías 12:10)</a:t>
            </a:r>
          </a:p>
          <a:p>
            <a:pPr marL="342900" indent="-342900">
              <a:buFont typeface="+mj-lt"/>
              <a:buAutoNum type="arabicPeriod"/>
            </a:pPr>
            <a:r>
              <a:rPr lang="es-MX" sz="2400" dirty="0"/>
              <a:t>¿Qué anuncia Jeremías sobre los destructores en el capítulo 12? (Jeremías 12:12)</a:t>
            </a:r>
          </a:p>
          <a:p>
            <a:pPr marL="342900" indent="-342900">
              <a:buFont typeface="+mj-lt"/>
              <a:buAutoNum type="arabicPeriod"/>
            </a:pPr>
            <a:r>
              <a:rPr lang="es-MX" sz="2400" dirty="0"/>
              <a:t>¿Qué promete Jehová hacer con los malos vecinos descritos en el capítulo 12? (Jeremías 12:14-15)</a:t>
            </a:r>
            <a:endParaRPr lang="es-CL" sz="2400" dirty="0"/>
          </a:p>
        </p:txBody>
      </p:sp>
      <p:pic>
        <p:nvPicPr>
          <p:cNvPr id="9" name="Imagen 2" descr="Logotipo, Icono&#10;&#10;Descripción generada automáticamente">
            <a:extLst>
              <a:ext uri="{FF2B5EF4-FFF2-40B4-BE49-F238E27FC236}">
                <a16:creationId xmlns:a16="http://schemas.microsoft.com/office/drawing/2014/main" id="{8D9C9282-6A6D-4A98-A20E-CA8A7227E69D}"/>
              </a:ext>
            </a:extLst>
          </p:cNvPr>
          <p:cNvPicPr>
            <a:picLocks noChangeAspect="1"/>
          </p:cNvPicPr>
          <p:nvPr/>
        </p:nvPicPr>
        <p:blipFill>
          <a:blip r:embed="rId3"/>
          <a:stretch>
            <a:fillRect/>
          </a:stretch>
        </p:blipFill>
        <p:spPr>
          <a:xfrm>
            <a:off x="11033667" y="69850"/>
            <a:ext cx="1046480" cy="937885"/>
          </a:xfrm>
          <a:prstGeom prst="rect">
            <a:avLst/>
          </a:prstGeom>
        </p:spPr>
      </p:pic>
    </p:spTree>
    <p:extLst>
      <p:ext uri="{BB962C8B-B14F-4D97-AF65-F5344CB8AC3E}">
        <p14:creationId xmlns:p14="http://schemas.microsoft.com/office/powerpoint/2010/main" val="192303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arn(inVertic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Vertic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barn(inVertical)">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additive="base">
                                        <p:cTn id="5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additive="base">
                                        <p:cTn id="6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2C00B059-8249-401E-BECD-DC838B36F9FB}"/>
              </a:ext>
            </a:extLst>
          </p:cNvPr>
          <p:cNvSpPr>
            <a:spLocks noGrp="1"/>
          </p:cNvSpPr>
          <p:nvPr>
            <p:ph type="title"/>
          </p:nvPr>
        </p:nvSpPr>
        <p:spPr/>
        <p:txBody>
          <a:bodyPr rtlCol="0"/>
          <a:lstStyle/>
          <a:p>
            <a:pPr rtl="0"/>
            <a:r>
              <a:rPr lang="es-ES" dirty="0"/>
              <a:t>Aplicaciones: “</a:t>
            </a:r>
            <a:r>
              <a:rPr lang="es-MX" b="1" dirty="0"/>
              <a:t>Confiar en la soberanía de Dios</a:t>
            </a:r>
            <a:r>
              <a:rPr lang="es-ES" dirty="0"/>
              <a:t>”</a:t>
            </a:r>
          </a:p>
        </p:txBody>
      </p:sp>
      <p:sp>
        <p:nvSpPr>
          <p:cNvPr id="3" name="Marcador de número de diapositiva 2">
            <a:extLst>
              <a:ext uri="{FF2B5EF4-FFF2-40B4-BE49-F238E27FC236}">
                <a16:creationId xmlns:a16="http://schemas.microsoft.com/office/drawing/2014/main" id="{581E71C2-3FC1-41C1-8255-33A1AC802247}"/>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s-E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8" name="Marcador de texto 17">
            <a:extLst>
              <a:ext uri="{FF2B5EF4-FFF2-40B4-BE49-F238E27FC236}">
                <a16:creationId xmlns:a16="http://schemas.microsoft.com/office/drawing/2014/main" id="{ED42596E-DB09-43F7-A053-18CEB2DDE639}"/>
              </a:ext>
            </a:extLst>
          </p:cNvPr>
          <p:cNvSpPr>
            <a:spLocks noGrp="1"/>
          </p:cNvSpPr>
          <p:nvPr>
            <p:ph type="body" sz="quarter" idx="14"/>
          </p:nvPr>
        </p:nvSpPr>
        <p:spPr>
          <a:xfrm>
            <a:off x="0" y="1019175"/>
            <a:ext cx="5364480" cy="5838825"/>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2500" lnSpcReduction="10000"/>
          </a:bodyPr>
          <a:lstStyle/>
          <a:p>
            <a:pPr>
              <a:buFont typeface="Wingdings" panose="05000000000000000000" pitchFamily="2" charset="2"/>
              <a:buChar char="ü"/>
            </a:pPr>
            <a:r>
              <a:rPr lang="es-MX" dirty="0"/>
              <a:t>Como Jeremías, podemos cuestionar las injusticias que vemos a nuestro alrededor, pero este pasaje nos recuerda que Dios tiene un plan mayor y perfecto.</a:t>
            </a:r>
          </a:p>
          <a:p>
            <a:pPr>
              <a:buFont typeface="Wingdings" panose="05000000000000000000" pitchFamily="2" charset="2"/>
              <a:buChar char="ü"/>
            </a:pPr>
            <a:r>
              <a:rPr lang="es-MX" dirty="0"/>
              <a:t>Jeremías nos enseña que es importante buscar la verdad y cuestionar las cosas cuando algo no tiene sentido. </a:t>
            </a:r>
          </a:p>
          <a:p>
            <a:pPr>
              <a:buFont typeface="Wingdings" panose="05000000000000000000" pitchFamily="2" charset="2"/>
              <a:buChar char="ü"/>
            </a:pPr>
            <a:r>
              <a:rPr lang="es-MX" dirty="0"/>
              <a:t>A veces, podemos sentirnos confundidos o frustrados por las situaciones que estamos experimentando y podemos preguntar por qué Dios permite que las cosas malas les sucedan a las personas buenas, mientras que los malvados parecen prosperar. </a:t>
            </a:r>
          </a:p>
          <a:p>
            <a:pPr>
              <a:buFont typeface="Wingdings" panose="05000000000000000000" pitchFamily="2" charset="2"/>
              <a:buChar char="ü"/>
            </a:pPr>
            <a:r>
              <a:rPr lang="es-MX" dirty="0"/>
              <a:t>Jeremías no se rinde en su búsqueda de la verdad y acude a Dios directamente para tener una respuesta.</a:t>
            </a:r>
          </a:p>
          <a:p>
            <a:pPr>
              <a:buFont typeface="Wingdings" panose="05000000000000000000" pitchFamily="2" charset="2"/>
              <a:buChar char="ü"/>
            </a:pPr>
            <a:r>
              <a:rPr lang="es-MX" dirty="0">
                <a:latin typeface="Arial Narrow" panose="020B0606020202030204" pitchFamily="34" charset="0"/>
              </a:rPr>
              <a:t>Dios siempre tiene un plan para todo.</a:t>
            </a:r>
          </a:p>
          <a:p>
            <a:pPr>
              <a:buFont typeface="Wingdings" panose="05000000000000000000" pitchFamily="2" charset="2"/>
              <a:buChar char="ü"/>
            </a:pPr>
            <a:r>
              <a:rPr lang="es-MX" dirty="0">
                <a:latin typeface="Arial Narrow" panose="020B0606020202030204" pitchFamily="34" charset="0"/>
              </a:rPr>
              <a:t>La mente de Dios sobrepasa todo entendimiento humano.</a:t>
            </a:r>
            <a:endParaRPr lang="es-ES" dirty="0">
              <a:latin typeface="Arial Narrow" panose="020B0606020202030204" pitchFamily="34" charset="0"/>
            </a:endParaRPr>
          </a:p>
        </p:txBody>
      </p:sp>
      <p:pic>
        <p:nvPicPr>
          <p:cNvPr id="8" name="Imagen 2" descr="Logotipo, Icono&#10;&#10;Descripción generada automáticamente">
            <a:extLst>
              <a:ext uri="{FF2B5EF4-FFF2-40B4-BE49-F238E27FC236}">
                <a16:creationId xmlns:a16="http://schemas.microsoft.com/office/drawing/2014/main" id="{B71D580E-CDB6-4634-A28F-7D80BF1456EB}"/>
              </a:ext>
            </a:extLst>
          </p:cNvPr>
          <p:cNvPicPr>
            <a:picLocks noChangeAspect="1"/>
          </p:cNvPicPr>
          <p:nvPr/>
        </p:nvPicPr>
        <p:blipFill>
          <a:blip r:embed="rId3"/>
          <a:stretch>
            <a:fillRect/>
          </a:stretch>
        </p:blipFill>
        <p:spPr>
          <a:xfrm>
            <a:off x="11033667" y="69850"/>
            <a:ext cx="1046480" cy="937885"/>
          </a:xfrm>
          <a:prstGeom prst="rect">
            <a:avLst/>
          </a:prstGeom>
        </p:spPr>
      </p:pic>
      <p:sp>
        <p:nvSpPr>
          <p:cNvPr id="10" name="CuadroTexto 9">
            <a:extLst>
              <a:ext uri="{FF2B5EF4-FFF2-40B4-BE49-F238E27FC236}">
                <a16:creationId xmlns:a16="http://schemas.microsoft.com/office/drawing/2014/main" id="{41E14FE2-7D7E-4AC0-98CE-712FD1BF2DF9}"/>
              </a:ext>
            </a:extLst>
          </p:cNvPr>
          <p:cNvSpPr txBox="1"/>
          <p:nvPr/>
        </p:nvSpPr>
        <p:spPr>
          <a:xfrm>
            <a:off x="5610320" y="1155376"/>
            <a:ext cx="6469827"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MX" dirty="0"/>
              <a:t>20  Escucha el consejo, y recibe la corrección, Para que seas sabio en tu vejez.</a:t>
            </a:r>
          </a:p>
          <a:p>
            <a:r>
              <a:rPr lang="es-MX" dirty="0"/>
              <a:t>21  Muchos pensamientos hay en el corazón del hombre; Mas el consejo de Jehová permanecerá.</a:t>
            </a:r>
          </a:p>
          <a:p>
            <a:pPr algn="r"/>
            <a:r>
              <a:rPr lang="es-MX" dirty="0"/>
              <a:t>Proverbios 19:20-21</a:t>
            </a:r>
          </a:p>
        </p:txBody>
      </p:sp>
      <p:sp>
        <p:nvSpPr>
          <p:cNvPr id="12" name="CuadroTexto 11">
            <a:extLst>
              <a:ext uri="{FF2B5EF4-FFF2-40B4-BE49-F238E27FC236}">
                <a16:creationId xmlns:a16="http://schemas.microsoft.com/office/drawing/2014/main" id="{0FDA9B64-1621-40A5-9624-51793E573212}"/>
              </a:ext>
            </a:extLst>
          </p:cNvPr>
          <p:cNvSpPr txBox="1"/>
          <p:nvPr/>
        </p:nvSpPr>
        <p:spPr>
          <a:xfrm>
            <a:off x="5610320" y="3024968"/>
            <a:ext cx="646982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MX" dirty="0"/>
              <a:t>28  Y sabemos que á los que á Dios aman, todas las cosas les ayudan á bien, es á saber, á los que conforme al propósito son llamados.</a:t>
            </a:r>
          </a:p>
          <a:p>
            <a:pPr lvl="0" algn="r"/>
            <a:r>
              <a:rPr kumimoji="0" lang="es-MX" sz="1800" b="0" i="0" u="none" strike="noStrike" kern="1200" cap="none" spc="0" normalizeH="0" baseline="0" noProof="0" dirty="0">
                <a:ln>
                  <a:noFill/>
                </a:ln>
                <a:solidFill>
                  <a:srgbClr val="2B2B2B"/>
                </a:solidFill>
                <a:effectLst/>
                <a:uLnTx/>
                <a:uFillTx/>
                <a:latin typeface="Georgia" panose="02040502050405020303" pitchFamily="18" charset="0"/>
                <a:ea typeface="+mn-ea"/>
                <a:cs typeface="+mn-cs"/>
              </a:rPr>
              <a:t>Romanos 8:28</a:t>
            </a:r>
          </a:p>
        </p:txBody>
      </p:sp>
      <p:sp>
        <p:nvSpPr>
          <p:cNvPr id="9" name="CuadroTexto 8">
            <a:extLst>
              <a:ext uri="{FF2B5EF4-FFF2-40B4-BE49-F238E27FC236}">
                <a16:creationId xmlns:a16="http://schemas.microsoft.com/office/drawing/2014/main" id="{53DFDE2A-2C31-447E-BD7D-F9175C417237}"/>
              </a:ext>
            </a:extLst>
          </p:cNvPr>
          <p:cNvSpPr txBox="1"/>
          <p:nvPr/>
        </p:nvSpPr>
        <p:spPr>
          <a:xfrm>
            <a:off x="5610320" y="4389221"/>
            <a:ext cx="646982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a:r>
              <a:rPr lang="es-MX" b="0" i="0" dirty="0">
                <a:solidFill>
                  <a:srgbClr val="999966"/>
                </a:solidFill>
                <a:effectLst/>
                <a:latin typeface="Segoe UI" panose="020B0502040204020203" pitchFamily="34" charset="0"/>
              </a:rPr>
              <a:t>8</a:t>
            </a:r>
            <a:r>
              <a:rPr lang="es-MX" b="0" i="0" dirty="0">
                <a:solidFill>
                  <a:srgbClr val="2B2B2B"/>
                </a:solidFill>
                <a:effectLst/>
                <a:latin typeface="Georgia" panose="02040502050405020303" pitchFamily="18" charset="0"/>
              </a:rPr>
              <a:t>  Porque mis pensamientos no son vuestros pensamientos, ni vuestros caminos mis caminos, dijo Jehová.</a:t>
            </a:r>
          </a:p>
          <a:p>
            <a:pPr algn="l"/>
            <a:r>
              <a:rPr lang="es-MX" b="0" i="0" dirty="0">
                <a:solidFill>
                  <a:srgbClr val="999966"/>
                </a:solidFill>
                <a:effectLst/>
                <a:latin typeface="Segoe UI" panose="020B0502040204020203" pitchFamily="34" charset="0"/>
              </a:rPr>
              <a:t>9</a:t>
            </a:r>
            <a:r>
              <a:rPr lang="es-MX" b="0" i="0" dirty="0">
                <a:solidFill>
                  <a:srgbClr val="2B2B2B"/>
                </a:solidFill>
                <a:effectLst/>
                <a:latin typeface="Georgia" panose="02040502050405020303" pitchFamily="18" charset="0"/>
              </a:rPr>
              <a:t>  Como son más altos los cielos que la tierra, así son mis caminos más altos que vuestros caminos, y mis pensamientos más que vuestros pensamientos</a:t>
            </a:r>
          </a:p>
          <a:p>
            <a:pPr algn="r"/>
            <a:r>
              <a:rPr lang="es-MX" dirty="0" err="1">
                <a:solidFill>
                  <a:srgbClr val="2B2B2B"/>
                </a:solidFill>
                <a:latin typeface="Georgia" panose="02040502050405020303" pitchFamily="18" charset="0"/>
              </a:rPr>
              <a:t>Isaias</a:t>
            </a:r>
            <a:r>
              <a:rPr lang="es-MX" dirty="0">
                <a:solidFill>
                  <a:srgbClr val="2B2B2B"/>
                </a:solidFill>
                <a:latin typeface="Georgia" panose="02040502050405020303" pitchFamily="18" charset="0"/>
              </a:rPr>
              <a:t> 55:8-9</a:t>
            </a:r>
            <a:endParaRPr lang="es-MX" b="0" i="0" dirty="0">
              <a:solidFill>
                <a:srgbClr val="2B2B2B"/>
              </a:solidFill>
              <a:effectLst/>
              <a:latin typeface="Georgia" panose="02040502050405020303" pitchFamily="18" charset="0"/>
            </a:endParaRPr>
          </a:p>
        </p:txBody>
      </p:sp>
    </p:spTree>
    <p:extLst>
      <p:ext uri="{BB962C8B-B14F-4D97-AF65-F5344CB8AC3E}">
        <p14:creationId xmlns:p14="http://schemas.microsoft.com/office/powerpoint/2010/main" val="290002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1000"/>
                                        <p:tgtEl>
                                          <p:spTgt spid="18">
                                            <p:bg/>
                                          </p:spTgt>
                                        </p:tgtEl>
                                      </p:cBhvr>
                                    </p:animEffect>
                                    <p:anim calcmode="lin" valueType="num">
                                      <p:cBhvr>
                                        <p:cTn id="8" dur="1000" fill="hold"/>
                                        <p:tgtEl>
                                          <p:spTgt spid="18">
                                            <p:bg/>
                                          </p:spTgt>
                                        </p:tgtEl>
                                        <p:attrNameLst>
                                          <p:attrName>ppt_x</p:attrName>
                                        </p:attrNameLst>
                                      </p:cBhvr>
                                      <p:tavLst>
                                        <p:tav tm="0">
                                          <p:val>
                                            <p:strVal val="#ppt_x"/>
                                          </p:val>
                                        </p:tav>
                                        <p:tav tm="100000">
                                          <p:val>
                                            <p:strVal val="#ppt_x"/>
                                          </p:val>
                                        </p:tav>
                                      </p:tavLst>
                                    </p:anim>
                                    <p:anim calcmode="lin" valueType="num">
                                      <p:cBhvr>
                                        <p:cTn id="9" dur="1000" fill="hold"/>
                                        <p:tgtEl>
                                          <p:spTgt spid="1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1000"/>
                                        <p:tgtEl>
                                          <p:spTgt spid="18">
                                            <p:txEl>
                                              <p:pRg st="1" end="1"/>
                                            </p:txEl>
                                          </p:spTgt>
                                        </p:tgtEl>
                                      </p:cBhvr>
                                    </p:animEffect>
                                    <p:anim calcmode="lin" valueType="num">
                                      <p:cBhvr>
                                        <p:cTn id="2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1000"/>
                                        <p:tgtEl>
                                          <p:spTgt spid="18">
                                            <p:txEl>
                                              <p:pRg st="2" end="2"/>
                                            </p:txEl>
                                          </p:spTgt>
                                        </p:tgtEl>
                                      </p:cBhvr>
                                    </p:animEffect>
                                    <p:anim calcmode="lin" valueType="num">
                                      <p:cBhvr>
                                        <p:cTn id="2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Effect transition="in" filter="fade">
                                      <p:cBhvr>
                                        <p:cTn id="35" dur="1000"/>
                                        <p:tgtEl>
                                          <p:spTgt spid="18">
                                            <p:txEl>
                                              <p:pRg st="3" end="3"/>
                                            </p:txEl>
                                          </p:spTgt>
                                        </p:tgtEl>
                                      </p:cBhvr>
                                    </p:animEffect>
                                    <p:anim calcmode="lin" valueType="num">
                                      <p:cBhvr>
                                        <p:cTn id="36"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xEl>
                                              <p:pRg st="4" end="4"/>
                                            </p:txEl>
                                          </p:spTgt>
                                        </p:tgtEl>
                                        <p:attrNameLst>
                                          <p:attrName>style.visibility</p:attrName>
                                        </p:attrNameLst>
                                      </p:cBhvr>
                                      <p:to>
                                        <p:strVal val="visible"/>
                                      </p:to>
                                    </p:set>
                                    <p:animEffect transition="in" filter="fade">
                                      <p:cBhvr>
                                        <p:cTn id="42" dur="1000"/>
                                        <p:tgtEl>
                                          <p:spTgt spid="18">
                                            <p:txEl>
                                              <p:pRg st="4" end="4"/>
                                            </p:txEl>
                                          </p:spTgt>
                                        </p:tgtEl>
                                      </p:cBhvr>
                                    </p:animEffect>
                                    <p:anim calcmode="lin" valueType="num">
                                      <p:cBhvr>
                                        <p:cTn id="43"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xEl>
                                              <p:pRg st="5" end="5"/>
                                            </p:txEl>
                                          </p:spTgt>
                                        </p:tgtEl>
                                        <p:attrNameLst>
                                          <p:attrName>style.visibility</p:attrName>
                                        </p:attrNameLst>
                                      </p:cBhvr>
                                      <p:to>
                                        <p:strVal val="visible"/>
                                      </p:to>
                                    </p:set>
                                    <p:animEffect transition="in" filter="fade">
                                      <p:cBhvr>
                                        <p:cTn id="49" dur="1000"/>
                                        <p:tgtEl>
                                          <p:spTgt spid="18">
                                            <p:txEl>
                                              <p:pRg st="5" end="5"/>
                                            </p:txEl>
                                          </p:spTgt>
                                        </p:tgtEl>
                                      </p:cBhvr>
                                    </p:animEffect>
                                    <p:anim calcmode="lin" valueType="num">
                                      <p:cBhvr>
                                        <p:cTn id="50"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circle(in)">
                                      <p:cBhvr>
                                        <p:cTn id="61" dur="20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randombar(horizontal)">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0" grpId="0" animBg="1"/>
      <p:bldP spid="1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A0F0E-9299-4E06-84BD-05DD64A55F5F}"/>
              </a:ext>
            </a:extLst>
          </p:cNvPr>
          <p:cNvSpPr>
            <a:spLocks noGrp="1"/>
          </p:cNvSpPr>
          <p:nvPr>
            <p:ph type="title"/>
          </p:nvPr>
        </p:nvSpPr>
        <p:spPr>
          <a:xfrm>
            <a:off x="358923" y="179463"/>
            <a:ext cx="10261539" cy="743483"/>
          </a:xfrm>
        </p:spPr>
        <p:style>
          <a:lnRef idx="1">
            <a:schemeClr val="accent4"/>
          </a:lnRef>
          <a:fillRef idx="2">
            <a:schemeClr val="accent4"/>
          </a:fillRef>
          <a:effectRef idx="1">
            <a:schemeClr val="accent4"/>
          </a:effectRef>
          <a:fontRef idx="minor">
            <a:schemeClr val="dk1"/>
          </a:fontRef>
        </p:style>
        <p:txBody>
          <a:bodyPr/>
          <a:lstStyle/>
          <a:p>
            <a:pPr marL="571500" indent="-571500">
              <a:buFont typeface="Wingdings" panose="05000000000000000000" pitchFamily="2" charset="2"/>
              <a:buChar char="Ø"/>
            </a:pPr>
            <a:r>
              <a:rPr lang="es-CL" dirty="0">
                <a:latin typeface="Bodoni MT Black" panose="02070A03080606020203" pitchFamily="18" charset="0"/>
              </a:rPr>
              <a:t>Bosquejo Jeremías 12</a:t>
            </a:r>
          </a:p>
        </p:txBody>
      </p:sp>
      <p:sp>
        <p:nvSpPr>
          <p:cNvPr id="5" name="Rectangle 2">
            <a:extLst>
              <a:ext uri="{FF2B5EF4-FFF2-40B4-BE49-F238E27FC236}">
                <a16:creationId xmlns:a16="http://schemas.microsoft.com/office/drawing/2014/main" id="{5406BDBC-8129-4D97-B946-4223E706D88B}"/>
              </a:ext>
            </a:extLst>
          </p:cNvPr>
          <p:cNvSpPr>
            <a:spLocks noGrp="1" noChangeArrowheads="1"/>
          </p:cNvSpPr>
          <p:nvPr>
            <p:ph idx="1"/>
          </p:nvPr>
        </p:nvSpPr>
        <p:spPr bwMode="auto">
          <a:xfrm>
            <a:off x="358923" y="1090008"/>
            <a:ext cx="11662650" cy="535531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1.  La queja de Jeremías sobre la prosperidad de los impíos (versículos 1-4)</a:t>
            </a: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(v. 1)</a:t>
            </a:r>
            <a:r>
              <a:rPr kumimoji="0" lang="es-CL" altLang="es-CL" sz="1800" b="0" i="0" u="none" strike="noStrike" cap="none" normalizeH="0" baseline="0" dirty="0">
                <a:ln>
                  <a:noFill/>
                </a:ln>
                <a:solidFill>
                  <a:schemeClr val="tx1"/>
                </a:solidFill>
                <a:effectLst/>
                <a:latin typeface="Arial" panose="020B0604020202020204" pitchFamily="34" charset="0"/>
              </a:rPr>
              <a:t> Jeremías reconoce la justicia de Dios, pero expresa su inquietud sobre la aparente prosperidad de los malvados.</a:t>
            </a: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(v. 2-3)</a:t>
            </a:r>
            <a:r>
              <a:rPr kumimoji="0" lang="es-CL" altLang="es-CL" sz="1800" b="0" i="0" u="none" strike="noStrike" cap="none" normalizeH="0" baseline="0" dirty="0">
                <a:ln>
                  <a:noFill/>
                </a:ln>
                <a:solidFill>
                  <a:schemeClr val="tx1"/>
                </a:solidFill>
                <a:effectLst/>
                <a:latin typeface="Arial" panose="020B0604020202020204" pitchFamily="34" charset="0"/>
              </a:rPr>
              <a:t> El profeta describe cómo los malvados parecen florecer mientras su fe no es genuina.</a:t>
            </a: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(v. 4)</a:t>
            </a:r>
            <a:r>
              <a:rPr kumimoji="0" lang="es-CL" altLang="es-CL" sz="1800" b="0" i="0" u="none" strike="noStrike" cap="none" normalizeH="0" baseline="0" dirty="0">
                <a:ln>
                  <a:noFill/>
                </a:ln>
                <a:solidFill>
                  <a:schemeClr val="tx1"/>
                </a:solidFill>
                <a:effectLst/>
                <a:latin typeface="Arial" panose="020B0604020202020204" pitchFamily="34" charset="0"/>
              </a:rPr>
              <a:t> Jeremías se lamenta por el impacto del pecado en la tierra, que sufre a causa de ellos.</a:t>
            </a:r>
          </a:p>
          <a:p>
            <a:pPr marL="0" marR="0" lvl="0" indent="0" algn="l" defTabSz="914400" rtl="0" eaLnBrk="0" fontAlgn="base" latinLnBrk="0" hangingPunct="0">
              <a:lnSpc>
                <a:spcPct val="100000"/>
              </a:lnSpc>
              <a:spcBef>
                <a:spcPct val="0"/>
              </a:spcBef>
              <a:spcAft>
                <a:spcPct val="0"/>
              </a:spcAft>
              <a:buClrTx/>
              <a:buSz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2.  La respuesta de Dios: Llamado a la perseverancia y advertencia de juicio (versículos 5-13)</a:t>
            </a: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(v. 5-6)</a:t>
            </a:r>
            <a:r>
              <a:rPr kumimoji="0" lang="es-CL" altLang="es-CL" sz="1800" b="0" i="0" u="none" strike="noStrike" cap="none" normalizeH="0" baseline="0" dirty="0">
                <a:ln>
                  <a:noFill/>
                </a:ln>
                <a:solidFill>
                  <a:schemeClr val="tx1"/>
                </a:solidFill>
                <a:effectLst/>
                <a:latin typeface="Arial" panose="020B0604020202020204" pitchFamily="34" charset="0"/>
              </a:rPr>
              <a:t> Dios desafía a Jeremías a ser más fuerte en la adversidad, señalando que mayores pruebas están por venir.</a:t>
            </a: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(v. 7-9)</a:t>
            </a:r>
            <a:r>
              <a:rPr kumimoji="0" lang="es-CL" altLang="es-CL" sz="1800" b="0" i="0" u="none" strike="noStrike" cap="none" normalizeH="0" baseline="0" dirty="0">
                <a:ln>
                  <a:noFill/>
                </a:ln>
                <a:solidFill>
                  <a:schemeClr val="tx1"/>
                </a:solidFill>
                <a:effectLst/>
                <a:latin typeface="Arial" panose="020B0604020202020204" pitchFamily="34" charset="0"/>
              </a:rPr>
              <a:t> Dios lamenta la traición de Su pueblo y describe el juicio que caerá sobre ellos.</a:t>
            </a: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(v. 10-13)</a:t>
            </a:r>
            <a:r>
              <a:rPr kumimoji="0" lang="es-CL" altLang="es-CL" sz="1800" b="0" i="0" u="none" strike="noStrike" cap="none" normalizeH="0" baseline="0" dirty="0">
                <a:ln>
                  <a:noFill/>
                </a:ln>
                <a:solidFill>
                  <a:schemeClr val="tx1"/>
                </a:solidFill>
                <a:effectLst/>
                <a:latin typeface="Arial" panose="020B0604020202020204" pitchFamily="34" charset="0"/>
              </a:rPr>
              <a:t> Una advertencia sobre la devastación que sufrirá la tierra debido a la infidelidad y el pecado del pueblo.</a:t>
            </a:r>
          </a:p>
          <a:p>
            <a:pPr marL="0" marR="0" lvl="0" indent="0" algn="l" defTabSz="914400" rtl="0" eaLnBrk="0" fontAlgn="base" latinLnBrk="0" hangingPunct="0">
              <a:lnSpc>
                <a:spcPct val="100000"/>
              </a:lnSpc>
              <a:spcBef>
                <a:spcPct val="0"/>
              </a:spcBef>
              <a:spcAft>
                <a:spcPct val="0"/>
              </a:spcAft>
              <a:buClrTx/>
              <a:buSz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3.  La promesa de restauración para Israel y las naciones (versículos 14-17)</a:t>
            </a: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(v. 14)</a:t>
            </a:r>
            <a:r>
              <a:rPr kumimoji="0" lang="es-CL" altLang="es-CL" sz="1800" b="0" i="0" u="none" strike="noStrike" cap="none" normalizeH="0" baseline="0" dirty="0">
                <a:ln>
                  <a:noFill/>
                </a:ln>
                <a:solidFill>
                  <a:schemeClr val="tx1"/>
                </a:solidFill>
                <a:effectLst/>
                <a:latin typeface="Arial" panose="020B0604020202020204" pitchFamily="34" charset="0"/>
              </a:rPr>
              <a:t> Dios anuncia juicio contra las naciones vecinas que oprimen a Su pueblo.</a:t>
            </a: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(v. 15)</a:t>
            </a:r>
            <a:r>
              <a:rPr kumimoji="0" lang="es-CL" altLang="es-CL" sz="1800" b="0" i="0" u="none" strike="noStrike" cap="none" normalizeH="0" baseline="0" dirty="0">
                <a:ln>
                  <a:noFill/>
                </a:ln>
                <a:solidFill>
                  <a:schemeClr val="tx1"/>
                </a:solidFill>
                <a:effectLst/>
                <a:latin typeface="Arial" panose="020B0604020202020204" pitchFamily="34" charset="0"/>
              </a:rPr>
              <a:t> Promesa de restauración para Israel después del castigo.</a:t>
            </a: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(v. 16-17)</a:t>
            </a:r>
            <a:r>
              <a:rPr kumimoji="0" lang="es-CL" altLang="es-CL" sz="1800" b="0" i="0" u="none" strike="noStrike" cap="none" normalizeH="0" baseline="0" dirty="0">
                <a:ln>
                  <a:noFill/>
                </a:ln>
                <a:solidFill>
                  <a:schemeClr val="tx1"/>
                </a:solidFill>
                <a:effectLst/>
                <a:latin typeface="Arial" panose="020B0604020202020204" pitchFamily="34" charset="0"/>
              </a:rPr>
              <a:t> Las naciones también serán bendecidas si aprenden a caminar en los caminos de Dios; de lo contrario, serán destruidas.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pic>
        <p:nvPicPr>
          <p:cNvPr id="6" name="Imagen 2" descr="Logotipo, Icono&#10;&#10;Descripción generada automáticamente">
            <a:extLst>
              <a:ext uri="{FF2B5EF4-FFF2-40B4-BE49-F238E27FC236}">
                <a16:creationId xmlns:a16="http://schemas.microsoft.com/office/drawing/2014/main" id="{E914933D-0FF6-402B-A052-BC567CFF78E4}"/>
              </a:ext>
            </a:extLst>
          </p:cNvPr>
          <p:cNvPicPr>
            <a:picLocks noChangeAspect="1"/>
          </p:cNvPicPr>
          <p:nvPr/>
        </p:nvPicPr>
        <p:blipFill>
          <a:blip r:embed="rId3"/>
          <a:stretch>
            <a:fillRect/>
          </a:stretch>
        </p:blipFill>
        <p:spPr>
          <a:xfrm>
            <a:off x="10916370" y="82261"/>
            <a:ext cx="1046480" cy="937885"/>
          </a:xfrm>
          <a:prstGeom prst="rect">
            <a:avLst/>
          </a:prstGeom>
        </p:spPr>
      </p:pic>
    </p:spTree>
    <p:extLst>
      <p:ext uri="{BB962C8B-B14F-4D97-AF65-F5344CB8AC3E}">
        <p14:creationId xmlns:p14="http://schemas.microsoft.com/office/powerpoint/2010/main" val="66327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2C00B059-8249-401E-BECD-DC838B36F9FB}"/>
              </a:ext>
            </a:extLst>
          </p:cNvPr>
          <p:cNvSpPr>
            <a:spLocks noGrp="1"/>
          </p:cNvSpPr>
          <p:nvPr>
            <p:ph type="title"/>
          </p:nvPr>
        </p:nvSpPr>
        <p:spPr/>
        <p:txBody>
          <a:bodyPr rtlCol="0"/>
          <a:lstStyle/>
          <a:p>
            <a:pPr rtl="0"/>
            <a:r>
              <a:rPr lang="es-ES" dirty="0"/>
              <a:t>Aplicaciones: “</a:t>
            </a:r>
            <a:r>
              <a:rPr lang="es-CL" dirty="0"/>
              <a:t>Perseverancia en tiempos difíciles</a:t>
            </a:r>
            <a:r>
              <a:rPr lang="es-ES" dirty="0"/>
              <a:t>”</a:t>
            </a:r>
          </a:p>
        </p:txBody>
      </p:sp>
      <p:sp>
        <p:nvSpPr>
          <p:cNvPr id="3" name="Marcador de número de diapositiva 2">
            <a:extLst>
              <a:ext uri="{FF2B5EF4-FFF2-40B4-BE49-F238E27FC236}">
                <a16:creationId xmlns:a16="http://schemas.microsoft.com/office/drawing/2014/main" id="{581E71C2-3FC1-41C1-8255-33A1AC802247}"/>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s-E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8" name="Marcador de texto 17">
            <a:extLst>
              <a:ext uri="{FF2B5EF4-FFF2-40B4-BE49-F238E27FC236}">
                <a16:creationId xmlns:a16="http://schemas.microsoft.com/office/drawing/2014/main" id="{ED42596E-DB09-43F7-A053-18CEB2DDE639}"/>
              </a:ext>
            </a:extLst>
          </p:cNvPr>
          <p:cNvSpPr>
            <a:spLocks noGrp="1"/>
          </p:cNvSpPr>
          <p:nvPr>
            <p:ph type="body" sz="quarter" idx="14"/>
          </p:nvPr>
        </p:nvSpPr>
        <p:spPr>
          <a:xfrm>
            <a:off x="0" y="1007735"/>
            <a:ext cx="6096000" cy="5850265"/>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2500"/>
          </a:bodyPr>
          <a:lstStyle/>
          <a:p>
            <a:pPr>
              <a:buFont typeface="Wingdings" panose="05000000000000000000" pitchFamily="2" charset="2"/>
              <a:buChar char="ü"/>
            </a:pPr>
            <a:r>
              <a:rPr lang="es-MX" dirty="0"/>
              <a:t>La respuesta de Dios a Jeremías enfatiza la importancia de ser fiel incluso cuando enfrentamos desafíos mayores.</a:t>
            </a:r>
          </a:p>
          <a:p>
            <a:pPr>
              <a:buFont typeface="Wingdings" panose="05000000000000000000" pitchFamily="2" charset="2"/>
              <a:buChar char="ü"/>
            </a:pPr>
            <a:r>
              <a:rPr lang="es-MX" dirty="0"/>
              <a:t>Uno de los frutos del espíritu santo es la Paciencia o mansedumbre y templanza y tolerancia.</a:t>
            </a:r>
          </a:p>
          <a:p>
            <a:pPr>
              <a:buFont typeface="Wingdings" panose="05000000000000000000" pitchFamily="2" charset="2"/>
              <a:buChar char="ü"/>
            </a:pPr>
            <a:r>
              <a:rPr lang="es-MX" dirty="0"/>
              <a:t>Si desarrollamos los frutos del espíritu entonces la envidia no será parte de nuestra vida.</a:t>
            </a:r>
          </a:p>
          <a:p>
            <a:pPr>
              <a:buFont typeface="Wingdings" panose="05000000000000000000" pitchFamily="2" charset="2"/>
              <a:buChar char="ü"/>
            </a:pPr>
            <a:r>
              <a:rPr lang="es-MX" dirty="0"/>
              <a:t>Viviremos gozosos y felices en paz independientemente lo que le suceda al impío.</a:t>
            </a:r>
          </a:p>
          <a:p>
            <a:pPr>
              <a:buFont typeface="Wingdings" panose="05000000000000000000" pitchFamily="2" charset="2"/>
              <a:buChar char="ü"/>
            </a:pPr>
            <a:r>
              <a:rPr lang="es-MX" dirty="0"/>
              <a:t>Dios tiene un plan un castigo contra los malvados. Dios es justo y actuará en su tiempo perfecto.</a:t>
            </a:r>
          </a:p>
          <a:p>
            <a:pPr>
              <a:buFont typeface="Wingdings" panose="05000000000000000000" pitchFamily="2" charset="2"/>
              <a:buChar char="ü"/>
            </a:pPr>
            <a:r>
              <a:rPr lang="es-MX" dirty="0"/>
              <a:t>Recuerda también que Dios nunca te dará una carga que no puedas sobrellevar.</a:t>
            </a:r>
          </a:p>
          <a:p>
            <a:pPr>
              <a:buFont typeface="Wingdings" panose="05000000000000000000" pitchFamily="2" charset="2"/>
              <a:buChar char="ü"/>
            </a:pPr>
            <a:r>
              <a:rPr lang="es-MX" dirty="0"/>
              <a:t>Dios te entrena y capacita con pruebas. El quiere que seas impecable perfecto, sin mancha.</a:t>
            </a:r>
          </a:p>
          <a:p>
            <a:pPr>
              <a:buFont typeface="Wingdings" panose="05000000000000000000" pitchFamily="2" charset="2"/>
              <a:buChar char="ü"/>
            </a:pPr>
            <a:r>
              <a:rPr lang="es-MX" dirty="0"/>
              <a:t>Dios espera grandes cosas de ti para tu vida.</a:t>
            </a:r>
          </a:p>
        </p:txBody>
      </p:sp>
      <p:pic>
        <p:nvPicPr>
          <p:cNvPr id="8" name="Imagen 2" descr="Logotipo, Icono&#10;&#10;Descripción generada automáticamente">
            <a:extLst>
              <a:ext uri="{FF2B5EF4-FFF2-40B4-BE49-F238E27FC236}">
                <a16:creationId xmlns:a16="http://schemas.microsoft.com/office/drawing/2014/main" id="{B71D580E-CDB6-4634-A28F-7D80BF1456EB}"/>
              </a:ext>
            </a:extLst>
          </p:cNvPr>
          <p:cNvPicPr>
            <a:picLocks noChangeAspect="1"/>
          </p:cNvPicPr>
          <p:nvPr/>
        </p:nvPicPr>
        <p:blipFill>
          <a:blip r:embed="rId3"/>
          <a:stretch>
            <a:fillRect/>
          </a:stretch>
        </p:blipFill>
        <p:spPr>
          <a:xfrm>
            <a:off x="11033667" y="69850"/>
            <a:ext cx="1046480" cy="937885"/>
          </a:xfrm>
          <a:prstGeom prst="rect">
            <a:avLst/>
          </a:prstGeom>
        </p:spPr>
      </p:pic>
      <p:sp>
        <p:nvSpPr>
          <p:cNvPr id="10" name="CuadroTexto 9">
            <a:extLst>
              <a:ext uri="{FF2B5EF4-FFF2-40B4-BE49-F238E27FC236}">
                <a16:creationId xmlns:a16="http://schemas.microsoft.com/office/drawing/2014/main" id="{41E14FE2-7D7E-4AC0-98CE-712FD1BF2DF9}"/>
              </a:ext>
            </a:extLst>
          </p:cNvPr>
          <p:cNvSpPr txBox="1"/>
          <p:nvPr/>
        </p:nvSpPr>
        <p:spPr>
          <a:xfrm>
            <a:off x="6285053" y="1233488"/>
            <a:ext cx="5795093"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MX" dirty="0"/>
              <a:t>3  Y no sólo esto, mas aun nos gloriamos en las tribulaciones, sabiendo que la tribulación produce paciencia;</a:t>
            </a:r>
          </a:p>
          <a:p>
            <a:r>
              <a:rPr lang="es-MX" dirty="0"/>
              <a:t>4  Y la paciencia, prueba; y la prueba, esperanza;</a:t>
            </a:r>
          </a:p>
          <a:p>
            <a:r>
              <a:rPr lang="es-MX" dirty="0"/>
              <a:t>5  Y la esperanza no avergüenza; porque el amor de Dios está derramado en nuestros corazones por el Espíritu Santo que nos es dado.</a:t>
            </a:r>
          </a:p>
          <a:p>
            <a:pPr algn="r"/>
            <a:r>
              <a:rPr lang="es-MX" b="1" dirty="0"/>
              <a:t>Romanos 5:3-5</a:t>
            </a:r>
          </a:p>
        </p:txBody>
      </p:sp>
      <p:sp>
        <p:nvSpPr>
          <p:cNvPr id="12" name="CuadroTexto 11">
            <a:extLst>
              <a:ext uri="{FF2B5EF4-FFF2-40B4-BE49-F238E27FC236}">
                <a16:creationId xmlns:a16="http://schemas.microsoft.com/office/drawing/2014/main" id="{0FDA9B64-1621-40A5-9624-51793E573212}"/>
              </a:ext>
            </a:extLst>
          </p:cNvPr>
          <p:cNvSpPr txBox="1"/>
          <p:nvPr/>
        </p:nvSpPr>
        <p:spPr>
          <a:xfrm>
            <a:off x="6285053" y="3593188"/>
            <a:ext cx="5795093"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MX" dirty="0"/>
              <a:t>9  No nos cansemos, pues, de hacer bien; que á su tiempo segaremos, si no hubiéremos desmayado.</a:t>
            </a:r>
          </a:p>
          <a:p>
            <a:pPr lvl="0" algn="ctr"/>
            <a:r>
              <a:rPr kumimoji="0" lang="es-MX" sz="1800" b="0" i="0" u="none" strike="noStrike" kern="1200" cap="none" spc="0" normalizeH="0" baseline="0" noProof="0" dirty="0" err="1">
                <a:ln>
                  <a:noFill/>
                </a:ln>
                <a:solidFill>
                  <a:srgbClr val="2B2B2B"/>
                </a:solidFill>
                <a:effectLst/>
                <a:uLnTx/>
                <a:uFillTx/>
                <a:latin typeface="Georgia" panose="02040502050405020303" pitchFamily="18" charset="0"/>
                <a:ea typeface="+mn-ea"/>
                <a:cs typeface="+mn-cs"/>
              </a:rPr>
              <a:t>Galatas</a:t>
            </a:r>
            <a:r>
              <a:rPr kumimoji="0" lang="es-MX" sz="1800" b="0" i="0" u="none" strike="noStrike" kern="1200" cap="none" spc="0" normalizeH="0" baseline="0" noProof="0" dirty="0">
                <a:ln>
                  <a:noFill/>
                </a:ln>
                <a:solidFill>
                  <a:srgbClr val="2B2B2B"/>
                </a:solidFill>
                <a:effectLst/>
                <a:uLnTx/>
                <a:uFillTx/>
                <a:latin typeface="Georgia" panose="02040502050405020303" pitchFamily="18" charset="0"/>
                <a:ea typeface="+mn-ea"/>
                <a:cs typeface="+mn-cs"/>
              </a:rPr>
              <a:t> 6:9</a:t>
            </a:r>
          </a:p>
        </p:txBody>
      </p:sp>
      <p:sp>
        <p:nvSpPr>
          <p:cNvPr id="9" name="CuadroTexto 8">
            <a:extLst>
              <a:ext uri="{FF2B5EF4-FFF2-40B4-BE49-F238E27FC236}">
                <a16:creationId xmlns:a16="http://schemas.microsoft.com/office/drawing/2014/main" id="{75DDF16A-8584-4666-BF93-E69A9490E2AD}"/>
              </a:ext>
            </a:extLst>
          </p:cNvPr>
          <p:cNvSpPr txBox="1"/>
          <p:nvPr/>
        </p:nvSpPr>
        <p:spPr>
          <a:xfrm>
            <a:off x="6285053" y="4730108"/>
            <a:ext cx="5795093"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a:r>
              <a:rPr lang="es-CL" b="0" i="0" dirty="0">
                <a:solidFill>
                  <a:srgbClr val="999966"/>
                </a:solidFill>
                <a:effectLst/>
                <a:latin typeface="Segoe UI" panose="020B0502040204020203" pitchFamily="34" charset="0"/>
              </a:rPr>
              <a:t>8</a:t>
            </a:r>
            <a:r>
              <a:rPr lang="es-CL" b="0" i="0" dirty="0">
                <a:solidFill>
                  <a:srgbClr val="2B2B2B"/>
                </a:solidFill>
                <a:effectLst/>
                <a:latin typeface="Georgia" panose="02040502050405020303" pitchFamily="18" charset="0"/>
              </a:rPr>
              <a:t>  Estando atribulados en todo, mas no angustiados; en apuros, mas no desesperamos;</a:t>
            </a:r>
          </a:p>
          <a:p>
            <a:pPr algn="l"/>
            <a:r>
              <a:rPr lang="es-CL" b="0" i="0" dirty="0">
                <a:solidFill>
                  <a:srgbClr val="999966"/>
                </a:solidFill>
                <a:effectLst/>
                <a:latin typeface="Segoe UI" panose="020B0502040204020203" pitchFamily="34" charset="0"/>
              </a:rPr>
              <a:t>9</a:t>
            </a:r>
            <a:r>
              <a:rPr lang="es-CL" b="0" i="0" dirty="0">
                <a:solidFill>
                  <a:srgbClr val="2B2B2B"/>
                </a:solidFill>
                <a:effectLst/>
                <a:latin typeface="Georgia" panose="02040502050405020303" pitchFamily="18" charset="0"/>
              </a:rPr>
              <a:t>  Perseguidos, mas no desamparados; abatidos, mas no perecemos;</a:t>
            </a:r>
          </a:p>
          <a:p>
            <a:pPr algn="r"/>
            <a:r>
              <a:rPr lang="es-CL" dirty="0">
                <a:solidFill>
                  <a:srgbClr val="2B2B2B"/>
                </a:solidFill>
                <a:latin typeface="Georgia" panose="02040502050405020303" pitchFamily="18" charset="0"/>
              </a:rPr>
              <a:t>2° Corintios 4:8-9</a:t>
            </a:r>
            <a:endParaRPr lang="es-CL" b="0" i="0" dirty="0">
              <a:solidFill>
                <a:srgbClr val="2B2B2B"/>
              </a:solidFill>
              <a:effectLst/>
              <a:latin typeface="Georgia" panose="02040502050405020303" pitchFamily="18" charset="0"/>
            </a:endParaRPr>
          </a:p>
        </p:txBody>
      </p:sp>
    </p:spTree>
    <p:extLst>
      <p:ext uri="{BB962C8B-B14F-4D97-AF65-F5344CB8AC3E}">
        <p14:creationId xmlns:p14="http://schemas.microsoft.com/office/powerpoint/2010/main" val="347619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1000"/>
                                        <p:tgtEl>
                                          <p:spTgt spid="18">
                                            <p:bg/>
                                          </p:spTgt>
                                        </p:tgtEl>
                                      </p:cBhvr>
                                    </p:animEffect>
                                    <p:anim calcmode="lin" valueType="num">
                                      <p:cBhvr>
                                        <p:cTn id="8" dur="1000" fill="hold"/>
                                        <p:tgtEl>
                                          <p:spTgt spid="18">
                                            <p:bg/>
                                          </p:spTgt>
                                        </p:tgtEl>
                                        <p:attrNameLst>
                                          <p:attrName>ppt_x</p:attrName>
                                        </p:attrNameLst>
                                      </p:cBhvr>
                                      <p:tavLst>
                                        <p:tav tm="0">
                                          <p:val>
                                            <p:strVal val="#ppt_x"/>
                                          </p:val>
                                        </p:tav>
                                        <p:tav tm="100000">
                                          <p:val>
                                            <p:strVal val="#ppt_x"/>
                                          </p:val>
                                        </p:tav>
                                      </p:tavLst>
                                    </p:anim>
                                    <p:anim calcmode="lin" valueType="num">
                                      <p:cBhvr>
                                        <p:cTn id="9" dur="1000" fill="hold"/>
                                        <p:tgtEl>
                                          <p:spTgt spid="1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1000"/>
                                        <p:tgtEl>
                                          <p:spTgt spid="18">
                                            <p:txEl>
                                              <p:pRg st="1" end="1"/>
                                            </p:txEl>
                                          </p:spTgt>
                                        </p:tgtEl>
                                      </p:cBhvr>
                                    </p:animEffect>
                                    <p:anim calcmode="lin" valueType="num">
                                      <p:cBhvr>
                                        <p:cTn id="2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1000"/>
                                        <p:tgtEl>
                                          <p:spTgt spid="18">
                                            <p:txEl>
                                              <p:pRg st="2" end="2"/>
                                            </p:txEl>
                                          </p:spTgt>
                                        </p:tgtEl>
                                      </p:cBhvr>
                                    </p:animEffect>
                                    <p:anim calcmode="lin" valueType="num">
                                      <p:cBhvr>
                                        <p:cTn id="2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Effect transition="in" filter="fade">
                                      <p:cBhvr>
                                        <p:cTn id="35" dur="1000"/>
                                        <p:tgtEl>
                                          <p:spTgt spid="18">
                                            <p:txEl>
                                              <p:pRg st="3" end="3"/>
                                            </p:txEl>
                                          </p:spTgt>
                                        </p:tgtEl>
                                      </p:cBhvr>
                                    </p:animEffect>
                                    <p:anim calcmode="lin" valueType="num">
                                      <p:cBhvr>
                                        <p:cTn id="36"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xEl>
                                              <p:pRg st="4" end="4"/>
                                            </p:txEl>
                                          </p:spTgt>
                                        </p:tgtEl>
                                        <p:attrNameLst>
                                          <p:attrName>style.visibility</p:attrName>
                                        </p:attrNameLst>
                                      </p:cBhvr>
                                      <p:to>
                                        <p:strVal val="visible"/>
                                      </p:to>
                                    </p:set>
                                    <p:animEffect transition="in" filter="fade">
                                      <p:cBhvr>
                                        <p:cTn id="42" dur="1000"/>
                                        <p:tgtEl>
                                          <p:spTgt spid="18">
                                            <p:txEl>
                                              <p:pRg st="4" end="4"/>
                                            </p:txEl>
                                          </p:spTgt>
                                        </p:tgtEl>
                                      </p:cBhvr>
                                    </p:animEffect>
                                    <p:anim calcmode="lin" valueType="num">
                                      <p:cBhvr>
                                        <p:cTn id="43"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xEl>
                                              <p:pRg st="5" end="5"/>
                                            </p:txEl>
                                          </p:spTgt>
                                        </p:tgtEl>
                                        <p:attrNameLst>
                                          <p:attrName>style.visibility</p:attrName>
                                        </p:attrNameLst>
                                      </p:cBhvr>
                                      <p:to>
                                        <p:strVal val="visible"/>
                                      </p:to>
                                    </p:set>
                                    <p:animEffect transition="in" filter="fade">
                                      <p:cBhvr>
                                        <p:cTn id="49" dur="1000"/>
                                        <p:tgtEl>
                                          <p:spTgt spid="18">
                                            <p:txEl>
                                              <p:pRg st="5" end="5"/>
                                            </p:txEl>
                                          </p:spTgt>
                                        </p:tgtEl>
                                      </p:cBhvr>
                                    </p:animEffect>
                                    <p:anim calcmode="lin" valueType="num">
                                      <p:cBhvr>
                                        <p:cTn id="50"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xEl>
                                              <p:pRg st="6" end="6"/>
                                            </p:txEl>
                                          </p:spTgt>
                                        </p:tgtEl>
                                        <p:attrNameLst>
                                          <p:attrName>style.visibility</p:attrName>
                                        </p:attrNameLst>
                                      </p:cBhvr>
                                      <p:to>
                                        <p:strVal val="visible"/>
                                      </p:to>
                                    </p:set>
                                    <p:animEffect transition="in" filter="fade">
                                      <p:cBhvr>
                                        <p:cTn id="56" dur="1000"/>
                                        <p:tgtEl>
                                          <p:spTgt spid="18">
                                            <p:txEl>
                                              <p:pRg st="6" end="6"/>
                                            </p:txEl>
                                          </p:spTgt>
                                        </p:tgtEl>
                                      </p:cBhvr>
                                    </p:animEffect>
                                    <p:anim calcmode="lin" valueType="num">
                                      <p:cBhvr>
                                        <p:cTn id="57"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xEl>
                                              <p:pRg st="7" end="7"/>
                                            </p:txEl>
                                          </p:spTgt>
                                        </p:tgtEl>
                                        <p:attrNameLst>
                                          <p:attrName>style.visibility</p:attrName>
                                        </p:attrNameLst>
                                      </p:cBhvr>
                                      <p:to>
                                        <p:strVal val="visible"/>
                                      </p:to>
                                    </p:set>
                                    <p:animEffect transition="in" filter="fade">
                                      <p:cBhvr>
                                        <p:cTn id="63" dur="1000"/>
                                        <p:tgtEl>
                                          <p:spTgt spid="18">
                                            <p:txEl>
                                              <p:pRg st="7" end="7"/>
                                            </p:txEl>
                                          </p:spTgt>
                                        </p:tgtEl>
                                      </p:cBhvr>
                                    </p:animEffect>
                                    <p:anim calcmode="lin" valueType="num">
                                      <p:cBhvr>
                                        <p:cTn id="64" dur="1000" fill="hold"/>
                                        <p:tgtEl>
                                          <p:spTgt spid="18">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arn(inVertical)">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circle(in)">
                                      <p:cBhvr>
                                        <p:cTn id="75" dur="20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randombar(horizontal)">
                                      <p:cBhvr>
                                        <p:cTn id="8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0" grpId="0" animBg="1"/>
      <p:bldP spid="12"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2C00B059-8249-401E-BECD-DC838B36F9FB}"/>
              </a:ext>
            </a:extLst>
          </p:cNvPr>
          <p:cNvSpPr>
            <a:spLocks noGrp="1"/>
          </p:cNvSpPr>
          <p:nvPr>
            <p:ph type="title"/>
          </p:nvPr>
        </p:nvSpPr>
        <p:spPr/>
        <p:txBody>
          <a:bodyPr rtlCol="0"/>
          <a:lstStyle/>
          <a:p>
            <a:pPr rtl="0"/>
            <a:r>
              <a:rPr lang="es-ES" dirty="0"/>
              <a:t>Aplicaciones: “</a:t>
            </a:r>
            <a:r>
              <a:rPr lang="es-MX" dirty="0"/>
              <a:t>Dios disciplina, pero también restaura</a:t>
            </a:r>
            <a:r>
              <a:rPr lang="es-ES" dirty="0"/>
              <a:t>”</a:t>
            </a:r>
          </a:p>
        </p:txBody>
      </p:sp>
      <p:sp>
        <p:nvSpPr>
          <p:cNvPr id="3" name="Marcador de número de diapositiva 2">
            <a:extLst>
              <a:ext uri="{FF2B5EF4-FFF2-40B4-BE49-F238E27FC236}">
                <a16:creationId xmlns:a16="http://schemas.microsoft.com/office/drawing/2014/main" id="{581E71C2-3FC1-41C1-8255-33A1AC802247}"/>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s-E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8" name="Marcador de texto 17">
            <a:extLst>
              <a:ext uri="{FF2B5EF4-FFF2-40B4-BE49-F238E27FC236}">
                <a16:creationId xmlns:a16="http://schemas.microsoft.com/office/drawing/2014/main" id="{ED42596E-DB09-43F7-A053-18CEB2DDE639}"/>
              </a:ext>
            </a:extLst>
          </p:cNvPr>
          <p:cNvSpPr>
            <a:spLocks noGrp="1"/>
          </p:cNvSpPr>
          <p:nvPr>
            <p:ph type="body" sz="quarter" idx="14"/>
          </p:nvPr>
        </p:nvSpPr>
        <p:spPr>
          <a:xfrm>
            <a:off x="0" y="1019175"/>
            <a:ext cx="5784352" cy="5838825"/>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85000" lnSpcReduction="10000"/>
          </a:bodyPr>
          <a:lstStyle/>
          <a:p>
            <a:pPr>
              <a:buFont typeface="Wingdings" panose="05000000000000000000" pitchFamily="2" charset="2"/>
              <a:buChar char="ü"/>
            </a:pPr>
            <a:r>
              <a:rPr lang="es-MX" dirty="0"/>
              <a:t>Aunque Dios castiga a los pecadores, Su objetivo final es restaurar y traer a las personas a una relación con Él.</a:t>
            </a:r>
          </a:p>
          <a:p>
            <a:pPr>
              <a:buFont typeface="Wingdings" panose="05000000000000000000" pitchFamily="2" charset="2"/>
              <a:buChar char="ü"/>
            </a:pPr>
            <a:r>
              <a:rPr lang="es-MX" dirty="0"/>
              <a:t> Esto nos inspira a buscar Su gracia y misericordia.</a:t>
            </a:r>
          </a:p>
          <a:p>
            <a:pPr>
              <a:buFont typeface="Wingdings" panose="05000000000000000000" pitchFamily="2" charset="2"/>
              <a:buChar char="ü"/>
            </a:pPr>
            <a:r>
              <a:rPr lang="es-MX" dirty="0"/>
              <a:t>Todo lo que pasas como cristiano es un ejercicio de entrenamiento detrás del cual Dios tiene un propósito divino.</a:t>
            </a:r>
          </a:p>
          <a:p>
            <a:pPr>
              <a:buFont typeface="Wingdings" panose="05000000000000000000" pitchFamily="2" charset="2"/>
              <a:buChar char="ü"/>
            </a:pPr>
            <a:r>
              <a:rPr lang="es-MX" dirty="0"/>
              <a:t> Él no te salvó para que pudieras navegar al paraíso en un transatlántico de lujo; </a:t>
            </a:r>
          </a:p>
          <a:p>
            <a:pPr>
              <a:buFont typeface="Wingdings" panose="05000000000000000000" pitchFamily="2" charset="2"/>
              <a:buChar char="ü"/>
            </a:pPr>
            <a:r>
              <a:rPr lang="es-MX" dirty="0"/>
              <a:t>Él salvó para prepararte para ser útil en Su reino. </a:t>
            </a:r>
          </a:p>
          <a:p>
            <a:pPr>
              <a:buFont typeface="Wingdings" panose="05000000000000000000" pitchFamily="2" charset="2"/>
              <a:buChar char="ü"/>
            </a:pPr>
            <a:r>
              <a:rPr lang="es-MX" dirty="0"/>
              <a:t>En el momento en que naciste de nuevo, Él te inscribió en Su escuela de sufrimiento. </a:t>
            </a:r>
          </a:p>
          <a:p>
            <a:pPr>
              <a:buFont typeface="Wingdings" panose="05000000000000000000" pitchFamily="2" charset="2"/>
              <a:buChar char="ü"/>
            </a:pPr>
            <a:r>
              <a:rPr lang="es-MX" dirty="0"/>
              <a:t>Y cada aflicción, cada prueba, es otra lección en tu vida.</a:t>
            </a:r>
          </a:p>
          <a:p>
            <a:pPr>
              <a:buFont typeface="Wingdings" panose="05000000000000000000" pitchFamily="2" charset="2"/>
              <a:buChar char="ü"/>
            </a:pPr>
            <a:r>
              <a:rPr lang="es-MX" dirty="0"/>
              <a:t>Sin embargo, cuando vivimos bajo la sombra del sufrimiento por un tiempo prolongado como Job antes y Jeremías ahora, estamos expuestos a las dudas que el enemigo de nuestras almas siembra en nuestro ser interior.</a:t>
            </a:r>
            <a:endParaRPr lang="es-ES" dirty="0">
              <a:latin typeface="Arial Narrow" panose="020B0606020202030204" pitchFamily="34" charset="0"/>
            </a:endParaRPr>
          </a:p>
        </p:txBody>
      </p:sp>
      <p:pic>
        <p:nvPicPr>
          <p:cNvPr id="8" name="Imagen 2" descr="Logotipo, Icono&#10;&#10;Descripción generada automáticamente">
            <a:extLst>
              <a:ext uri="{FF2B5EF4-FFF2-40B4-BE49-F238E27FC236}">
                <a16:creationId xmlns:a16="http://schemas.microsoft.com/office/drawing/2014/main" id="{B71D580E-CDB6-4634-A28F-7D80BF1456EB}"/>
              </a:ext>
            </a:extLst>
          </p:cNvPr>
          <p:cNvPicPr>
            <a:picLocks noChangeAspect="1"/>
          </p:cNvPicPr>
          <p:nvPr/>
        </p:nvPicPr>
        <p:blipFill>
          <a:blip r:embed="rId3"/>
          <a:stretch>
            <a:fillRect/>
          </a:stretch>
        </p:blipFill>
        <p:spPr>
          <a:xfrm>
            <a:off x="11033667" y="69850"/>
            <a:ext cx="1046480" cy="937885"/>
          </a:xfrm>
          <a:prstGeom prst="rect">
            <a:avLst/>
          </a:prstGeom>
        </p:spPr>
      </p:pic>
      <p:sp>
        <p:nvSpPr>
          <p:cNvPr id="10" name="CuadroTexto 9">
            <a:extLst>
              <a:ext uri="{FF2B5EF4-FFF2-40B4-BE49-F238E27FC236}">
                <a16:creationId xmlns:a16="http://schemas.microsoft.com/office/drawing/2014/main" id="{41E14FE2-7D7E-4AC0-98CE-712FD1BF2DF9}"/>
              </a:ext>
            </a:extLst>
          </p:cNvPr>
          <p:cNvSpPr txBox="1"/>
          <p:nvPr/>
        </p:nvSpPr>
        <p:spPr>
          <a:xfrm>
            <a:off x="5972536" y="1233488"/>
            <a:ext cx="6107611"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MX" dirty="0"/>
              <a:t>5  Y estáis ya olvidados de la exhortación que como con hijos habla con vosotros, diciendo: Hijo mío, no menosprecies el castigo del Señor, Ni desmayes cuando eres de él reprendido.</a:t>
            </a:r>
          </a:p>
          <a:p>
            <a:r>
              <a:rPr lang="es-MX" dirty="0"/>
              <a:t>6  Porque el Señor al que ama castiga, Y azota á cualquiera que recibe por hijo.</a:t>
            </a:r>
          </a:p>
          <a:p>
            <a:pPr algn="r"/>
            <a:r>
              <a:rPr lang="es-MX" b="1" dirty="0"/>
              <a:t>Hebreos 12:5</a:t>
            </a:r>
          </a:p>
        </p:txBody>
      </p:sp>
      <p:sp>
        <p:nvSpPr>
          <p:cNvPr id="12" name="CuadroTexto 11">
            <a:extLst>
              <a:ext uri="{FF2B5EF4-FFF2-40B4-BE49-F238E27FC236}">
                <a16:creationId xmlns:a16="http://schemas.microsoft.com/office/drawing/2014/main" id="{0FDA9B64-1621-40A5-9624-51793E573212}"/>
              </a:ext>
            </a:extLst>
          </p:cNvPr>
          <p:cNvSpPr txBox="1"/>
          <p:nvPr/>
        </p:nvSpPr>
        <p:spPr>
          <a:xfrm>
            <a:off x="5972536" y="3311016"/>
            <a:ext cx="614711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MX" dirty="0"/>
              <a:t>11  Porque yo soy contigo, dice Jehová, para salvarte: y haré consumación en todas las gentes entre la cuales te esparcí; en ti empero no haré consumación, sino que te castigaré con juicio, y no te talaré del todo.</a:t>
            </a:r>
          </a:p>
          <a:p>
            <a:pPr lvl="0" algn="r"/>
            <a:r>
              <a:rPr kumimoji="0" lang="es-MX" sz="1800" b="0" i="0" u="none" strike="noStrike" kern="1200" cap="none" spc="0" normalizeH="0" baseline="0" noProof="0" dirty="0" err="1">
                <a:ln>
                  <a:noFill/>
                </a:ln>
                <a:solidFill>
                  <a:srgbClr val="2B2B2B"/>
                </a:solidFill>
                <a:effectLst/>
                <a:uLnTx/>
                <a:uFillTx/>
                <a:latin typeface="Georgia" panose="02040502050405020303" pitchFamily="18" charset="0"/>
                <a:ea typeface="+mn-ea"/>
                <a:cs typeface="+mn-cs"/>
              </a:rPr>
              <a:t>Jeremias</a:t>
            </a:r>
            <a:r>
              <a:rPr kumimoji="0" lang="es-MX" sz="1800" b="0" i="0" u="none" strike="noStrike" kern="1200" cap="none" spc="0" normalizeH="0" baseline="0" noProof="0" dirty="0">
                <a:ln>
                  <a:noFill/>
                </a:ln>
                <a:solidFill>
                  <a:srgbClr val="2B2B2B"/>
                </a:solidFill>
                <a:effectLst/>
                <a:uLnTx/>
                <a:uFillTx/>
                <a:latin typeface="Georgia" panose="02040502050405020303" pitchFamily="18" charset="0"/>
                <a:ea typeface="+mn-ea"/>
                <a:cs typeface="+mn-cs"/>
              </a:rPr>
              <a:t> 30:11</a:t>
            </a:r>
          </a:p>
        </p:txBody>
      </p:sp>
      <p:sp>
        <p:nvSpPr>
          <p:cNvPr id="9" name="CuadroTexto 8">
            <a:extLst>
              <a:ext uri="{FF2B5EF4-FFF2-40B4-BE49-F238E27FC236}">
                <a16:creationId xmlns:a16="http://schemas.microsoft.com/office/drawing/2014/main" id="{8E3B8AAA-EC0A-4DCB-A9DD-EAB409E1AD35}"/>
              </a:ext>
            </a:extLst>
          </p:cNvPr>
          <p:cNvSpPr txBox="1"/>
          <p:nvPr/>
        </p:nvSpPr>
        <p:spPr>
          <a:xfrm>
            <a:off x="5957141" y="5023345"/>
            <a:ext cx="612300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MX" b="0" i="0" dirty="0">
                <a:solidFill>
                  <a:srgbClr val="999966"/>
                </a:solidFill>
                <a:effectLst/>
                <a:latin typeface="Segoe UI" panose="020B0502040204020203" pitchFamily="34" charset="0"/>
              </a:rPr>
              <a:t>5</a:t>
            </a:r>
            <a:r>
              <a:rPr lang="es-MX" b="0" i="0" dirty="0">
                <a:solidFill>
                  <a:srgbClr val="2B2B2B"/>
                </a:solidFill>
                <a:effectLst/>
                <a:latin typeface="Georgia" panose="02040502050405020303" pitchFamily="18" charset="0"/>
              </a:rPr>
              <a:t>  Porque un momento será su furor; Mas en su voluntad está la vida: Por la tarde durará el lloró, Y á la mañana vendrá la alegría.</a:t>
            </a:r>
          </a:p>
          <a:p>
            <a:pPr algn="r"/>
            <a:r>
              <a:rPr lang="es-MX" dirty="0">
                <a:solidFill>
                  <a:srgbClr val="2B2B2B"/>
                </a:solidFill>
                <a:latin typeface="Georgia" panose="02040502050405020303" pitchFamily="18" charset="0"/>
              </a:rPr>
              <a:t>Salmo 30:5</a:t>
            </a:r>
            <a:endParaRPr lang="es-CL" dirty="0"/>
          </a:p>
        </p:txBody>
      </p:sp>
    </p:spTree>
    <p:extLst>
      <p:ext uri="{BB962C8B-B14F-4D97-AF65-F5344CB8AC3E}">
        <p14:creationId xmlns:p14="http://schemas.microsoft.com/office/powerpoint/2010/main" val="6426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1000"/>
                                        <p:tgtEl>
                                          <p:spTgt spid="18">
                                            <p:bg/>
                                          </p:spTgt>
                                        </p:tgtEl>
                                      </p:cBhvr>
                                    </p:animEffect>
                                    <p:anim calcmode="lin" valueType="num">
                                      <p:cBhvr>
                                        <p:cTn id="8" dur="1000" fill="hold"/>
                                        <p:tgtEl>
                                          <p:spTgt spid="18">
                                            <p:bg/>
                                          </p:spTgt>
                                        </p:tgtEl>
                                        <p:attrNameLst>
                                          <p:attrName>ppt_x</p:attrName>
                                        </p:attrNameLst>
                                      </p:cBhvr>
                                      <p:tavLst>
                                        <p:tav tm="0">
                                          <p:val>
                                            <p:strVal val="#ppt_x"/>
                                          </p:val>
                                        </p:tav>
                                        <p:tav tm="100000">
                                          <p:val>
                                            <p:strVal val="#ppt_x"/>
                                          </p:val>
                                        </p:tav>
                                      </p:tavLst>
                                    </p:anim>
                                    <p:anim calcmode="lin" valueType="num">
                                      <p:cBhvr>
                                        <p:cTn id="9" dur="1000" fill="hold"/>
                                        <p:tgtEl>
                                          <p:spTgt spid="1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1000"/>
                                        <p:tgtEl>
                                          <p:spTgt spid="18">
                                            <p:txEl>
                                              <p:pRg st="1" end="1"/>
                                            </p:txEl>
                                          </p:spTgt>
                                        </p:tgtEl>
                                      </p:cBhvr>
                                    </p:animEffect>
                                    <p:anim calcmode="lin" valueType="num">
                                      <p:cBhvr>
                                        <p:cTn id="2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1000"/>
                                        <p:tgtEl>
                                          <p:spTgt spid="18">
                                            <p:txEl>
                                              <p:pRg st="2" end="2"/>
                                            </p:txEl>
                                          </p:spTgt>
                                        </p:tgtEl>
                                      </p:cBhvr>
                                    </p:animEffect>
                                    <p:anim calcmode="lin" valueType="num">
                                      <p:cBhvr>
                                        <p:cTn id="2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Effect transition="in" filter="fade">
                                      <p:cBhvr>
                                        <p:cTn id="35" dur="1000"/>
                                        <p:tgtEl>
                                          <p:spTgt spid="18">
                                            <p:txEl>
                                              <p:pRg st="3" end="3"/>
                                            </p:txEl>
                                          </p:spTgt>
                                        </p:tgtEl>
                                      </p:cBhvr>
                                    </p:animEffect>
                                    <p:anim calcmode="lin" valueType="num">
                                      <p:cBhvr>
                                        <p:cTn id="36"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xEl>
                                              <p:pRg st="4" end="4"/>
                                            </p:txEl>
                                          </p:spTgt>
                                        </p:tgtEl>
                                        <p:attrNameLst>
                                          <p:attrName>style.visibility</p:attrName>
                                        </p:attrNameLst>
                                      </p:cBhvr>
                                      <p:to>
                                        <p:strVal val="visible"/>
                                      </p:to>
                                    </p:set>
                                    <p:animEffect transition="in" filter="fade">
                                      <p:cBhvr>
                                        <p:cTn id="42" dur="1000"/>
                                        <p:tgtEl>
                                          <p:spTgt spid="18">
                                            <p:txEl>
                                              <p:pRg st="4" end="4"/>
                                            </p:txEl>
                                          </p:spTgt>
                                        </p:tgtEl>
                                      </p:cBhvr>
                                    </p:animEffect>
                                    <p:anim calcmode="lin" valueType="num">
                                      <p:cBhvr>
                                        <p:cTn id="43"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xEl>
                                              <p:pRg st="5" end="5"/>
                                            </p:txEl>
                                          </p:spTgt>
                                        </p:tgtEl>
                                        <p:attrNameLst>
                                          <p:attrName>style.visibility</p:attrName>
                                        </p:attrNameLst>
                                      </p:cBhvr>
                                      <p:to>
                                        <p:strVal val="visible"/>
                                      </p:to>
                                    </p:set>
                                    <p:animEffect transition="in" filter="fade">
                                      <p:cBhvr>
                                        <p:cTn id="49" dur="1000"/>
                                        <p:tgtEl>
                                          <p:spTgt spid="18">
                                            <p:txEl>
                                              <p:pRg st="5" end="5"/>
                                            </p:txEl>
                                          </p:spTgt>
                                        </p:tgtEl>
                                      </p:cBhvr>
                                    </p:animEffect>
                                    <p:anim calcmode="lin" valueType="num">
                                      <p:cBhvr>
                                        <p:cTn id="50"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xEl>
                                              <p:pRg st="6" end="6"/>
                                            </p:txEl>
                                          </p:spTgt>
                                        </p:tgtEl>
                                        <p:attrNameLst>
                                          <p:attrName>style.visibility</p:attrName>
                                        </p:attrNameLst>
                                      </p:cBhvr>
                                      <p:to>
                                        <p:strVal val="visible"/>
                                      </p:to>
                                    </p:set>
                                    <p:animEffect transition="in" filter="fade">
                                      <p:cBhvr>
                                        <p:cTn id="56" dur="1000"/>
                                        <p:tgtEl>
                                          <p:spTgt spid="18">
                                            <p:txEl>
                                              <p:pRg st="6" end="6"/>
                                            </p:txEl>
                                          </p:spTgt>
                                        </p:tgtEl>
                                      </p:cBhvr>
                                    </p:animEffect>
                                    <p:anim calcmode="lin" valueType="num">
                                      <p:cBhvr>
                                        <p:cTn id="57"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xEl>
                                              <p:pRg st="7" end="7"/>
                                            </p:txEl>
                                          </p:spTgt>
                                        </p:tgtEl>
                                        <p:attrNameLst>
                                          <p:attrName>style.visibility</p:attrName>
                                        </p:attrNameLst>
                                      </p:cBhvr>
                                      <p:to>
                                        <p:strVal val="visible"/>
                                      </p:to>
                                    </p:set>
                                    <p:animEffect transition="in" filter="fade">
                                      <p:cBhvr>
                                        <p:cTn id="63" dur="1000"/>
                                        <p:tgtEl>
                                          <p:spTgt spid="18">
                                            <p:txEl>
                                              <p:pRg st="7" end="7"/>
                                            </p:txEl>
                                          </p:spTgt>
                                        </p:tgtEl>
                                      </p:cBhvr>
                                    </p:animEffect>
                                    <p:anim calcmode="lin" valueType="num">
                                      <p:cBhvr>
                                        <p:cTn id="64" dur="1000" fill="hold"/>
                                        <p:tgtEl>
                                          <p:spTgt spid="18">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arn(inVertical)">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circle(in)">
                                      <p:cBhvr>
                                        <p:cTn id="75" dur="20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randombar(horizontal)">
                                      <p:cBhvr>
                                        <p:cTn id="8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0" grpId="0" animBg="1"/>
      <p:bldP spid="12"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226E8-D751-4A99-B2C7-AF9C08C51334}"/>
              </a:ext>
            </a:extLst>
          </p:cNvPr>
          <p:cNvSpPr>
            <a:spLocks noGrp="1"/>
          </p:cNvSpPr>
          <p:nvPr>
            <p:ph type="title"/>
          </p:nvPr>
        </p:nvSpPr>
        <p:spPr/>
        <p:txBody>
          <a:bodyPr/>
          <a:lstStyle/>
          <a:p>
            <a:r>
              <a:rPr lang="es-CL" dirty="0"/>
              <a:t>COMENTARIOS</a:t>
            </a:r>
          </a:p>
        </p:txBody>
      </p:sp>
      <p:sp>
        <p:nvSpPr>
          <p:cNvPr id="5" name="Marcador de texto 4">
            <a:extLst>
              <a:ext uri="{FF2B5EF4-FFF2-40B4-BE49-F238E27FC236}">
                <a16:creationId xmlns:a16="http://schemas.microsoft.com/office/drawing/2014/main" id="{C70B7017-195F-43C9-B7CC-8A330FBDA36B}"/>
              </a:ext>
            </a:extLst>
          </p:cNvPr>
          <p:cNvSpPr>
            <a:spLocks noGrp="1"/>
          </p:cNvSpPr>
          <p:nvPr>
            <p:ph type="body" idx="1"/>
          </p:nvPr>
        </p:nvSpPr>
        <p:spPr/>
        <p:txBody>
          <a:bodyPr/>
          <a:lstStyle/>
          <a:p>
            <a:r>
              <a:rPr lang="es-CL" dirty="0"/>
              <a:t>GRACIAS Y DIOS LOS BENDIGA</a:t>
            </a:r>
          </a:p>
        </p:txBody>
      </p:sp>
      <p:pic>
        <p:nvPicPr>
          <p:cNvPr id="6" name="Imagen 2" descr="Logotipo, Icono&#10;&#10;Descripción generada automáticamente">
            <a:extLst>
              <a:ext uri="{FF2B5EF4-FFF2-40B4-BE49-F238E27FC236}">
                <a16:creationId xmlns:a16="http://schemas.microsoft.com/office/drawing/2014/main" id="{5D8DE457-5643-4CAA-9A5A-D66BF0A32155}"/>
              </a:ext>
            </a:extLst>
          </p:cNvPr>
          <p:cNvPicPr>
            <a:picLocks noChangeAspect="1"/>
          </p:cNvPicPr>
          <p:nvPr/>
        </p:nvPicPr>
        <p:blipFill>
          <a:blip r:embed="rId2"/>
          <a:stretch>
            <a:fillRect/>
          </a:stretch>
        </p:blipFill>
        <p:spPr>
          <a:xfrm>
            <a:off x="628027" y="856607"/>
            <a:ext cx="1046480" cy="937885"/>
          </a:xfrm>
          <a:prstGeom prst="rect">
            <a:avLst/>
          </a:prstGeom>
        </p:spPr>
      </p:pic>
    </p:spTree>
    <p:extLst>
      <p:ext uri="{BB962C8B-B14F-4D97-AF65-F5344CB8AC3E}">
        <p14:creationId xmlns:p14="http://schemas.microsoft.com/office/powerpoint/2010/main" val="56110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trellis">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92507-68BE-4842-8056-159FE51F5AEF}"/>
              </a:ext>
            </a:extLst>
          </p:cNvPr>
          <p:cNvSpPr>
            <a:spLocks noGrp="1"/>
          </p:cNvSpPr>
          <p:nvPr>
            <p:ph type="title"/>
          </p:nvPr>
        </p:nvSpPr>
        <p:spPr>
          <a:xfrm>
            <a:off x="592720" y="179930"/>
            <a:ext cx="10515600" cy="1325563"/>
          </a:xfrm>
          <a:solidFill>
            <a:srgbClr val="00B0F0"/>
          </a:solidFill>
        </p:spPr>
        <p:txBody>
          <a:bodyPr/>
          <a:lstStyle/>
          <a:p>
            <a:pPr marL="571500" indent="-571500">
              <a:buFont typeface="Wingdings" panose="05000000000000000000" pitchFamily="2" charset="2"/>
              <a:buChar char="Ø"/>
            </a:pPr>
            <a:r>
              <a:rPr lang="es-CL" b="1" dirty="0"/>
              <a:t>CONTEXTO</a:t>
            </a:r>
          </a:p>
        </p:txBody>
      </p:sp>
      <p:sp>
        <p:nvSpPr>
          <p:cNvPr id="3" name="Marcador de contenido 2">
            <a:extLst>
              <a:ext uri="{FF2B5EF4-FFF2-40B4-BE49-F238E27FC236}">
                <a16:creationId xmlns:a16="http://schemas.microsoft.com/office/drawing/2014/main" id="{00784BBF-A41B-4BFD-BCB2-00789FDF4E1C}"/>
              </a:ext>
            </a:extLst>
          </p:cNvPr>
          <p:cNvSpPr>
            <a:spLocks noGrp="1"/>
          </p:cNvSpPr>
          <p:nvPr>
            <p:ph idx="1"/>
          </p:nvPr>
        </p:nvSpPr>
        <p:spPr>
          <a:xfrm>
            <a:off x="150472" y="1690688"/>
            <a:ext cx="11945072" cy="4987382"/>
          </a:xfrm>
          <a:solidFill>
            <a:schemeClr val="accent3">
              <a:lumMod val="20000"/>
              <a:lumOff val="80000"/>
            </a:schemeClr>
          </a:solidFill>
        </p:spPr>
        <p:txBody>
          <a:bodyPr>
            <a:normAutofit/>
          </a:bodyPr>
          <a:lstStyle/>
          <a:p>
            <a:r>
              <a:rPr lang="es-MX" b="0" i="0" dirty="0">
                <a:solidFill>
                  <a:srgbClr val="000000"/>
                </a:solidFill>
                <a:effectLst/>
                <a:latin typeface="Verdana" panose="020B0604030504040204" pitchFamily="34" charset="0"/>
              </a:rPr>
              <a:t>Al llegar al capítulo 12 hemos entrado en el relato de un período de gran maldad en la vida de la nación, y la única luz que quedó brillando provenía de este hombre, el profeta Jeremías. </a:t>
            </a:r>
          </a:p>
          <a:p>
            <a:r>
              <a:rPr lang="es-MX" b="0" i="0" dirty="0">
                <a:solidFill>
                  <a:srgbClr val="000000"/>
                </a:solidFill>
                <a:effectLst/>
                <a:latin typeface="Verdana" panose="020B0604030504040204" pitchFamily="34" charset="0"/>
              </a:rPr>
              <a:t>Josías había resultado muerto en una batalla, Jeremías había sido obligado a dejar su ciudad natal, y hombres malvados habían llegado al trono. Así que las condiciones eran cada vez peores.</a:t>
            </a:r>
          </a:p>
          <a:p>
            <a:r>
              <a:rPr lang="es-MX" b="0" i="0" dirty="0">
                <a:solidFill>
                  <a:srgbClr val="000000"/>
                </a:solidFill>
                <a:effectLst/>
                <a:latin typeface="Verdana" panose="020B0604030504040204" pitchFamily="34" charset="0"/>
              </a:rPr>
              <a:t>¿En que batalla muere Josías?</a:t>
            </a:r>
          </a:p>
          <a:p>
            <a:r>
              <a:rPr lang="es-MX" dirty="0">
                <a:solidFill>
                  <a:srgbClr val="000000"/>
                </a:solidFill>
                <a:latin typeface="Verdana" panose="020B0604030504040204" pitchFamily="34" charset="0"/>
              </a:rPr>
              <a:t>¿Cuántos años tendría Jeremías?</a:t>
            </a:r>
          </a:p>
          <a:p>
            <a:r>
              <a:rPr lang="es-MX" b="0" i="0" dirty="0">
                <a:solidFill>
                  <a:srgbClr val="000000"/>
                </a:solidFill>
                <a:effectLst/>
                <a:latin typeface="Verdana" panose="020B0604030504040204" pitchFamily="34" charset="0"/>
              </a:rPr>
              <a:t>Quien gobernaba ahora?</a:t>
            </a:r>
          </a:p>
          <a:p>
            <a:endParaRPr lang="es-CL" dirty="0"/>
          </a:p>
        </p:txBody>
      </p:sp>
    </p:spTree>
    <p:extLst>
      <p:ext uri="{BB962C8B-B14F-4D97-AF65-F5344CB8AC3E}">
        <p14:creationId xmlns:p14="http://schemas.microsoft.com/office/powerpoint/2010/main" val="140568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trellis">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92507-68BE-4842-8056-159FE51F5AEF}"/>
              </a:ext>
            </a:extLst>
          </p:cNvPr>
          <p:cNvSpPr>
            <a:spLocks noGrp="1"/>
          </p:cNvSpPr>
          <p:nvPr>
            <p:ph type="title"/>
          </p:nvPr>
        </p:nvSpPr>
        <p:spPr>
          <a:xfrm>
            <a:off x="557996" y="168356"/>
            <a:ext cx="10515600" cy="1070136"/>
          </a:xfrm>
          <a:solidFill>
            <a:srgbClr val="00B0F0"/>
          </a:solidFill>
        </p:spPr>
        <p:txBody>
          <a:bodyPr/>
          <a:lstStyle/>
          <a:p>
            <a:pPr marL="571500" indent="-571500">
              <a:buFont typeface="Wingdings" panose="05000000000000000000" pitchFamily="2" charset="2"/>
              <a:buChar char="Ø"/>
            </a:pPr>
            <a:r>
              <a:rPr lang="es-CL" b="1" dirty="0"/>
              <a:t>CONTEXTO: “Vida de Jeremías”</a:t>
            </a:r>
          </a:p>
        </p:txBody>
      </p:sp>
      <p:graphicFrame>
        <p:nvGraphicFramePr>
          <p:cNvPr id="6" name="Tabla 6">
            <a:extLst>
              <a:ext uri="{FF2B5EF4-FFF2-40B4-BE49-F238E27FC236}">
                <a16:creationId xmlns:a16="http://schemas.microsoft.com/office/drawing/2014/main" id="{2FAD77EB-9233-4C76-A24E-510BAE06FE24}"/>
              </a:ext>
            </a:extLst>
          </p:cNvPr>
          <p:cNvGraphicFramePr>
            <a:graphicFrameLocks noGrp="1"/>
          </p:cNvGraphicFramePr>
          <p:nvPr>
            <p:extLst>
              <p:ext uri="{D42A27DB-BD31-4B8C-83A1-F6EECF244321}">
                <p14:modId xmlns:p14="http://schemas.microsoft.com/office/powerpoint/2010/main" val="2479046013"/>
              </p:ext>
            </p:extLst>
          </p:nvPr>
        </p:nvGraphicFramePr>
        <p:xfrm>
          <a:off x="284907" y="1926139"/>
          <a:ext cx="11622185" cy="3383280"/>
        </p:xfrm>
        <a:graphic>
          <a:graphicData uri="http://schemas.openxmlformats.org/drawingml/2006/table">
            <a:tbl>
              <a:tblPr firstRow="1" bandRow="1">
                <a:tableStyleId>{5C22544A-7EE6-4342-B048-85BDC9FD1C3A}</a:tableStyleId>
              </a:tblPr>
              <a:tblGrid>
                <a:gridCol w="1838255">
                  <a:extLst>
                    <a:ext uri="{9D8B030D-6E8A-4147-A177-3AD203B41FA5}">
                      <a16:colId xmlns:a16="http://schemas.microsoft.com/office/drawing/2014/main" val="3603099908"/>
                    </a:ext>
                  </a:extLst>
                </a:gridCol>
                <a:gridCol w="1838255">
                  <a:extLst>
                    <a:ext uri="{9D8B030D-6E8A-4147-A177-3AD203B41FA5}">
                      <a16:colId xmlns:a16="http://schemas.microsoft.com/office/drawing/2014/main" val="2498910486"/>
                    </a:ext>
                  </a:extLst>
                </a:gridCol>
                <a:gridCol w="5202476">
                  <a:extLst>
                    <a:ext uri="{9D8B030D-6E8A-4147-A177-3AD203B41FA5}">
                      <a16:colId xmlns:a16="http://schemas.microsoft.com/office/drawing/2014/main" val="4147353129"/>
                    </a:ext>
                  </a:extLst>
                </a:gridCol>
                <a:gridCol w="2743199">
                  <a:extLst>
                    <a:ext uri="{9D8B030D-6E8A-4147-A177-3AD203B41FA5}">
                      <a16:colId xmlns:a16="http://schemas.microsoft.com/office/drawing/2014/main" val="3496941125"/>
                    </a:ext>
                  </a:extLst>
                </a:gridCol>
              </a:tblGrid>
              <a:tr h="370840">
                <a:tc>
                  <a:txBody>
                    <a:bodyPr/>
                    <a:lstStyle/>
                    <a:p>
                      <a:pPr algn="ctr"/>
                      <a:r>
                        <a:rPr lang="es-CL" sz="2000" b="1" dirty="0"/>
                        <a:t>Año Aproximado</a:t>
                      </a:r>
                      <a:endParaRPr lang="es-CL" sz="2000" dirty="0"/>
                    </a:p>
                  </a:txBody>
                  <a:tcPr anchor="ctr"/>
                </a:tc>
                <a:tc>
                  <a:txBody>
                    <a:bodyPr/>
                    <a:lstStyle/>
                    <a:p>
                      <a:pPr algn="ctr"/>
                      <a:r>
                        <a:rPr lang="es-CL" sz="2000" dirty="0"/>
                        <a:t>Edad Jeremías</a:t>
                      </a:r>
                    </a:p>
                  </a:txBody>
                  <a:tcPr anchor="ctr"/>
                </a:tc>
                <a:tc>
                  <a:txBody>
                    <a:bodyPr/>
                    <a:lstStyle/>
                    <a:p>
                      <a:pPr algn="ctr"/>
                      <a:r>
                        <a:rPr lang="es-CL" sz="2000" b="1" dirty="0"/>
                        <a:t>Evento</a:t>
                      </a:r>
                      <a:endParaRPr lang="es-CL" sz="2000" dirty="0"/>
                    </a:p>
                  </a:txBody>
                  <a:tcPr anchor="ctr"/>
                </a:tc>
                <a:tc>
                  <a:txBody>
                    <a:bodyPr/>
                    <a:lstStyle/>
                    <a:p>
                      <a:pPr algn="ctr"/>
                      <a:r>
                        <a:rPr lang="es-CL" sz="2000" b="1" dirty="0"/>
                        <a:t>Rey de Judá</a:t>
                      </a:r>
                      <a:endParaRPr lang="es-CL" sz="2000" dirty="0"/>
                    </a:p>
                  </a:txBody>
                  <a:tcPr anchor="ctr"/>
                </a:tc>
                <a:extLst>
                  <a:ext uri="{0D108BD9-81ED-4DB2-BD59-A6C34878D82A}">
                    <a16:rowId xmlns:a16="http://schemas.microsoft.com/office/drawing/2014/main" val="4259264861"/>
                  </a:ext>
                </a:extLst>
              </a:tr>
              <a:tr h="370840">
                <a:tc>
                  <a:txBody>
                    <a:bodyPr/>
                    <a:lstStyle/>
                    <a:p>
                      <a:r>
                        <a:rPr lang="es-CL" sz="2000"/>
                        <a:t>627 a.C.</a:t>
                      </a:r>
                    </a:p>
                  </a:txBody>
                  <a:tcPr anchor="ctr"/>
                </a:tc>
                <a:tc>
                  <a:txBody>
                    <a:bodyPr/>
                    <a:lstStyle/>
                    <a:p>
                      <a:r>
                        <a:rPr lang="es-CL" sz="2000" dirty="0"/>
                        <a:t>17-20 años</a:t>
                      </a:r>
                    </a:p>
                  </a:txBody>
                  <a:tcPr anchor="ctr"/>
                </a:tc>
                <a:tc>
                  <a:txBody>
                    <a:bodyPr/>
                    <a:lstStyle/>
                    <a:p>
                      <a:r>
                        <a:rPr lang="es-MX" sz="2000" dirty="0"/>
                        <a:t>Llamado de Jeremías al ministerio</a:t>
                      </a:r>
                    </a:p>
                  </a:txBody>
                  <a:tcPr anchor="ctr"/>
                </a:tc>
                <a:tc>
                  <a:txBody>
                    <a:bodyPr/>
                    <a:lstStyle/>
                    <a:p>
                      <a:r>
                        <a:rPr lang="es-CL" sz="2000" dirty="0"/>
                        <a:t>Josías</a:t>
                      </a:r>
                    </a:p>
                  </a:txBody>
                  <a:tcPr anchor="ctr"/>
                </a:tc>
                <a:extLst>
                  <a:ext uri="{0D108BD9-81ED-4DB2-BD59-A6C34878D82A}">
                    <a16:rowId xmlns:a16="http://schemas.microsoft.com/office/drawing/2014/main" val="2343557360"/>
                  </a:ext>
                </a:extLst>
              </a:tr>
              <a:tr h="370840">
                <a:tc>
                  <a:txBody>
                    <a:bodyPr/>
                    <a:lstStyle/>
                    <a:p>
                      <a:r>
                        <a:rPr lang="es-CL" sz="2000" dirty="0"/>
                        <a:t>609 a.C.</a:t>
                      </a:r>
                    </a:p>
                  </a:txBody>
                  <a:tcPr anchor="ctr"/>
                </a:tc>
                <a:tc>
                  <a:txBody>
                    <a:bodyPr/>
                    <a:lstStyle/>
                    <a:p>
                      <a:r>
                        <a:rPr lang="es-CL" sz="2000" dirty="0"/>
                        <a:t>35-38 años</a:t>
                      </a:r>
                    </a:p>
                  </a:txBody>
                  <a:tcPr anchor="ctr"/>
                </a:tc>
                <a:tc>
                  <a:txBody>
                    <a:bodyPr/>
                    <a:lstStyle/>
                    <a:p>
                      <a:r>
                        <a:rPr lang="es-CL" sz="2000" dirty="0"/>
                        <a:t>Muerte de Josías, reinado breve de </a:t>
                      </a:r>
                      <a:r>
                        <a:rPr lang="es-CL" sz="2000" dirty="0" err="1"/>
                        <a:t>Joacaz</a:t>
                      </a:r>
                      <a:endParaRPr lang="es-CL" sz="2000" dirty="0"/>
                    </a:p>
                  </a:txBody>
                  <a:tcPr anchor="ctr"/>
                </a:tc>
                <a:tc>
                  <a:txBody>
                    <a:bodyPr/>
                    <a:lstStyle/>
                    <a:p>
                      <a:r>
                        <a:rPr lang="es-CL" sz="2000" dirty="0" err="1"/>
                        <a:t>Joacaz</a:t>
                      </a:r>
                      <a:endParaRPr lang="es-CL" sz="2000" dirty="0"/>
                    </a:p>
                  </a:txBody>
                  <a:tcPr anchor="ctr"/>
                </a:tc>
                <a:extLst>
                  <a:ext uri="{0D108BD9-81ED-4DB2-BD59-A6C34878D82A}">
                    <a16:rowId xmlns:a16="http://schemas.microsoft.com/office/drawing/2014/main" val="781228183"/>
                  </a:ext>
                </a:extLst>
              </a:tr>
              <a:tr h="370840">
                <a:tc>
                  <a:txBody>
                    <a:bodyPr/>
                    <a:lstStyle/>
                    <a:p>
                      <a:r>
                        <a:rPr lang="es-CL" sz="2000" dirty="0"/>
                        <a:t>609-598 a.C.</a:t>
                      </a:r>
                    </a:p>
                  </a:txBody>
                  <a:tcPr anchor="ctr"/>
                </a:tc>
                <a:tc>
                  <a:txBody>
                    <a:bodyPr/>
                    <a:lstStyle/>
                    <a:p>
                      <a:r>
                        <a:rPr lang="es-CL" sz="2000" dirty="0"/>
                        <a:t>44-46 años</a:t>
                      </a:r>
                    </a:p>
                  </a:txBody>
                  <a:tcPr anchor="ctr"/>
                </a:tc>
                <a:tc>
                  <a:txBody>
                    <a:bodyPr/>
                    <a:lstStyle/>
                    <a:p>
                      <a:r>
                        <a:rPr lang="es-MX" sz="2000" dirty="0"/>
                        <a:t>Profecías contra la idolatría y corrupción</a:t>
                      </a:r>
                    </a:p>
                  </a:txBody>
                  <a:tcPr anchor="ctr"/>
                </a:tc>
                <a:tc>
                  <a:txBody>
                    <a:bodyPr/>
                    <a:lstStyle/>
                    <a:p>
                      <a:r>
                        <a:rPr lang="es-CL" sz="2000" dirty="0" err="1"/>
                        <a:t>Joacim</a:t>
                      </a:r>
                      <a:endParaRPr lang="es-CL" sz="2000" dirty="0"/>
                    </a:p>
                  </a:txBody>
                  <a:tcPr anchor="ctr"/>
                </a:tc>
                <a:extLst>
                  <a:ext uri="{0D108BD9-81ED-4DB2-BD59-A6C34878D82A}">
                    <a16:rowId xmlns:a16="http://schemas.microsoft.com/office/drawing/2014/main" val="2227774764"/>
                  </a:ext>
                </a:extLst>
              </a:tr>
              <a:tr h="370840">
                <a:tc>
                  <a:txBody>
                    <a:bodyPr/>
                    <a:lstStyle/>
                    <a:p>
                      <a:r>
                        <a:rPr lang="es-CL" sz="2000" dirty="0"/>
                        <a:t>598-597 a.C.</a:t>
                      </a:r>
                    </a:p>
                  </a:txBody>
                  <a:tcPr anchor="ctr"/>
                </a:tc>
                <a:tc>
                  <a:txBody>
                    <a:bodyPr/>
                    <a:lstStyle/>
                    <a:p>
                      <a:r>
                        <a:rPr lang="es-CL" sz="2000" dirty="0"/>
                        <a:t>45-47 años</a:t>
                      </a:r>
                    </a:p>
                  </a:txBody>
                  <a:tcPr anchor="ctr"/>
                </a:tc>
                <a:tc>
                  <a:txBody>
                    <a:bodyPr/>
                    <a:lstStyle/>
                    <a:p>
                      <a:r>
                        <a:rPr lang="es-CL" sz="2000" dirty="0"/>
                        <a:t>Joaquín llevado cautivo a Babilonia</a:t>
                      </a:r>
                    </a:p>
                  </a:txBody>
                  <a:tcPr anchor="ctr"/>
                </a:tc>
                <a:tc>
                  <a:txBody>
                    <a:bodyPr/>
                    <a:lstStyle/>
                    <a:p>
                      <a:r>
                        <a:rPr lang="es-CL" sz="2000" dirty="0"/>
                        <a:t>Joaquín</a:t>
                      </a:r>
                    </a:p>
                  </a:txBody>
                  <a:tcPr anchor="ctr"/>
                </a:tc>
                <a:extLst>
                  <a:ext uri="{0D108BD9-81ED-4DB2-BD59-A6C34878D82A}">
                    <a16:rowId xmlns:a16="http://schemas.microsoft.com/office/drawing/2014/main" val="3669608929"/>
                  </a:ext>
                </a:extLst>
              </a:tr>
              <a:tr h="370840">
                <a:tc>
                  <a:txBody>
                    <a:bodyPr/>
                    <a:lstStyle/>
                    <a:p>
                      <a:r>
                        <a:rPr lang="es-CL" sz="2000" dirty="0"/>
                        <a:t>597-586 a.C.</a:t>
                      </a:r>
                    </a:p>
                  </a:txBody>
                  <a:tcPr anchor="ctr"/>
                </a:tc>
                <a:tc>
                  <a:txBody>
                    <a:bodyPr/>
                    <a:lstStyle/>
                    <a:p>
                      <a:r>
                        <a:rPr lang="es-CL" sz="2000" dirty="0"/>
                        <a:t>56-58 Años</a:t>
                      </a:r>
                    </a:p>
                  </a:txBody>
                  <a:tcPr anchor="ctr"/>
                </a:tc>
                <a:tc>
                  <a:txBody>
                    <a:bodyPr/>
                    <a:lstStyle/>
                    <a:p>
                      <a:r>
                        <a:rPr lang="es-MX" sz="2000" dirty="0"/>
                        <a:t>Caída de Jerusalén; encarcelamiento de Jeremías</a:t>
                      </a:r>
                    </a:p>
                  </a:txBody>
                  <a:tcPr anchor="ctr"/>
                </a:tc>
                <a:tc>
                  <a:txBody>
                    <a:bodyPr/>
                    <a:lstStyle/>
                    <a:p>
                      <a:r>
                        <a:rPr lang="es-CL" sz="2000" dirty="0" err="1"/>
                        <a:t>Sedequías</a:t>
                      </a:r>
                      <a:endParaRPr lang="es-CL" sz="2000" dirty="0"/>
                    </a:p>
                  </a:txBody>
                  <a:tcPr anchor="ctr"/>
                </a:tc>
                <a:extLst>
                  <a:ext uri="{0D108BD9-81ED-4DB2-BD59-A6C34878D82A}">
                    <a16:rowId xmlns:a16="http://schemas.microsoft.com/office/drawing/2014/main" val="2145470825"/>
                  </a:ext>
                </a:extLst>
              </a:tr>
              <a:tr h="370840">
                <a:tc>
                  <a:txBody>
                    <a:bodyPr/>
                    <a:lstStyle/>
                    <a:p>
                      <a:r>
                        <a:rPr lang="es-CL" sz="2000" dirty="0"/>
                        <a:t>586 a.C.</a:t>
                      </a:r>
                    </a:p>
                  </a:txBody>
                  <a:tcPr anchor="ctr"/>
                </a:tc>
                <a:tc>
                  <a:txBody>
                    <a:bodyPr/>
                    <a:lstStyle/>
                    <a:p>
                      <a:r>
                        <a:rPr lang="es-CL" sz="2000" dirty="0"/>
                        <a:t>60 Años</a:t>
                      </a:r>
                    </a:p>
                  </a:txBody>
                  <a:tcPr anchor="ctr"/>
                </a:tc>
                <a:tc>
                  <a:txBody>
                    <a:bodyPr/>
                    <a:lstStyle/>
                    <a:p>
                      <a:r>
                        <a:rPr lang="es-CL" sz="2000" dirty="0"/>
                        <a:t>Jeremías llevado a Egipto</a:t>
                      </a:r>
                    </a:p>
                  </a:txBody>
                  <a:tcPr anchor="ctr"/>
                </a:tc>
                <a:tc>
                  <a:txBody>
                    <a:bodyPr/>
                    <a:lstStyle/>
                    <a:p>
                      <a:r>
                        <a:rPr lang="es-CL" sz="2000" dirty="0"/>
                        <a:t>Ningún rey (exilio)</a:t>
                      </a:r>
                    </a:p>
                  </a:txBody>
                  <a:tcPr anchor="ctr"/>
                </a:tc>
                <a:extLst>
                  <a:ext uri="{0D108BD9-81ED-4DB2-BD59-A6C34878D82A}">
                    <a16:rowId xmlns:a16="http://schemas.microsoft.com/office/drawing/2014/main" val="3274689556"/>
                  </a:ext>
                </a:extLst>
              </a:tr>
            </a:tbl>
          </a:graphicData>
        </a:graphic>
      </p:graphicFrame>
      <p:sp>
        <p:nvSpPr>
          <p:cNvPr id="10" name="Rectangle 3">
            <a:extLst>
              <a:ext uri="{FF2B5EF4-FFF2-40B4-BE49-F238E27FC236}">
                <a16:creationId xmlns:a16="http://schemas.microsoft.com/office/drawing/2014/main" id="{A8D22FD3-14CC-4F8E-80B5-105C15111172}"/>
              </a:ext>
            </a:extLst>
          </p:cNvPr>
          <p:cNvSpPr>
            <a:spLocks noChangeArrowheads="1"/>
          </p:cNvSpPr>
          <p:nvPr/>
        </p:nvSpPr>
        <p:spPr bwMode="auto">
          <a:xfrm>
            <a:off x="936904" y="5704759"/>
            <a:ext cx="10136692" cy="984885"/>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2000" b="0" i="0" u="none" strike="noStrike" cap="none" normalizeH="0" baseline="0" dirty="0">
                <a:ln>
                  <a:noFill/>
                </a:ln>
                <a:solidFill>
                  <a:schemeClr val="tx1"/>
                </a:solidFill>
                <a:effectLst/>
                <a:latin typeface="Arial" panose="020B0604020202020204" pitchFamily="34" charset="0"/>
              </a:rPr>
              <a:t>Jeremías estuvo activo durante aproximadamente </a:t>
            </a:r>
            <a:r>
              <a:rPr kumimoji="0" lang="es-CL" altLang="es-CL" sz="2000" b="1" i="0" u="none" strike="noStrike" cap="none" normalizeH="0" baseline="0" dirty="0">
                <a:ln>
                  <a:noFill/>
                </a:ln>
                <a:solidFill>
                  <a:schemeClr val="tx1"/>
                </a:solidFill>
                <a:effectLst/>
                <a:latin typeface="Arial" panose="020B0604020202020204" pitchFamily="34" charset="0"/>
              </a:rPr>
              <a:t>40 años</a:t>
            </a:r>
            <a:r>
              <a:rPr kumimoji="0" lang="es-CL" altLang="es-CL" sz="2000" b="0" i="0" u="none" strike="noStrike" cap="none" normalizeH="0" baseline="0" dirty="0">
                <a:ln>
                  <a:noFill/>
                </a:ln>
                <a:solidFill>
                  <a:schemeClr val="tx1"/>
                </a:solidFill>
                <a:effectLst/>
                <a:latin typeface="Arial" panose="020B0604020202020204" pitchFamily="34" charset="0"/>
              </a:rPr>
              <a:t>, enfrentando rechazo y persecución, pero siendo fiel al llamado de Dios.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719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E253D32-8B7B-47D0-BB63-402C3DB9B549}"/>
              </a:ext>
            </a:extLst>
          </p:cNvPr>
          <p:cNvSpPr>
            <a:spLocks noGrp="1"/>
          </p:cNvSpPr>
          <p:nvPr>
            <p:ph type="title"/>
          </p:nvPr>
        </p:nvSpPr>
        <p:spPr>
          <a:xfrm>
            <a:off x="6619198" y="1464127"/>
            <a:ext cx="5272764" cy="831204"/>
          </a:xfrm>
        </p:spPr>
        <p:txBody>
          <a:bodyPr rtlCol="0"/>
          <a:lstStyle/>
          <a:p>
            <a:pPr rtl="0"/>
            <a:r>
              <a:rPr lang="es-ES" dirty="0"/>
              <a:t>Introducción</a:t>
            </a:r>
          </a:p>
        </p:txBody>
      </p:sp>
      <p:sp>
        <p:nvSpPr>
          <p:cNvPr id="7" name="Marcador de contenido 6">
            <a:extLst>
              <a:ext uri="{FF2B5EF4-FFF2-40B4-BE49-F238E27FC236}">
                <a16:creationId xmlns:a16="http://schemas.microsoft.com/office/drawing/2014/main" id="{1D6EB617-E017-4B26-9576-8578E948979A}"/>
              </a:ext>
            </a:extLst>
          </p:cNvPr>
          <p:cNvSpPr>
            <a:spLocks noGrp="1"/>
          </p:cNvSpPr>
          <p:nvPr>
            <p:ph idx="1"/>
          </p:nvPr>
        </p:nvSpPr>
        <p:spPr>
          <a:xfrm>
            <a:off x="6421959" y="2295331"/>
            <a:ext cx="5398883" cy="3769567"/>
          </a:xfrm>
        </p:spPr>
        <p:txBody>
          <a:bodyPr rtlCol="0">
            <a:normAutofit fontScale="92500" lnSpcReduction="10000"/>
          </a:bodyPr>
          <a:lstStyle/>
          <a:p>
            <a:pPr marL="0" indent="0" algn="ctr">
              <a:buNone/>
              <a:defRPr sz="2400"/>
            </a:pPr>
            <a:r>
              <a:rPr lang="es-MX" dirty="0"/>
              <a:t>Jeremías 12 es un diálogo entre el profeta y Dios que refleja las tensiones internas de un siervo de Dios al enfrentar la realidad del pecado y la justicia divina. Jeremías cuestiona por qué los malvados prosperan, mostrando una lucha que los creyentes de todos los tiempos han experimentado. La respuesta de Dios no solo reafirma Su soberanía, sino que también revela Su plan de justicia y restauración. Este capítulo nos invita a confiar en el propósito de Dios incluso cuando Su justicia parece incomprensible.</a:t>
            </a:r>
          </a:p>
        </p:txBody>
      </p:sp>
      <p:sp>
        <p:nvSpPr>
          <p:cNvPr id="4" name="Marcador de número de diapositiva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rtlCol="0"/>
          <a:lstStyle/>
          <a:p>
            <a:pPr rtl="0"/>
            <a:fld id="{03DC2DEF-D2FE-4B45-ABA4-9F153FD1C98A}" type="slidenum">
              <a:rPr lang="es-ES" smtClean="0"/>
              <a:t>6</a:t>
            </a:fld>
            <a:endParaRPr lang="es-ES"/>
          </a:p>
        </p:txBody>
      </p:sp>
      <p:pic>
        <p:nvPicPr>
          <p:cNvPr id="8" name="Imagen 2" descr="Logotipo, Icono&#10;&#10;Descripción generada automáticamente">
            <a:extLst>
              <a:ext uri="{FF2B5EF4-FFF2-40B4-BE49-F238E27FC236}">
                <a16:creationId xmlns:a16="http://schemas.microsoft.com/office/drawing/2014/main" id="{6ABD972B-0D30-4313-B784-A28158AD4079}"/>
              </a:ext>
            </a:extLst>
          </p:cNvPr>
          <p:cNvPicPr>
            <a:picLocks noChangeAspect="1"/>
          </p:cNvPicPr>
          <p:nvPr/>
        </p:nvPicPr>
        <p:blipFill>
          <a:blip r:embed="rId3"/>
          <a:stretch>
            <a:fillRect/>
          </a:stretch>
        </p:blipFill>
        <p:spPr>
          <a:xfrm>
            <a:off x="11033667" y="69850"/>
            <a:ext cx="1046480" cy="937885"/>
          </a:xfrm>
          <a:prstGeom prst="rect">
            <a:avLst/>
          </a:prstGeom>
        </p:spPr>
      </p:pic>
      <p:pic>
        <p:nvPicPr>
          <p:cNvPr id="15364" name="Picture 4" descr="Una oportunidad 147 Jeremías predica en el templo - Vive la Biblia">
            <a:extLst>
              <a:ext uri="{FF2B5EF4-FFF2-40B4-BE49-F238E27FC236}">
                <a16:creationId xmlns:a16="http://schemas.microsoft.com/office/drawing/2014/main" id="{6AFDB0F9-68A6-4D3E-AB39-F079C8AFAC92}"/>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21194" r="2119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1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1CD4A39-383D-4C14-85B2-B67C75765830}"/>
              </a:ext>
            </a:extLst>
          </p:cNvPr>
          <p:cNvSpPr>
            <a:spLocks noGrp="1"/>
          </p:cNvSpPr>
          <p:nvPr>
            <p:ph type="title"/>
          </p:nvPr>
        </p:nvSpPr>
        <p:spPr/>
        <p:txBody>
          <a:bodyPr/>
          <a:lstStyle/>
          <a:p>
            <a:r>
              <a:rPr lang="es-CL" b="1" u="sng" dirty="0"/>
              <a:t>Verdad Bíblica</a:t>
            </a:r>
          </a:p>
        </p:txBody>
      </p:sp>
      <p:sp>
        <p:nvSpPr>
          <p:cNvPr id="8" name="CuadroTexto 7">
            <a:extLst>
              <a:ext uri="{FF2B5EF4-FFF2-40B4-BE49-F238E27FC236}">
                <a16:creationId xmlns:a16="http://schemas.microsoft.com/office/drawing/2014/main" id="{217AC94E-75A3-4154-A96C-8BB3894CD7F8}"/>
              </a:ext>
            </a:extLst>
          </p:cNvPr>
          <p:cNvSpPr txBox="1"/>
          <p:nvPr/>
        </p:nvSpPr>
        <p:spPr>
          <a:xfrm>
            <a:off x="1367742" y="1276349"/>
            <a:ext cx="9456516" cy="2585323"/>
          </a:xfrm>
          <a:prstGeom prst="rect">
            <a:avLst/>
          </a:prstGeom>
          <a:ln>
            <a:solidFill>
              <a:schemeClr val="tx1"/>
            </a:solidFill>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s-MX" sz="5400" b="1" dirty="0">
                <a:latin typeface="Agency FB" panose="020B0503020202020204" pitchFamily="34" charset="0"/>
              </a:rPr>
              <a:t>“La prosperidad de los malvados es temporal, mas la prosperidad de los justos está en la eternidad con Dios”</a:t>
            </a:r>
            <a:endParaRPr lang="es-CL" sz="5400" b="1" dirty="0">
              <a:latin typeface="Agency FB" panose="020B0503020202020204" pitchFamily="34" charset="0"/>
            </a:endParaRPr>
          </a:p>
        </p:txBody>
      </p:sp>
    </p:spTree>
    <p:extLst>
      <p:ext uri="{BB962C8B-B14F-4D97-AF65-F5344CB8AC3E}">
        <p14:creationId xmlns:p14="http://schemas.microsoft.com/office/powerpoint/2010/main" val="51489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1a lect del libro del Profeta Jeremías 20,7-9. Domingo 3 de Septiembre de  2017. – Evangeliza Fuerte">
            <a:extLst>
              <a:ext uri="{FF2B5EF4-FFF2-40B4-BE49-F238E27FC236}">
                <a16:creationId xmlns:a16="http://schemas.microsoft.com/office/drawing/2014/main" id="{3EDE70F7-4C19-488C-9C3D-99779ADF0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333509"/>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6F3494C0-ABDD-4C4D-8C46-49B8F20CC7E9}"/>
              </a:ext>
            </a:extLst>
          </p:cNvPr>
          <p:cNvSpPr>
            <a:spLocks noGrp="1"/>
          </p:cNvSpPr>
          <p:nvPr>
            <p:ph type="title"/>
          </p:nvPr>
        </p:nvSpPr>
        <p:spPr/>
        <p:txBody>
          <a:bodyPr rtlCol="0">
            <a:normAutofit fontScale="90000"/>
          </a:bodyPr>
          <a:lstStyle/>
          <a:p>
            <a:pPr rtl="0"/>
            <a:r>
              <a:rPr lang="es-ES" b="1" dirty="0"/>
              <a:t>Jeremías Disputa con Dios</a:t>
            </a:r>
            <a:br>
              <a:rPr lang="es-ES" dirty="0"/>
            </a:br>
            <a:r>
              <a:rPr lang="es-ES" dirty="0"/>
              <a:t>Capitulo 12:1-2</a:t>
            </a:r>
          </a:p>
        </p:txBody>
      </p:sp>
      <p:sp>
        <p:nvSpPr>
          <p:cNvPr id="3" name="Marcador de número de diapositiva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rtlCol="0"/>
          <a:lstStyle/>
          <a:p>
            <a:pPr rtl="0"/>
            <a:fld id="{03DC2DEF-D2FE-4B45-ABA4-9F153FD1C98A}" type="slidenum">
              <a:rPr lang="es-ES" smtClean="0"/>
              <a:t>8</a:t>
            </a:fld>
            <a:endParaRPr lang="es-ES"/>
          </a:p>
        </p:txBody>
      </p:sp>
      <p:pic>
        <p:nvPicPr>
          <p:cNvPr id="11" name="Imagen 2" descr="Logotipo, Icono&#10;&#10;Descripción generada automáticamente">
            <a:extLst>
              <a:ext uri="{FF2B5EF4-FFF2-40B4-BE49-F238E27FC236}">
                <a16:creationId xmlns:a16="http://schemas.microsoft.com/office/drawing/2014/main" id="{D44DB927-011D-4B17-97B5-56BFA7200983}"/>
              </a:ext>
            </a:extLst>
          </p:cNvPr>
          <p:cNvPicPr>
            <a:picLocks noChangeAspect="1"/>
          </p:cNvPicPr>
          <p:nvPr/>
        </p:nvPicPr>
        <p:blipFill>
          <a:blip r:embed="rId4"/>
          <a:stretch>
            <a:fillRect/>
          </a:stretch>
        </p:blipFill>
        <p:spPr>
          <a:xfrm>
            <a:off x="353060" y="127723"/>
            <a:ext cx="1046480" cy="937885"/>
          </a:xfrm>
          <a:prstGeom prst="rect">
            <a:avLst/>
          </a:prstGeom>
        </p:spPr>
      </p:pic>
    </p:spTree>
    <p:extLst>
      <p:ext uri="{BB962C8B-B14F-4D97-AF65-F5344CB8AC3E}">
        <p14:creationId xmlns:p14="http://schemas.microsoft.com/office/powerpoint/2010/main" val="346288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ofeta Jeremías - EcuRed">
            <a:extLst>
              <a:ext uri="{FF2B5EF4-FFF2-40B4-BE49-F238E27FC236}">
                <a16:creationId xmlns:a16="http://schemas.microsoft.com/office/drawing/2014/main" id="{E06A7FA1-8FE6-4454-B57D-03CF87CB5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005" y="773725"/>
            <a:ext cx="5693084" cy="608427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2" descr="Logotipo, Icono&#10;&#10;Descripción generada automáticamente">
            <a:extLst>
              <a:ext uri="{FF2B5EF4-FFF2-40B4-BE49-F238E27FC236}">
                <a16:creationId xmlns:a16="http://schemas.microsoft.com/office/drawing/2014/main" id="{7D84B44F-DD68-43D0-B02C-DB360F772B7A}"/>
              </a:ext>
            </a:extLst>
          </p:cNvPr>
          <p:cNvPicPr>
            <a:picLocks noChangeAspect="1"/>
          </p:cNvPicPr>
          <p:nvPr/>
        </p:nvPicPr>
        <p:blipFill>
          <a:blip r:embed="rId4"/>
          <a:stretch>
            <a:fillRect/>
          </a:stretch>
        </p:blipFill>
        <p:spPr>
          <a:xfrm>
            <a:off x="10833904" y="851184"/>
            <a:ext cx="1219200" cy="1092682"/>
          </a:xfrm>
          <a:prstGeom prst="rect">
            <a:avLst/>
          </a:prstGeom>
        </p:spPr>
      </p:pic>
      <p:sp>
        <p:nvSpPr>
          <p:cNvPr id="2" name="Título 1">
            <a:extLst>
              <a:ext uri="{FF2B5EF4-FFF2-40B4-BE49-F238E27FC236}">
                <a16:creationId xmlns:a16="http://schemas.microsoft.com/office/drawing/2014/main" id="{671DFE27-822C-4616-8099-CFCA2EA74F02}"/>
              </a:ext>
            </a:extLst>
          </p:cNvPr>
          <p:cNvSpPr>
            <a:spLocks noGrp="1"/>
          </p:cNvSpPr>
          <p:nvPr>
            <p:ph type="ctrTitle"/>
          </p:nvPr>
        </p:nvSpPr>
        <p:spPr>
          <a:xfrm>
            <a:off x="6447097" y="1"/>
            <a:ext cx="5744901" cy="773724"/>
          </a:xfrm>
        </p:spPr>
        <p:style>
          <a:lnRef idx="3">
            <a:schemeClr val="lt1"/>
          </a:lnRef>
          <a:fillRef idx="1">
            <a:schemeClr val="accent3"/>
          </a:fillRef>
          <a:effectRef idx="1">
            <a:schemeClr val="accent3"/>
          </a:effectRef>
          <a:fontRef idx="minor">
            <a:schemeClr val="lt1"/>
          </a:fontRef>
        </p:style>
        <p:txBody>
          <a:bodyPr>
            <a:noAutofit/>
          </a:bodyPr>
          <a:lstStyle/>
          <a:p>
            <a:r>
              <a:rPr lang="es-CL" sz="3600" dirty="0"/>
              <a:t>¿Jeremías se queja con Dios?</a:t>
            </a:r>
          </a:p>
        </p:txBody>
      </p:sp>
      <p:sp>
        <p:nvSpPr>
          <p:cNvPr id="3" name="Subtítulo 2">
            <a:extLst>
              <a:ext uri="{FF2B5EF4-FFF2-40B4-BE49-F238E27FC236}">
                <a16:creationId xmlns:a16="http://schemas.microsoft.com/office/drawing/2014/main" id="{EC35029E-68A8-404E-B69C-744E6067B425}"/>
              </a:ext>
            </a:extLst>
          </p:cNvPr>
          <p:cNvSpPr>
            <a:spLocks noGrp="1"/>
          </p:cNvSpPr>
          <p:nvPr>
            <p:ph type="subTitle" idx="1"/>
          </p:nvPr>
        </p:nvSpPr>
        <p:spPr>
          <a:xfrm>
            <a:off x="16677" y="1"/>
            <a:ext cx="6430420" cy="6858000"/>
          </a:xfrm>
        </p:spPr>
        <p:style>
          <a:lnRef idx="3">
            <a:schemeClr val="lt1"/>
          </a:lnRef>
          <a:fillRef idx="1">
            <a:schemeClr val="accent6"/>
          </a:fillRef>
          <a:effectRef idx="1">
            <a:schemeClr val="accent6"/>
          </a:effectRef>
          <a:fontRef idx="minor">
            <a:schemeClr val="lt1"/>
          </a:fontRef>
        </p:style>
        <p:txBody>
          <a:bodyPr/>
          <a:lstStyle/>
          <a:p>
            <a:pPr marL="342900" indent="-342900">
              <a:buFont typeface="Wingdings" panose="05000000000000000000" pitchFamily="2" charset="2"/>
              <a:buChar char="§"/>
            </a:pPr>
            <a:r>
              <a:rPr lang="es-CL" dirty="0"/>
              <a:t>Jeremías cansado de como prosperan tanto los malos que discute con Dios.</a:t>
            </a:r>
          </a:p>
          <a:p>
            <a:pPr marL="342900" indent="-342900">
              <a:buFont typeface="Wingdings" panose="05000000000000000000" pitchFamily="2" charset="2"/>
              <a:buChar char="§"/>
            </a:pPr>
            <a:r>
              <a:rPr lang="es-CL" dirty="0"/>
              <a:t>Jeremías se queja con Dios, tratando de buscar alguna respuesta coherente.</a:t>
            </a:r>
          </a:p>
          <a:p>
            <a:pPr marL="342900" indent="-342900">
              <a:buFont typeface="Wingdings" panose="05000000000000000000" pitchFamily="2" charset="2"/>
              <a:buChar char="§"/>
            </a:pPr>
            <a:r>
              <a:rPr lang="es-CL" dirty="0"/>
              <a:t>Pero Jeremías aun discutiendo con Dios sabe que Dios le dará respuesta clara y de verdad.</a:t>
            </a:r>
          </a:p>
          <a:p>
            <a:pPr marL="342900" indent="-342900">
              <a:buFont typeface="Wingdings" panose="05000000000000000000" pitchFamily="2" charset="2"/>
              <a:buChar char="§"/>
            </a:pPr>
            <a:r>
              <a:rPr lang="es-CL" b="1" dirty="0"/>
              <a:t>Jeremías</a:t>
            </a:r>
            <a:r>
              <a:rPr lang="es-CL" dirty="0"/>
              <a:t> cuestiona con respeto, admite y sabe que Dios es justo.</a:t>
            </a:r>
          </a:p>
          <a:p>
            <a:pPr marL="342900" indent="-342900">
              <a:buFont typeface="Wingdings" panose="05000000000000000000" pitchFamily="2" charset="2"/>
              <a:buChar char="§"/>
            </a:pPr>
            <a:r>
              <a:rPr lang="es-CL" dirty="0"/>
              <a:t>No cuestiona su existencia ni la naturaleza de Dios.</a:t>
            </a:r>
          </a:p>
          <a:p>
            <a:pPr marL="342900" indent="-342900">
              <a:buFont typeface="Wingdings" panose="05000000000000000000" pitchFamily="2" charset="2"/>
              <a:buChar char="§"/>
            </a:pPr>
            <a:r>
              <a:rPr lang="es-CL" dirty="0"/>
              <a:t>Jeremías busca aclarar sus dudas sobre el mundo en el que vive.</a:t>
            </a:r>
          </a:p>
          <a:p>
            <a:pPr marL="342900" indent="-342900">
              <a:buFont typeface="Wingdings" panose="05000000000000000000" pitchFamily="2" charset="2"/>
              <a:buChar char="§"/>
            </a:pPr>
            <a:r>
              <a:rPr lang="es-CL" dirty="0"/>
              <a:t>Debemos confiar en Dios y creer en Él.</a:t>
            </a:r>
          </a:p>
          <a:p>
            <a:pPr marL="342900" indent="-342900">
              <a:buFont typeface="Wingdings" panose="05000000000000000000" pitchFamily="2" charset="2"/>
              <a:buChar char="§"/>
            </a:pPr>
            <a:r>
              <a:rPr lang="es-CL" b="1" dirty="0"/>
              <a:t>Podemos</a:t>
            </a:r>
            <a:r>
              <a:rPr lang="es-CL" dirty="0"/>
              <a:t> al igual que Jeremías tener conversaciones honestas con Dios.</a:t>
            </a:r>
          </a:p>
          <a:p>
            <a:pPr marL="342900" indent="-342900">
              <a:buFont typeface="Wingdings" panose="05000000000000000000" pitchFamily="2" charset="2"/>
              <a:buChar char="§"/>
            </a:pPr>
            <a:r>
              <a:rPr lang="es-CL" dirty="0"/>
              <a:t>¿Cómo es posible que los malos reciban tantas bendiciones?</a:t>
            </a:r>
          </a:p>
          <a:p>
            <a:pPr marL="342900" indent="-342900">
              <a:buFont typeface="Wingdings" panose="05000000000000000000" pitchFamily="2" charset="2"/>
              <a:buChar char="§"/>
            </a:pPr>
            <a:endParaRPr lang="es-CL" dirty="0"/>
          </a:p>
        </p:txBody>
      </p:sp>
    </p:spTree>
    <p:extLst>
      <p:ext uri="{BB962C8B-B14F-4D97-AF65-F5344CB8AC3E}">
        <p14:creationId xmlns:p14="http://schemas.microsoft.com/office/powerpoint/2010/main" val="455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Tema de Offic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59_TF78455520.potx" id="{5EE861E3-3564-47B4-8A02-FBEAC36CFAB2}" vid="{A83930CC-2020-4C50-8F1B-917CB7D55B44}"/>
    </a:ext>
  </a:extLst>
</a:theme>
</file>

<file path=ppt/theme/theme2.xml><?xml version="1.0" encoding="utf-8"?>
<a:theme xmlns:a="http://schemas.openxmlformats.org/drawingml/2006/main" name="1_Tema de Offic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8973.tgt.Office_50304712_TF34126823_Win32_OJ112181013" id="{0FF25D6E-8F37-4983-A1B8-821332E0C5CC}" vid="{C69999EA-4DFF-4878-BAEC-9FBD108C09DE}"/>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Análisis del proyecto, de 24Slides</Template>
  <TotalTime>1169</TotalTime>
  <Words>6691</Words>
  <Application>Microsoft Office PowerPoint</Application>
  <PresentationFormat>Panorámica</PresentationFormat>
  <Paragraphs>426</Paragraphs>
  <Slides>32</Slides>
  <Notes>29</Notes>
  <HiddenSlides>0</HiddenSlides>
  <MMClips>0</MMClips>
  <ScaleCrop>false</ScaleCrop>
  <HeadingPairs>
    <vt:vector size="6" baseType="variant">
      <vt:variant>
        <vt:lpstr>Fuentes usadas</vt:lpstr>
      </vt:variant>
      <vt:variant>
        <vt:i4>15</vt:i4>
      </vt:variant>
      <vt:variant>
        <vt:lpstr>Tema</vt:lpstr>
      </vt:variant>
      <vt:variant>
        <vt:i4>2</vt:i4>
      </vt:variant>
      <vt:variant>
        <vt:lpstr>Títulos de diapositiva</vt:lpstr>
      </vt:variant>
      <vt:variant>
        <vt:i4>32</vt:i4>
      </vt:variant>
    </vt:vector>
  </HeadingPairs>
  <TitlesOfParts>
    <vt:vector size="49" baseType="lpstr">
      <vt:lpstr>Agency FB</vt:lpstr>
      <vt:lpstr>Algerian</vt:lpstr>
      <vt:lpstr>Arial</vt:lpstr>
      <vt:lpstr>Arial Narrow</vt:lpstr>
      <vt:lpstr>Bodoni MT Black</vt:lpstr>
      <vt:lpstr>Calibri</vt:lpstr>
      <vt:lpstr>Calibri Light</vt:lpstr>
      <vt:lpstr>Century Gothic</vt:lpstr>
      <vt:lpstr>Courier New</vt:lpstr>
      <vt:lpstr>Georgia</vt:lpstr>
      <vt:lpstr>lato</vt:lpstr>
      <vt:lpstr>Segoe UI</vt:lpstr>
      <vt:lpstr>Segoe UI Light</vt:lpstr>
      <vt:lpstr>Verdana</vt:lpstr>
      <vt:lpstr>Wingdings</vt:lpstr>
      <vt:lpstr>Tema de Office</vt:lpstr>
      <vt:lpstr>1_Tema de Office</vt:lpstr>
      <vt:lpstr>JEREMIAS OBSERVA LA PROSPERIDAD DE LOS MALOS  JEREMIAS CAPITULO 12</vt:lpstr>
      <vt:lpstr>BOSQUEJO LIBRO DE JEREMIAS</vt:lpstr>
      <vt:lpstr>Bosquejo Jeremías 12</vt:lpstr>
      <vt:lpstr>CONTEXTO</vt:lpstr>
      <vt:lpstr>CONTEXTO: “Vida de Jeremías”</vt:lpstr>
      <vt:lpstr>Introducción</vt:lpstr>
      <vt:lpstr>Verdad Bíblica</vt:lpstr>
      <vt:lpstr>Jeremías Disputa con Dios Capitulo 12:1-2</vt:lpstr>
      <vt:lpstr>¿Jeremías se queja con Dios?</vt:lpstr>
      <vt:lpstr>Prosperidad de  los malos</vt:lpstr>
      <vt:lpstr>¿Quiénes otros han cuestionado esto mismo?</vt:lpstr>
      <vt:lpstr>¿Lamentas tu situación y te comparas con los otros?</vt:lpstr>
      <vt:lpstr>¿Puedes identificar y mencionar ejemplos en donde los malos o malvados son prosperados y llenos de riquezas?</vt:lpstr>
      <vt:lpstr>Jeremías pregunta a Dios Capitulo 12:3-4</vt:lpstr>
      <vt:lpstr>Jeremías contrasta  su vida con la  de los impíos</vt:lpstr>
      <vt:lpstr>¿Por qué sucede esto de que los malos prosperan y se enriquecen?</vt:lpstr>
      <vt:lpstr>La respuesta de Dios Capítulo 12:5-6</vt:lpstr>
      <vt:lpstr>Dios responde  a Jeremías</vt:lpstr>
      <vt:lpstr>Presentación de PowerPoint</vt:lpstr>
      <vt:lpstr>Presentación de PowerPoint</vt:lpstr>
      <vt:lpstr>Judá y sus enemigos Capítulo 12:7-9</vt:lpstr>
      <vt:lpstr>Dios abandona a  su pueblo  a sus enemigos</vt:lpstr>
      <vt:lpstr>Dios asolará su preciosa Heredad Capitulo 12:10-13</vt:lpstr>
      <vt:lpstr>Heredad preciosa abandonada.</vt:lpstr>
      <vt:lpstr>Dios promete misericordia y restauración Capitulo 12:14-17</vt:lpstr>
      <vt:lpstr>Retribución y Restauración</vt:lpstr>
      <vt:lpstr>Verdad Bíblica</vt:lpstr>
      <vt:lpstr>CONCLUSION: “ACTIVIDAD”</vt:lpstr>
      <vt:lpstr>Aplicaciones: “Confiar en la soberanía de Dios”</vt:lpstr>
      <vt:lpstr>Aplicaciones: “Perseverancia en tiempos difíciles”</vt:lpstr>
      <vt:lpstr>Aplicaciones: “Dios disciplina, pero también restaura”</vt:lpstr>
      <vt:lpstr>COMENTARIOS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JEREMIAS CONFUNDIDO  JEREMIAS CAPITULO 12</dc:title>
  <dc:creator>matias osses barria</dc:creator>
  <cp:lastModifiedBy>matias osses barria</cp:lastModifiedBy>
  <cp:revision>42</cp:revision>
  <dcterms:created xsi:type="dcterms:W3CDTF">2024-11-23T18:17:28Z</dcterms:created>
  <dcterms:modified xsi:type="dcterms:W3CDTF">2024-11-24T13:46:36Z</dcterms:modified>
</cp:coreProperties>
</file>