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303" r:id="rId5"/>
    <p:sldId id="307" r:id="rId6"/>
    <p:sldId id="306" r:id="rId7"/>
    <p:sldId id="308" r:id="rId8"/>
    <p:sldId id="309" r:id="rId9"/>
    <p:sldId id="310" r:id="rId10"/>
    <p:sldId id="312" r:id="rId11"/>
    <p:sldId id="284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25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0DC193-9F3D-4898-839C-CC92153A30BA}" type="datetime1">
              <a:rPr lang="es-ES" smtClean="0"/>
              <a:t>09/06/2023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FD57A-6620-4E04-BEB7-F847C42A49AD}" type="datetime1">
              <a:rPr lang="es-ES" smtClean="0"/>
              <a:pPr/>
              <a:t>09/06/2023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1_kings/19-16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ibliaparalela.com/1_kings/19-18.htm" TargetMode="External"/><Relationship Id="rId4" Type="http://schemas.openxmlformats.org/officeDocument/2006/relationships/hyperlink" Target="https://bibliaparalela.com/1_kings/19-17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Sentido he un vivo celo por Jehová Dios de los ejércitos; porque los hijos de Israel han dejado tu alianza, han derribado tus altares, y han muerto á cuchillo tus profetas: y yo solo he quedado, y me buscan para quitarme la vida.</a:t>
            </a:r>
            <a:endParaRPr lang="es-CL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Dios tiene control de toda la naturaleza</a:t>
            </a:r>
          </a:p>
          <a:p>
            <a:r>
              <a:rPr lang="es-MX" dirty="0"/>
              <a:t>Dios tiene cualquier otro poder que le pidas</a:t>
            </a:r>
          </a:p>
          <a:p>
            <a:r>
              <a:rPr lang="es-MX" dirty="0"/>
              <a:t>Sin embargo Dios quiere que lo siga por fe</a:t>
            </a:r>
          </a:p>
          <a:p>
            <a:r>
              <a:rPr lang="es-MX" dirty="0"/>
              <a:t>No hay nada imposible para Dios, entonces ¿Cómo no seguirlo?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LEER 1 reyes 19:15-18</a:t>
            </a:r>
          </a:p>
          <a:p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díjole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Jehová: Ve, vuélvete por tu camino, por el desierto de Damasco: y llegarás, y ungirás á Hazael por rey de Siria; </a:t>
            </a:r>
            <a:r>
              <a:rPr lang="es-MX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16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á Jehú hijo de 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Nimsi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ungirás por rey sobre Israel; y á Eliseo hijo de 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Saphat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de Abel-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mehula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ungirás para que sea profeta en lugar de ti. </a:t>
            </a:r>
            <a:r>
              <a:rPr lang="es-MX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17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será, que el que escapare del cuchillo, de Hazael, Jehú lo matará; y el que escapare del cuchillo de Jehú, Eliseo lo matará. </a:t>
            </a:r>
            <a:r>
              <a:rPr lang="es-MX" b="1" i="0" u="none" strike="noStrik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18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yo haré que queden en Israel siete mil; todas rodillas que no se encorvaron á Baal, y bocas todas que no lo besaron.</a:t>
            </a:r>
          </a:p>
          <a:p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Camino por el 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dsierto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con miedo, triste, desalentado, con poco animo. Destrozado</a:t>
            </a:r>
          </a:p>
          <a:p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Ahora camina sin miedo, alegre, con un 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nuevoi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trabajo, fuerzas renovadas, totalmente 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disitnto</a:t>
            </a:r>
            <a:r>
              <a:rPr lang="es-MX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cambiado y con </a:t>
            </a:r>
            <a:r>
              <a:rPr lang="es-MX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motivacion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0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ángulo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7" name="Imagen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Haga clic para modificar el estilo de título del patrón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es-ES" sz="20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noProof="0">
                <a:solidFill>
                  <a:schemeClr val="tx2">
                    <a:alpha val="60000"/>
                  </a:schemeClr>
                </a:solidFill>
              </a:rPr>
              <a:t>1/3/20XX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noProof="0">
                <a:solidFill>
                  <a:schemeClr val="tx2">
                    <a:alpha val="60000"/>
                  </a:schemeClr>
                </a:solidFill>
              </a:rPr>
              <a:t>Ejemplo de texto de pie de página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es-ES" noProof="0" smtClean="0">
                <a:solidFill>
                  <a:schemeClr val="tx2">
                    <a:alpha val="60000"/>
                  </a:schemeClr>
                </a:solidFill>
              </a:rPr>
              <a:pPr rtl="0"/>
              <a:t>‹Nº›</a:t>
            </a:fld>
            <a:endParaRPr lang="es-ES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es-ES" sz="18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90358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o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es-ES" sz="18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imagen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753815"/>
            <a:ext cx="5568619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92011" y="3866049"/>
            <a:ext cx="5568619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7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es-ES" sz="18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29" name="Marcador de fecha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1/3/20XX</a:t>
            </a: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posición de imagen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6" name="Marcador de posición de imagen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pie de página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31" name="Marcador de número de diapositiva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8" name="Forma libre: Forma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o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s-ES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Haga clic para modificar el estilo de título del patrón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cala de tiempo con tabla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ángulo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13" name="Rectángulo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Marco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imagen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4" name="Marcador de texto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8" name="Marcador de texto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9" name="Marcador de texto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>
                <a:solidFill>
                  <a:srgbClr val="FFFFFF"/>
                </a:solidFill>
              </a:rPr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  <p:sldLayoutId id="2147483706" r:id="rId19"/>
    <p:sldLayoutId id="2147483707" r:id="rId20"/>
    <p:sldLayoutId id="2147483708" r:id="rId21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1_kings/19-19.htm" TargetMode="External"/><Relationship Id="rId7" Type="http://schemas.openxmlformats.org/officeDocument/2006/relationships/hyperlink" Target="https://bibliaparalela.com/1_kings/19-2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bibliaparalela.com/1_kings/19-20.ht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148A975-0E82-4697-A8FB-1B5A410068BE}"/>
              </a:ext>
            </a:extLst>
          </p:cNvPr>
          <p:cNvPicPr/>
          <p:nvPr/>
        </p:nvPicPr>
        <p:blipFill>
          <a:blip r:embed="rId3">
            <a:alphaModFix amt="6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colorTemperature colorTemp="5785"/>
                    </a14:imgEffect>
                    <a14:imgEffect>
                      <a14:saturation sat="49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E46BC62-1234-4A75-9048-DF4968BC8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91" y="63209"/>
            <a:ext cx="11573197" cy="72424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s-MX" dirty="0"/>
              <a:t>Preguntas de repaso 1° reyes 19</a:t>
            </a:r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D8974-31DF-401F-AD17-17A0B94A4BF0}"/>
              </a:ext>
            </a:extLst>
          </p:cNvPr>
          <p:cNvSpPr txBox="1"/>
          <p:nvPr/>
        </p:nvSpPr>
        <p:spPr>
          <a:xfrm>
            <a:off x="0" y="847725"/>
            <a:ext cx="12192000" cy="600164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s-MX" sz="2400" dirty="0"/>
              <a:t>¿De quien huye Elías y porque?</a:t>
            </a:r>
          </a:p>
          <a:p>
            <a:pPr marL="457189" indent="-457189">
              <a:buFont typeface="+mj-lt"/>
              <a:buAutoNum type="arabicPeriod"/>
            </a:pPr>
            <a:r>
              <a:rPr lang="es-MX" sz="2400" dirty="0"/>
              <a:t>¿A dónde huye Elías?</a:t>
            </a:r>
          </a:p>
          <a:p>
            <a:pPr marL="457189" indent="-457189">
              <a:buFont typeface="+mj-lt"/>
              <a:buAutoNum type="arabicPeriod"/>
            </a:pPr>
            <a:r>
              <a:rPr lang="es-MX" sz="2400" dirty="0"/>
              <a:t>¿En donde queda </a:t>
            </a:r>
            <a:r>
              <a:rPr lang="es-MX" sz="2400" dirty="0" err="1"/>
              <a:t>Beer</a:t>
            </a:r>
            <a:r>
              <a:rPr lang="es-MX" sz="2400" dirty="0"/>
              <a:t>-Seba (tribu)?</a:t>
            </a:r>
          </a:p>
          <a:p>
            <a:pPr marL="457189" indent="-457189">
              <a:buFont typeface="+mj-lt"/>
              <a:buAutoNum type="arabicPeriod"/>
            </a:pPr>
            <a:r>
              <a:rPr lang="es-MX" sz="2400" dirty="0"/>
              <a:t>¿En donde se sienta, luego de caminar 1 día en el desierto?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¿Quién da de comer a Elías?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¿Qué le dio de comer?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¿Cuánto tiempo camino por el desierto hasta llegar a su destino?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¿Cómo se llama el monte hacia donde caminó?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¿Es cierto que en este monte Moisés se encuentra con Aarón su hermano?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¿Cuál fue la primera manera en que se muestra Jehová a Elías?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¿Cuál fue la segunda manera en que se muestra Jehová a Elías?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¿Cuál fue la tercera manera en que se muestra Jehová a Elías?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¿Cuál fue la Cuarta manera en que se muestra Jehová a Elías?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¿Estos sucesos ocurren cuando Elías estaba dentro de la cueva?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 ¿Cuántas veces Dios le dijo a </a:t>
            </a:r>
            <a:r>
              <a:rPr lang="es-CL" sz="2400" dirty="0" err="1"/>
              <a:t>Elias</a:t>
            </a:r>
            <a:r>
              <a:rPr lang="es-CL" sz="2400" dirty="0"/>
              <a:t>; “¿Qué haces aquí Elías?</a:t>
            </a:r>
          </a:p>
          <a:p>
            <a:pPr marL="457189" indent="-457189">
              <a:buFont typeface="+mj-lt"/>
              <a:buAutoNum type="arabicPeriod"/>
            </a:pPr>
            <a:r>
              <a:rPr lang="es-CL" sz="2400" dirty="0"/>
              <a:t>¿Qué responde Elías las 2 veces?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23C9220-2C42-4022-921B-D3C311D962F0}"/>
              </a:ext>
            </a:extLst>
          </p:cNvPr>
          <p:cNvSpPr/>
          <p:nvPr/>
        </p:nvSpPr>
        <p:spPr>
          <a:xfrm>
            <a:off x="5087888" y="868735"/>
            <a:ext cx="3744416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Jezabel, Asesinar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FCA971-29AD-4EF4-85E2-9112E0857139}"/>
              </a:ext>
            </a:extLst>
          </p:cNvPr>
          <p:cNvSpPr/>
          <p:nvPr/>
        </p:nvSpPr>
        <p:spPr>
          <a:xfrm>
            <a:off x="3983765" y="1262774"/>
            <a:ext cx="2112235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>
                <a:solidFill>
                  <a:schemeClr val="tx1"/>
                </a:solidFill>
              </a:rPr>
              <a:t>Beer</a:t>
            </a:r>
            <a:r>
              <a:rPr lang="es-MX" sz="2400" dirty="0">
                <a:solidFill>
                  <a:schemeClr val="tx1"/>
                </a:solidFill>
              </a:rPr>
              <a:t>-seba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5A9650-A545-4508-A8E5-9DE72BF256E8}"/>
              </a:ext>
            </a:extLst>
          </p:cNvPr>
          <p:cNvSpPr/>
          <p:nvPr/>
        </p:nvSpPr>
        <p:spPr>
          <a:xfrm>
            <a:off x="8791088" y="2007332"/>
            <a:ext cx="2352261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Enebro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670CB4A-1B78-4F11-852E-88F89B71A006}"/>
              </a:ext>
            </a:extLst>
          </p:cNvPr>
          <p:cNvSpPr/>
          <p:nvPr/>
        </p:nvSpPr>
        <p:spPr>
          <a:xfrm>
            <a:off x="4656517" y="2330507"/>
            <a:ext cx="2495600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Un Ángel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8EB20A-D541-4384-80C0-4E6EE105CDC1}"/>
              </a:ext>
            </a:extLst>
          </p:cNvPr>
          <p:cNvSpPr/>
          <p:nvPr/>
        </p:nvSpPr>
        <p:spPr>
          <a:xfrm>
            <a:off x="3716675" y="2714451"/>
            <a:ext cx="5280587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Un Torta cocida y un vaso de agua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295AAC7-47B9-4AA1-98DE-FFEABDF81B77}"/>
              </a:ext>
            </a:extLst>
          </p:cNvPr>
          <p:cNvSpPr/>
          <p:nvPr/>
        </p:nvSpPr>
        <p:spPr>
          <a:xfrm>
            <a:off x="9402060" y="3027908"/>
            <a:ext cx="2592288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40 días, noches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EAB52E4-54E8-4E1A-927B-7AF9E0D4CBBE}"/>
              </a:ext>
            </a:extLst>
          </p:cNvPr>
          <p:cNvSpPr/>
          <p:nvPr/>
        </p:nvSpPr>
        <p:spPr>
          <a:xfrm>
            <a:off x="7152118" y="3470074"/>
            <a:ext cx="4499885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Monte de Dios, Monte Horeb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487FD6-2059-407A-BA62-972C76AB7BD0}"/>
              </a:ext>
            </a:extLst>
          </p:cNvPr>
          <p:cNvSpPr/>
          <p:nvPr/>
        </p:nvSpPr>
        <p:spPr>
          <a:xfrm>
            <a:off x="10871219" y="3810456"/>
            <a:ext cx="904181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V, si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00C0F1E-E1D1-4C71-AD27-C36E7A7348BE}"/>
              </a:ext>
            </a:extLst>
          </p:cNvPr>
          <p:cNvSpPr/>
          <p:nvPr/>
        </p:nvSpPr>
        <p:spPr>
          <a:xfrm>
            <a:off x="9462385" y="4207035"/>
            <a:ext cx="2513147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Poderoso viento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D84DCC-1DDC-4CA0-A952-9C4F507F6245}"/>
              </a:ext>
            </a:extLst>
          </p:cNvPr>
          <p:cNvSpPr/>
          <p:nvPr/>
        </p:nvSpPr>
        <p:spPr>
          <a:xfrm>
            <a:off x="9456373" y="4550223"/>
            <a:ext cx="2319028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Terremoto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B2DFF39-421B-4388-B6BE-9991C4B15194}"/>
              </a:ext>
            </a:extLst>
          </p:cNvPr>
          <p:cNvSpPr/>
          <p:nvPr/>
        </p:nvSpPr>
        <p:spPr>
          <a:xfrm>
            <a:off x="9456373" y="4910670"/>
            <a:ext cx="2319028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Fuego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F25C51E-DC88-4F36-BB51-8F29288EF1BA}"/>
              </a:ext>
            </a:extLst>
          </p:cNvPr>
          <p:cNvSpPr/>
          <p:nvPr/>
        </p:nvSpPr>
        <p:spPr>
          <a:xfrm>
            <a:off x="9435380" y="5305844"/>
            <a:ext cx="2609157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Viento apacible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B212AB3-8AE6-43D2-A918-A9B35A1796A4}"/>
              </a:ext>
            </a:extLst>
          </p:cNvPr>
          <p:cNvSpPr/>
          <p:nvPr/>
        </p:nvSpPr>
        <p:spPr>
          <a:xfrm>
            <a:off x="5712635" y="1620060"/>
            <a:ext cx="2112235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Juda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A890726-1908-42A3-96EB-9E03D4640091}"/>
              </a:ext>
            </a:extLst>
          </p:cNvPr>
          <p:cNvSpPr/>
          <p:nvPr/>
        </p:nvSpPr>
        <p:spPr>
          <a:xfrm>
            <a:off x="9456373" y="5701019"/>
            <a:ext cx="2735628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Fuera de la cueva 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F18FE90-DBEA-4BB8-B68D-619D48871146}"/>
              </a:ext>
            </a:extLst>
          </p:cNvPr>
          <p:cNvSpPr/>
          <p:nvPr/>
        </p:nvSpPr>
        <p:spPr>
          <a:xfrm>
            <a:off x="9072331" y="6068819"/>
            <a:ext cx="2352261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2 veces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225FFBD-C2E6-4A70-82D4-A80A6C3FB02F}"/>
              </a:ext>
            </a:extLst>
          </p:cNvPr>
          <p:cNvSpPr/>
          <p:nvPr/>
        </p:nvSpPr>
        <p:spPr>
          <a:xfrm>
            <a:off x="5327915" y="6434579"/>
            <a:ext cx="6864085" cy="3730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1320"/>
                </a:solidFill>
                <a:latin typeface="Roboto" panose="02000000000000000000" pitchFamily="2" charset="0"/>
              </a:rPr>
              <a:t>Sentido he un vivo celo por jehová Dios…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9EB62F7-A478-41EE-B0D3-765A604FF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Jezabel desea matar a Elías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189DB9-40E1-461A-96F2-974139EC33A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599723" y="1167170"/>
            <a:ext cx="8592277" cy="5690831"/>
          </a:xfrm>
          <a:prstGeom prst="rect">
            <a:avLst/>
          </a:prstGeom>
          <a:ln>
            <a:noFill/>
          </a:ln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3206D610-9248-4A1F-8406-51631652795D}"/>
              </a:ext>
            </a:extLst>
          </p:cNvPr>
          <p:cNvSpPr/>
          <p:nvPr/>
        </p:nvSpPr>
        <p:spPr>
          <a:xfrm>
            <a:off x="0" y="960746"/>
            <a:ext cx="3599723" cy="5876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b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CL" sz="3600" spc="-1" dirty="0">
                <a:solidFill>
                  <a:srgbClr val="000000"/>
                </a:solidFill>
                <a:latin typeface="+mj-lt"/>
                <a:ea typeface="DejaVu Sans"/>
              </a:rPr>
              <a:t>1Y </a:t>
            </a:r>
            <a:r>
              <a:rPr lang="es-CL" sz="3600" spc="-1" dirty="0" err="1">
                <a:solidFill>
                  <a:srgbClr val="000000"/>
                </a:solidFill>
                <a:latin typeface="+mj-lt"/>
                <a:ea typeface="DejaVu Sans"/>
              </a:rPr>
              <a:t>Achâb</a:t>
            </a:r>
            <a:r>
              <a:rPr lang="es-CL" sz="3600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es-CL" sz="3600" spc="-1" dirty="0" err="1">
                <a:solidFill>
                  <a:srgbClr val="000000"/>
                </a:solidFill>
                <a:latin typeface="+mj-lt"/>
                <a:ea typeface="DejaVu Sans"/>
              </a:rPr>
              <a:t>dió</a:t>
            </a:r>
            <a:r>
              <a:rPr lang="es-CL" sz="3600" spc="-1" dirty="0">
                <a:solidFill>
                  <a:srgbClr val="000000"/>
                </a:solidFill>
                <a:latin typeface="+mj-lt"/>
                <a:ea typeface="DejaVu Sans"/>
              </a:rPr>
              <a:t> la        nueva á Jezabel de  todo lo que Elías      había hecho, de       como había muerto á cuchillo á todos los  profetas. 2Entonces envió Jezabel á Elías un mensajero,          diciendo: Así me      hagan los dioses, y así me añadan, si     mañana á estas       horas yo no haya     puesto tu persona    como la de uno de   ellos.</a:t>
            </a:r>
            <a:endParaRPr lang="es-CL" sz="4267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CL" sz="3067" b="1" spc="-1" dirty="0">
                <a:solidFill>
                  <a:srgbClr val="000000"/>
                </a:solidFill>
                <a:latin typeface="Calibri Light"/>
                <a:ea typeface="DejaVu Sans"/>
              </a:rPr>
              <a:t>1 Reyes 19:1-2</a:t>
            </a:r>
            <a:endParaRPr lang="es-CL" sz="3067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43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9EB62F7-A478-41EE-B0D3-765A604FF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4" y="123479"/>
            <a:ext cx="2870073" cy="311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Elías    huye al desierto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19A847-72DA-4638-836B-E1A114BA5034}"/>
              </a:ext>
            </a:extLst>
          </p:cNvPr>
          <p:cNvSpPr txBox="1"/>
          <p:nvPr/>
        </p:nvSpPr>
        <p:spPr>
          <a:xfrm>
            <a:off x="153585" y="4293098"/>
            <a:ext cx="287007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sz="3200" b="1" spc="-1" dirty="0">
                <a:solidFill>
                  <a:srgbClr val="000000"/>
                </a:solidFill>
                <a:latin typeface="Calibri Light"/>
                <a:ea typeface="DejaVu Sans"/>
              </a:rPr>
              <a:t>1 Reyes 19:3-7</a:t>
            </a:r>
            <a:endParaRPr lang="es-CL" sz="3200" spc="-1" dirty="0"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FB9035-A1D1-442D-963C-7E6CDCE4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58" y="0"/>
            <a:ext cx="9120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2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9B1AC76-C07D-402A-AAA3-49CDC5C55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205" y="123480"/>
            <a:ext cx="11863456" cy="1001265"/>
          </a:xfrm>
        </p:spPr>
        <p:txBody>
          <a:bodyPr/>
          <a:lstStyle/>
          <a:p>
            <a:r>
              <a:rPr lang="es-MX" dirty="0"/>
              <a:t>DIOS GUIA A ELIAS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F5DE4C-1603-4681-8353-E6F16768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86536"/>
            <a:ext cx="11863456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8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E7E7B20-72BB-42F6-99BE-2A0F893DC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DIOS ANIMA A ELIAS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189054-549C-4D16-8F17-4DB2BE89C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26"/>
            <a:ext cx="12192000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47A196-45EB-46D1-AE14-CE5E9BC6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" y="748719"/>
            <a:ext cx="12192000" cy="6102164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5B6DCFF9-5275-4FDE-B029-52580384E287}"/>
              </a:ext>
            </a:extLst>
          </p:cNvPr>
          <p:cNvSpPr txBox="1">
            <a:spLocks/>
          </p:cNvSpPr>
          <p:nvPr/>
        </p:nvSpPr>
        <p:spPr>
          <a:xfrm>
            <a:off x="323528" y="2447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dirty="0"/>
              <a:t>DIOS </a:t>
            </a:r>
            <a:r>
              <a:rPr lang="es-MX" sz="5400" b="1" dirty="0"/>
              <a:t>NO</a:t>
            </a:r>
            <a:r>
              <a:rPr lang="es-MX" sz="5400" dirty="0"/>
              <a:t> NOS ABANDONA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13507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05B98BC-30D7-4927-88A2-A652B02257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sz="4267" dirty="0"/>
              <a:t>DIOS </a:t>
            </a:r>
            <a:r>
              <a:rPr lang="es-MX" sz="4267" b="1" i="1" dirty="0"/>
              <a:t>NO</a:t>
            </a:r>
            <a:r>
              <a:rPr lang="es-MX" sz="4267" dirty="0"/>
              <a:t> ABANDONA A SU SIERVO ELIAS</a:t>
            </a:r>
            <a:endParaRPr lang="es-CL" sz="4267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FE3D2-4480-4A0C-9B25-5C95CA96C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9" y="932724"/>
            <a:ext cx="7533753" cy="59252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E83D67-C57B-4B03-99F5-0D43E938A378}"/>
              </a:ext>
            </a:extLst>
          </p:cNvPr>
          <p:cNvSpPr txBox="1"/>
          <p:nvPr/>
        </p:nvSpPr>
        <p:spPr>
          <a:xfrm>
            <a:off x="431371" y="1700809"/>
            <a:ext cx="38404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v"/>
            </a:pPr>
            <a:r>
              <a:rPr lang="es-MX" sz="2400" dirty="0"/>
              <a:t>Dios le da a Elías un    trabajo que hacer.</a:t>
            </a:r>
            <a:endParaRPr lang="es-CL" sz="2400" dirty="0"/>
          </a:p>
          <a:p>
            <a:pPr marL="380990" indent="-380990">
              <a:buFont typeface="Wingdings" panose="05000000000000000000" pitchFamily="2" charset="2"/>
              <a:buChar char="v"/>
            </a:pPr>
            <a:r>
              <a:rPr lang="es-CL" sz="2400" dirty="0"/>
              <a:t>Ahora regresa por el desierto de manera          distinta.</a:t>
            </a:r>
          </a:p>
          <a:p>
            <a:pPr marL="380990" indent="-380990" algn="ctr">
              <a:buFont typeface="Wingdings" panose="05000000000000000000" pitchFamily="2" charset="2"/>
              <a:buChar char="v"/>
            </a:pPr>
            <a:r>
              <a:rPr lang="es-MX" sz="2400" i="1" dirty="0"/>
              <a:t>Él había ido angustiado y aterrorizado; pero     ahora regresa alegría y sin miedo, él  ya no      tiene más temor de      Jezabel</a:t>
            </a:r>
          </a:p>
        </p:txBody>
      </p:sp>
    </p:spTree>
    <p:extLst>
      <p:ext uri="{BB962C8B-B14F-4D97-AF65-F5344CB8AC3E}">
        <p14:creationId xmlns:p14="http://schemas.microsoft.com/office/powerpoint/2010/main" val="40607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EE5969D8-1A1F-4FC2-8426-A6D673183FDE}"/>
              </a:ext>
            </a:extLst>
          </p:cNvPr>
          <p:cNvSpPr/>
          <p:nvPr/>
        </p:nvSpPr>
        <p:spPr>
          <a:xfrm>
            <a:off x="10224459" y="1"/>
            <a:ext cx="1967541" cy="1398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Elias </a:t>
            </a:r>
            <a:r>
              <a:rPr lang="en-US" altLang="ko-KR" dirty="0" err="1"/>
              <a:t>Unge</a:t>
            </a:r>
            <a:r>
              <a:rPr lang="en-US" altLang="ko-KR" dirty="0"/>
              <a:t> a Eliseo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 dirty="0"/>
              <a:t>1 Reyes 19:19-20</a:t>
            </a: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192008" y="1351760"/>
            <a:ext cx="5664632" cy="10561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Elias </a:t>
            </a:r>
            <a:r>
              <a:rPr lang="en-US" altLang="ko-KR" sz="2667" b="1" dirty="0" err="1">
                <a:solidFill>
                  <a:schemeClr val="accent3"/>
                </a:solidFill>
                <a:cs typeface="Arial" pitchFamily="34" charset="0"/>
              </a:rPr>
              <a:t>echa</a:t>
            </a:r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667" b="1" dirty="0" err="1">
                <a:solidFill>
                  <a:schemeClr val="accent3"/>
                </a:solidFill>
                <a:cs typeface="Arial" pitchFamily="34" charset="0"/>
              </a:rPr>
              <a:t>su</a:t>
            </a:r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667" b="1" dirty="0" err="1">
                <a:solidFill>
                  <a:schemeClr val="accent3"/>
                </a:solidFill>
                <a:cs typeface="Arial" pitchFamily="34" charset="0"/>
              </a:rPr>
              <a:t>manto</a:t>
            </a:r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667" b="1" dirty="0" err="1">
                <a:solidFill>
                  <a:schemeClr val="accent3"/>
                </a:solidFill>
                <a:cs typeface="Arial" pitchFamily="34" charset="0"/>
              </a:rPr>
              <a:t>en</a:t>
            </a:r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 ELISEO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Eliseo </a:t>
            </a:r>
            <a:r>
              <a:rPr lang="en-US" altLang="ko-KR" sz="2667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sigue</a:t>
            </a:r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Elías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7995" y="2508933"/>
            <a:ext cx="5856651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MX" sz="1867" b="1" dirty="0">
                <a:solidFill>
                  <a:srgbClr val="0092F2"/>
                </a:solidFill>
                <a:latin typeface="Arial" panose="020B0604020202020204" pitchFamily="34" charset="0"/>
                <a:hlinkClick r:id="rId3"/>
              </a:rPr>
              <a:t>19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Y partiéndose él de allí, halló á Eliseo hijo de         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Saphat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, que    araba con doce yuntas delante de sí; y él era uno de los doce gañanes. Y pasando Elías por delante de él, echó sobre él su manto</a:t>
            </a:r>
            <a:endParaRPr lang="en-US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9D460166-94C9-45FA-9C21-CA1EA8822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2491" y="-54532"/>
            <a:ext cx="1560564" cy="1398623"/>
          </a:xfrm>
          <a:prstGeom prst="rect">
            <a:avLst/>
          </a:prstGeom>
        </p:spPr>
      </p:pic>
      <p:pic>
        <p:nvPicPr>
          <p:cNvPr id="15" name="Marcador de posición de imagen 4">
            <a:extLst>
              <a:ext uri="{FF2B5EF4-FFF2-40B4-BE49-F238E27FC236}">
                <a16:creationId xmlns:a16="http://schemas.microsoft.com/office/drawing/2014/main" id="{8C6171BA-A692-487F-BADD-CCB03BCE96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4494" b="14494"/>
          <a:stretch/>
        </p:blipFill>
        <p:spPr>
          <a:xfrm>
            <a:off x="129134" y="1508787"/>
            <a:ext cx="5871617" cy="3004380"/>
          </a:xfr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1716833D-8689-4342-8A5B-B2991D33461F}"/>
              </a:ext>
            </a:extLst>
          </p:cNvPr>
          <p:cNvSpPr txBox="1"/>
          <p:nvPr/>
        </p:nvSpPr>
        <p:spPr>
          <a:xfrm>
            <a:off x="0" y="4528332"/>
            <a:ext cx="6192008" cy="23498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sz="1867" b="1" dirty="0">
                <a:solidFill>
                  <a:srgbClr val="0092F2"/>
                </a:solidFill>
                <a:latin typeface="Arial" panose="020B0604020202020204" pitchFamily="34" charset="0"/>
                <a:hlinkClick r:id="rId6"/>
              </a:rPr>
              <a:t>20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Entonces dejando él los bueyes, vino corriendo en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pos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 de Elías, y dijo: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Ruégote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 que me dejes besar mi padre y mi madre, y luego   te seguiré. Y él le dijo: Ve, vuelve:      ¿qué te he hecho yo? </a:t>
            </a:r>
            <a:r>
              <a:rPr lang="es-MX" sz="1867" b="1" dirty="0">
                <a:solidFill>
                  <a:srgbClr val="0092F2"/>
                </a:solidFill>
                <a:latin typeface="Arial" panose="020B0604020202020204" pitchFamily="34" charset="0"/>
                <a:hlinkClick r:id="rId7"/>
              </a:rPr>
              <a:t>21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Y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volvióse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 de en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pos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 de él, y        tomó un par de bueyes, y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matólos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, y con el arado de los bueyes coció la carne de ellos, y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dióla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 al pueblo que       comiesen. Después se levantó, y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fué</a:t>
            </a:r>
            <a:r>
              <a:rPr lang="es-MX" sz="1867" dirty="0">
                <a:solidFill>
                  <a:srgbClr val="001320"/>
                </a:solidFill>
                <a:latin typeface="Roboto" panose="02000000000000000000" pitchFamily="2" charset="0"/>
              </a:rPr>
              <a:t> tras Elías, y </a:t>
            </a:r>
            <a:r>
              <a:rPr lang="es-MX" sz="1867" dirty="0" err="1">
                <a:solidFill>
                  <a:srgbClr val="001320"/>
                </a:solidFill>
                <a:latin typeface="Roboto" panose="02000000000000000000" pitchFamily="2" charset="0"/>
              </a:rPr>
              <a:t>servíale</a:t>
            </a:r>
            <a:br>
              <a:rPr lang="es-MX" sz="1600" dirty="0">
                <a:solidFill>
                  <a:srgbClr val="001320"/>
                </a:solidFill>
                <a:latin typeface="Roboto" panose="02000000000000000000" pitchFamily="2" charset="0"/>
              </a:rPr>
            </a:b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8CA3F8-6C92-42AE-AEC1-F9C1DE9843D3}"/>
              </a:ext>
            </a:extLst>
          </p:cNvPr>
          <p:cNvSpPr txBox="1"/>
          <p:nvPr/>
        </p:nvSpPr>
        <p:spPr>
          <a:xfrm>
            <a:off x="6875523" y="4513167"/>
            <a:ext cx="45010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system-ui"/>
              </a:rPr>
              <a:t>Eliseo, cuyo nombre significa        "Dios es salvación"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system-ui"/>
              </a:rPr>
              <a:t>Fue el sucesor de Elías en el oficio de profeta en Israel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2" grpId="0" animBg="1"/>
    </p:bldLst>
  </p:timing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7074_TF00537603_Win32" id="{EDC6AB30-7ABB-4191-A07D-5F3D81E23409}" vid="{BBFBA5B9-E535-48EC-92D2-78D43A397A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luminoso</Template>
  <TotalTime>0</TotalTime>
  <Words>813</Words>
  <Application>Microsoft Office PowerPoint</Application>
  <PresentationFormat>Panorámica</PresentationFormat>
  <Paragraphs>67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Roboto</vt:lpstr>
      <vt:lpstr>Sabon Next LT</vt:lpstr>
      <vt:lpstr>system-ui</vt:lpstr>
      <vt:lpstr>Wingdings</vt:lpstr>
      <vt:lpstr>LuminousVTI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matias Osses Barria</dc:creator>
  <cp:lastModifiedBy>matias Osses Barria</cp:lastModifiedBy>
  <cp:revision>1</cp:revision>
  <dcterms:created xsi:type="dcterms:W3CDTF">2023-06-09T07:19:56Z</dcterms:created>
  <dcterms:modified xsi:type="dcterms:W3CDTF">2023-06-09T07:20:34Z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