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6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80" r:id="rId20"/>
    <p:sldId id="281" r:id="rId21"/>
    <p:sldId id="269" r:id="rId22"/>
    <p:sldId id="275" r:id="rId23"/>
    <p:sldId id="276" r:id="rId24"/>
    <p:sldId id="277" r:id="rId25"/>
    <p:sldId id="278" r:id="rId26"/>
    <p:sldId id="279" r:id="rId27"/>
    <p:sldId id="283" r:id="rId28"/>
    <p:sldId id="284" r:id="rId29"/>
    <p:sldId id="285" r:id="rId30"/>
    <p:sldId id="282" r:id="rId31"/>
    <p:sldId id="287" r:id="rId32"/>
    <p:sldId id="288" r:id="rId33"/>
    <p:sldId id="289" r:id="rId34"/>
    <p:sldId id="290" r:id="rId35"/>
    <p:sldId id="291" r:id="rId36"/>
    <p:sldId id="314" r:id="rId37"/>
    <p:sldId id="292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5" r:id="rId46"/>
    <p:sldId id="315" r:id="rId47"/>
    <p:sldId id="293" r:id="rId48"/>
    <p:sldId id="307" r:id="rId49"/>
    <p:sldId id="308" r:id="rId50"/>
    <p:sldId id="313" r:id="rId51"/>
    <p:sldId id="309" r:id="rId52"/>
    <p:sldId id="316" r:id="rId53"/>
    <p:sldId id="294" r:id="rId54"/>
    <p:sldId id="310" r:id="rId55"/>
    <p:sldId id="317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6" r:id="rId68"/>
    <p:sldId id="337" r:id="rId69"/>
    <p:sldId id="338" r:id="rId70"/>
    <p:sldId id="339" r:id="rId71"/>
    <p:sldId id="332" r:id="rId72"/>
    <p:sldId id="340" r:id="rId73"/>
    <p:sldId id="333" r:id="rId74"/>
    <p:sldId id="334" r:id="rId75"/>
    <p:sldId id="341" r:id="rId76"/>
    <p:sldId id="343" r:id="rId77"/>
    <p:sldId id="344" r:id="rId78"/>
    <p:sldId id="335" r:id="rId79"/>
    <p:sldId id="331" r:id="rId8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82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74079-05C3-4AD8-AECD-D1141E930DCA}" type="datetimeFigureOut">
              <a:rPr lang="es-ES" smtClean="0"/>
              <a:pPr/>
              <a:t>07/02/2021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A0C06-45E6-473D-9ACF-34B7B20A0D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521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04386" y="1594562"/>
            <a:ext cx="1489841" cy="980472"/>
          </a:xfrm>
          <a:solidFill>
            <a:srgbClr val="00B050"/>
          </a:solidFill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CORITO</a:t>
            </a:r>
            <a:endParaRPr lang="en-U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7046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¿Quiénes caminaron con         Dios?                         LASC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255318" y="6355080"/>
            <a:ext cx="754380" cy="50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6715140" y="6001137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31329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2.bp.blogspot.com/-O4bgujiGQmA/V3GOYWyKEBI/AAAAAAAAcVU/1W4HE6Xdd9sUMe5QFgwHU0_biaiK2gE7QCKgB/s1600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761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061" y="1005840"/>
            <a:ext cx="5373940" cy="58521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58745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02724" y="2456816"/>
            <a:ext cx="2218792" cy="52315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51998" y="3543300"/>
            <a:ext cx="4457700" cy="3211830"/>
          </a:xfrm>
          <a:solidFill>
            <a:srgbClr val="00B050"/>
          </a:solidFill>
        </p:spPr>
        <p:txBody>
          <a:bodyPr>
            <a:normAutofit fontScale="70000" lnSpcReduction="20000"/>
          </a:bodyPr>
          <a:lstStyle/>
          <a:p>
            <a:r>
              <a:rPr lang="es-ES" dirty="0"/>
              <a:t>Sustancia viscosa de color negro que se obtiene por destilación de ciertas maderas, del carbón mineral y de otras materias de origen orgánico; se emplea en medicina, en la fabricación de plásticos, aislantes y pinturas protectoras.</a:t>
            </a:r>
          </a:p>
          <a:p>
            <a:r>
              <a:rPr lang="es-ES" dirty="0" smtClean="0"/>
              <a:t>Mezcla </a:t>
            </a:r>
            <a:r>
              <a:rPr lang="es-ES" dirty="0"/>
              <a:t>de brea, pez, sebo y aceite que se emplea para calafatear embarcaciones.</a:t>
            </a:r>
          </a:p>
        </p:txBody>
      </p:sp>
      <p:pic>
        <p:nvPicPr>
          <p:cNvPr id="38914" name="Picture 2" descr="Resultado de imagen para br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590"/>
            <a:ext cx="4483418" cy="3954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Resultado de imagen para b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52" y="0"/>
            <a:ext cx="5180647" cy="3383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Resultado de imagen para pozos de b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" y="3231198"/>
            <a:ext cx="4551998" cy="3523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5"/>
          <p:cNvSpPr txBox="1"/>
          <p:nvPr/>
        </p:nvSpPr>
        <p:spPr>
          <a:xfrm>
            <a:off x="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110003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y tercero.                                                            El Arca era                  Análisis de la        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792402" y="6275070"/>
            <a:ext cx="1002983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93339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nosaurios - bib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28670"/>
            <a:ext cx="9144001" cy="592933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447" y="0"/>
            <a:ext cx="7886700" cy="92867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buFont typeface="Arial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Bahnschrift SemiBold" pitchFamily="34" charset="0"/>
              </a:rPr>
              <a:t>¿Los </a:t>
            </a:r>
            <a:r>
              <a:rPr lang="es-MX" i="1" u="sng" dirty="0" smtClean="0">
                <a:solidFill>
                  <a:schemeClr val="tx1"/>
                </a:solidFill>
                <a:latin typeface="Bahnschrift SemiBold" pitchFamily="34" charset="0"/>
              </a:rPr>
              <a:t>dinosaurios</a:t>
            </a:r>
            <a:r>
              <a:rPr lang="es-MX" dirty="0" smtClean="0">
                <a:solidFill>
                  <a:schemeClr val="tx1"/>
                </a:solidFill>
                <a:latin typeface="Bahnschrift SemiBold" pitchFamily="34" charset="0"/>
              </a:rPr>
              <a:t> entraron en el arca?</a:t>
            </a:r>
            <a:endParaRPr lang="es-ES" dirty="0">
              <a:solidFill>
                <a:schemeClr val="tx1"/>
              </a:solidFill>
              <a:latin typeface="Bahnschrift Semi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uadroTexto 5"/>
          <p:cNvSpPr txBox="1"/>
          <p:nvPr/>
        </p:nvSpPr>
        <p:spPr>
          <a:xfrm>
            <a:off x="1071538" y="4214818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0241" cy="7215214"/>
          </a:xfrm>
          <a:prstGeom prst="rect">
            <a:avLst/>
          </a:prstGeom>
          <a:noFill/>
        </p:spPr>
      </p:pic>
      <p:sp>
        <p:nvSpPr>
          <p:cNvPr id="5" name="CuadroTexto 5"/>
          <p:cNvSpPr txBox="1"/>
          <p:nvPr/>
        </p:nvSpPr>
        <p:spPr>
          <a:xfrm>
            <a:off x="7215206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2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15090" cy="7358090"/>
          </a:xfrm>
          <a:prstGeom prst="rect">
            <a:avLst/>
          </a:prstGeom>
          <a:noFill/>
        </p:spPr>
      </p:pic>
      <p:sp>
        <p:nvSpPr>
          <p:cNvPr id="5" name="CuadroTexto 5"/>
          <p:cNvSpPr txBox="1"/>
          <p:nvPr/>
        </p:nvSpPr>
        <p:spPr>
          <a:xfrm>
            <a:off x="7000892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00132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MX" b="1" dirty="0" smtClean="0"/>
              <a:t>LIBRO DE RESPUESTAS EN GENESIS TOMO 3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357298"/>
            <a:ext cx="2543164" cy="54291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b="1" dirty="0" smtClean="0"/>
              <a:t>VERDAD </a:t>
            </a:r>
            <a:endParaRPr lang="es-ES" b="1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873725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imagen puede contener: cielo, océano, texto y naturalez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82930" y="323609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1053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00132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MX" b="1" dirty="0" smtClean="0"/>
              <a:t>LIBRO DE RESPUESTAS EN GENESIS TOMO 3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357298"/>
            <a:ext cx="2543164" cy="542916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s-MX" b="1" dirty="0" smtClean="0"/>
              <a:t>2.  VERDAD </a:t>
            </a:r>
            <a:endParaRPr lang="es-ES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2693153" y="-121439"/>
            <a:ext cx="3643338" cy="860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6715140" y="5715016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Un Codo es igual a:45 Centímetros                      LASC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998143" y="6343650"/>
            <a:ext cx="1080135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57224" y="5288340"/>
            <a:ext cx="5674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b="1" dirty="0" smtClean="0">
                <a:solidFill>
                  <a:schemeClr val="bg1"/>
                </a:solidFill>
              </a:rPr>
              <a:t>DESDE EL CODO HASTA LA PUNTA DE LOS DEDOS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b="1" dirty="0" smtClean="0">
                <a:solidFill>
                  <a:schemeClr val="bg1"/>
                </a:solidFill>
              </a:rPr>
              <a:t>45 ES LA MEDIDA DE TENDENCIA CENTRAL PROMEDIO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2335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86314" y="142852"/>
            <a:ext cx="3900486" cy="1143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Género o Clase</a:t>
            </a:r>
            <a:endParaRPr lang="es-ES" dirty="0"/>
          </a:p>
        </p:txBody>
      </p:sp>
      <p:sp>
        <p:nvSpPr>
          <p:cNvPr id="87044" name="AutoShape 4" descr="blob:https://web.whatsapp.com/50914df8-c719-43e2-9992-d859a6eddd5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7046" name="AutoShape 6" descr="blob:https://web.whatsapp.com/50914df8-c719-43e2-9992-d859a6eddd5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704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786314" y="1428736"/>
            <a:ext cx="4000528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MX" sz="2800" dirty="0" smtClean="0"/>
              <a:t>Nuestra versión dice “Especie”</a:t>
            </a:r>
          </a:p>
          <a:p>
            <a:pPr>
              <a:buFont typeface="Wingdings" pitchFamily="2" charset="2"/>
              <a:buChar char="q"/>
            </a:pPr>
            <a:r>
              <a:rPr lang="es-MX" sz="2800" dirty="0" smtClean="0"/>
              <a:t>No es necesariamente lo mismo Especie que género o clase.</a:t>
            </a:r>
          </a:p>
          <a:p>
            <a:pPr>
              <a:buFont typeface="Wingdings" pitchFamily="2" charset="2"/>
              <a:buChar char="q"/>
            </a:pPr>
            <a:r>
              <a:rPr lang="es-MX" sz="2800" dirty="0" smtClean="0"/>
              <a:t>Todo ser humano tiene su antepasado mas longevo</a:t>
            </a:r>
          </a:p>
          <a:p>
            <a:pPr>
              <a:buFont typeface="Wingdings" pitchFamily="2" charset="2"/>
              <a:buChar char="q"/>
            </a:pPr>
            <a:r>
              <a:rPr lang="es-MX" sz="2800" dirty="0" smtClean="0"/>
              <a:t>-Adán y Eva</a:t>
            </a:r>
          </a:p>
          <a:p>
            <a:pPr>
              <a:buFont typeface="Wingdings" pitchFamily="2" charset="2"/>
              <a:buChar char="q"/>
            </a:pPr>
            <a:r>
              <a:rPr lang="es-MX" sz="2800" dirty="0" smtClean="0"/>
              <a:t>Todo animal tiene su antepasado mas longevo.</a:t>
            </a:r>
          </a:p>
          <a:p>
            <a:pPr>
              <a:buFont typeface="Wingdings" pitchFamily="2" charset="2"/>
              <a:buChar char="q"/>
            </a:pPr>
            <a:r>
              <a:rPr lang="es-MX" sz="2800" dirty="0" smtClean="0"/>
              <a:t>-Los del arca de Noé</a:t>
            </a:r>
            <a:r>
              <a:rPr lang="es-MX" dirty="0" smtClean="0"/>
              <a:t>.</a:t>
            </a:r>
            <a:endParaRPr lang="es-ES" dirty="0"/>
          </a:p>
        </p:txBody>
      </p:sp>
      <p:sp>
        <p:nvSpPr>
          <p:cNvPr id="7" name="CuadroTexto 5"/>
          <p:cNvSpPr txBox="1"/>
          <p:nvPr/>
        </p:nvSpPr>
        <p:spPr>
          <a:xfrm>
            <a:off x="1785918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42998" y="-1143000"/>
            <a:ext cx="6858002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42998" y="-1143002"/>
            <a:ext cx="6858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5"/>
          <p:cNvSpPr txBox="1"/>
          <p:nvPr/>
        </p:nvSpPr>
        <p:spPr>
          <a:xfrm>
            <a:off x="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43001" y="-1143001"/>
            <a:ext cx="68580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43000" y="-1143000"/>
            <a:ext cx="6858002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0" y="0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9874" name="Picture 2" descr="19 Y las aguas subieron mucho sobre la tierra; y todos losmontes altos que había debajo de todos los cielos, fueroncubiert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215338" y="6286520"/>
            <a:ext cx="928662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2466" name="Picture 2" descr="Los cielos y la tierra antes del diluvio                      1. La Tierra                      2. Las aguas sobre       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317143" cy="7286652"/>
          </a:xfrm>
          <a:prstGeom prst="rect">
            <a:avLst/>
          </a:prstGeom>
          <a:noFill/>
        </p:spPr>
      </p:pic>
      <p:sp>
        <p:nvSpPr>
          <p:cNvPr id="6" name="5 Anillo"/>
          <p:cNvSpPr/>
          <p:nvPr/>
        </p:nvSpPr>
        <p:spPr>
          <a:xfrm>
            <a:off x="571472" y="1643050"/>
            <a:ext cx="4071966" cy="40005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5"/>
          <p:cNvSpPr txBox="1"/>
          <p:nvPr/>
        </p:nvSpPr>
        <p:spPr>
          <a:xfrm>
            <a:off x="6715140" y="615011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LASC  Las cataratas de los cielosAguas de las fuentes del gran abismo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6516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285728"/>
            <a:ext cx="100013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357950" y="5357826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SALMOS 95: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0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3500430" y="214290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13667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6" name="Picture 2" descr="El diluvio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000232" y="2071678"/>
            <a:ext cx="428628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dirty="0" smtClean="0"/>
              <a:t>60-100 años aproximadamente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357422" y="6215082"/>
            <a:ext cx="2143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7</a:t>
            </a:r>
            <a:endParaRPr lang="es-ES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3108" y="5572140"/>
            <a:ext cx="5357850" cy="1000132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56 días / 377 días</a:t>
            </a:r>
          </a:p>
          <a:p>
            <a:r>
              <a:rPr lang="es-MX" dirty="0" smtClean="0"/>
              <a:t>1 año y 17 días (año lunar)</a:t>
            </a:r>
            <a:endParaRPr lang="es-E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6715140" y="5643578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16200000" flipV="1">
            <a:off x="2321703" y="5036355"/>
            <a:ext cx="1000132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rot="16200000" flipV="1">
            <a:off x="3428992" y="5000636"/>
            <a:ext cx="1000132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rot="5400000" flipH="1" flipV="1">
            <a:off x="4107653" y="4822041"/>
            <a:ext cx="1071570" cy="7143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6143668" cy="1143000"/>
          </a:xfrm>
        </p:spPr>
        <p:txBody>
          <a:bodyPr/>
          <a:lstStyle/>
          <a:p>
            <a:r>
              <a:rPr lang="es-MX" dirty="0" smtClean="0"/>
              <a:t>CÁLCULO MATEMÁTICO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s-MX" sz="4500" dirty="0" smtClean="0"/>
              <a:t>1) Porque pasados aún siete días, yo haré llover sobre la tierra cuarenta días y cuarenta noches;   (7 días)</a:t>
            </a:r>
          </a:p>
          <a:p>
            <a:pPr>
              <a:buNone/>
            </a:pPr>
            <a:r>
              <a:rPr lang="es-MX" sz="4500" dirty="0" smtClean="0"/>
              <a:t>2) El año seiscientos de la vida de Noé, en el mes segundo á diecisiete días del mes, </a:t>
            </a:r>
          </a:p>
          <a:p>
            <a:pPr>
              <a:buNone/>
            </a:pPr>
            <a:r>
              <a:rPr lang="es-MX" sz="4500" dirty="0" smtClean="0"/>
              <a:t>aquel día fueron rotas todas las fuentes del grande abismo, y las cataratas de los cielos fueron abiertas;</a:t>
            </a:r>
          </a:p>
          <a:p>
            <a:pPr>
              <a:buNone/>
            </a:pPr>
            <a:r>
              <a:rPr lang="es-MX" sz="4500" dirty="0" smtClean="0"/>
              <a:t>3) Y prevalecieron las aguas sobre la tierra ciento y cincuenta días. (150 días)</a:t>
            </a:r>
          </a:p>
          <a:p>
            <a:pPr>
              <a:buNone/>
            </a:pPr>
            <a:r>
              <a:rPr lang="es-MX" sz="4500" dirty="0" smtClean="0"/>
              <a:t>4) Y reposó el arca en el mes séptimo, á diecisiete días del mes, sobre los montes de Armenia. (hasta aquí son 5 meses)</a:t>
            </a:r>
          </a:p>
          <a:p>
            <a:pPr>
              <a:buNone/>
            </a:pPr>
            <a:r>
              <a:rPr lang="es-MX" sz="4500" dirty="0" smtClean="0"/>
              <a:t>5) Y sucedió que en el año seiscientos y uno de Noé, en el mes primero, al primero del mes, </a:t>
            </a:r>
          </a:p>
          <a:p>
            <a:pPr>
              <a:buNone/>
            </a:pPr>
            <a:r>
              <a:rPr lang="es-MX" sz="4500" dirty="0" smtClean="0"/>
              <a:t>las aguas se enjugaron de sobre la tierra y quitó Noé la cubierta del arca, y miró, y he aquí que la faz de la tierra estaba enjuta. ( 150 días hasta 17 del 12)</a:t>
            </a:r>
          </a:p>
          <a:p>
            <a:pPr>
              <a:buNone/>
            </a:pPr>
            <a:r>
              <a:rPr lang="es-MX" sz="4500" dirty="0" smtClean="0"/>
              <a:t> (se suma hasta llegar a el primero del mes 1 (del otro año))  (30-17=13) + 1 </a:t>
            </a:r>
          </a:p>
          <a:p>
            <a:pPr>
              <a:buNone/>
            </a:pPr>
            <a:r>
              <a:rPr lang="es-MX" sz="4500" dirty="0" smtClean="0"/>
              <a:t>150+13+1= 164 días</a:t>
            </a:r>
          </a:p>
          <a:p>
            <a:pPr>
              <a:buNone/>
            </a:pPr>
            <a:r>
              <a:rPr lang="es-MX" sz="4500" dirty="0" smtClean="0"/>
              <a:t>6) hasta aquí van 150 + 7 + 164= 321 días.</a:t>
            </a:r>
          </a:p>
          <a:p>
            <a:pPr>
              <a:buNone/>
            </a:pPr>
            <a:r>
              <a:rPr lang="es-MX" sz="4500" dirty="0" smtClean="0"/>
              <a:t>7) Y en el mes segundo, á los veintisiete días del mes, se secó la tierra (del primero del mes 1 a los 27 del mes 2 tenemos 30+ 26=56)</a:t>
            </a:r>
          </a:p>
          <a:p>
            <a:pPr>
              <a:buNone/>
            </a:pPr>
            <a:r>
              <a:rPr lang="es-MX" sz="4500" dirty="0" smtClean="0"/>
              <a:t>8) sumando los 321 + 56= 377 días.</a:t>
            </a:r>
          </a:p>
          <a:p>
            <a:pPr>
              <a:buNone/>
            </a:pPr>
            <a:r>
              <a:rPr lang="es-MX" sz="4500" dirty="0" smtClean="0"/>
              <a:t>9) Y habló Dios á Noé diciendo: 16Sal del arca tú, y tu mujer, y tus hijos, y las mujeres de tus hijos contigo. (378 días pasaron en total)</a:t>
            </a:r>
          </a:p>
          <a:p>
            <a:pPr>
              <a:buNone/>
            </a:pPr>
            <a:r>
              <a:rPr lang="es-MX" sz="4500" dirty="0" smtClean="0"/>
              <a:t>10) Primero Si tomamos que un año son 365 días entonces; Noé estuvo 1 año y 13 días en el arca antes que descendieran a tierra firme (Como dice la lección)</a:t>
            </a:r>
          </a:p>
          <a:p>
            <a:pPr>
              <a:buNone/>
            </a:pPr>
            <a:r>
              <a:rPr lang="es-MX" sz="4500" dirty="0" smtClean="0"/>
              <a:t>11) Pero si tomamos año lunar como 360 días, Entonces Noé estuvo 1 año y 17 días en el arca.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4" name="CuadroTexto 5"/>
          <p:cNvSpPr txBox="1"/>
          <p:nvPr/>
        </p:nvSpPr>
        <p:spPr>
          <a:xfrm>
            <a:off x="6215074" y="214290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7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6715140" y="928670"/>
            <a:ext cx="2143108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22" name="Picture 2" descr="Diagrama de Diluvio Local.                    ¿Sería esto Posible?18 Y subieron las aguas y crecieron en gran manera sobre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215338" y="6500834"/>
            <a:ext cx="928662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715140" y="3000372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9124" y="142852"/>
            <a:ext cx="4429156" cy="114300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dirty="0" smtClean="0"/>
              <a:t>NOÉ DA </a:t>
            </a:r>
            <a:r>
              <a:rPr lang="es-MX" b="1" dirty="0" smtClean="0">
                <a:solidFill>
                  <a:srgbClr val="FFFF00"/>
                </a:solidFill>
              </a:rPr>
              <a:t>GRACIAS</a:t>
            </a:r>
            <a:r>
              <a:rPr lang="es-MX" b="1" dirty="0" smtClean="0"/>
              <a:t> A DIOS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14810" y="1428736"/>
            <a:ext cx="4929190" cy="54292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s-MX" dirty="0" smtClean="0">
                <a:solidFill>
                  <a:srgbClr val="C00000"/>
                </a:solidFill>
              </a:rPr>
              <a:t>¿Cuándo le damos las gracias a nuestros padres?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>
                <a:solidFill>
                  <a:srgbClr val="C00000"/>
                </a:solidFill>
              </a:rPr>
              <a:t>¿Solo cuando el gesto es muy grande?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>
                <a:solidFill>
                  <a:srgbClr val="C00000"/>
                </a:solidFill>
              </a:rPr>
              <a:t>Por lavar tu ropa, por cuidarte, por la comida, etc.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>
                <a:solidFill>
                  <a:srgbClr val="C00000"/>
                </a:solidFill>
              </a:rPr>
              <a:t>Quizás nuestros padres se acostumbraron a que nosotros no les demos las gracias.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>
                <a:solidFill>
                  <a:srgbClr val="C00000"/>
                </a:solidFill>
              </a:rPr>
              <a:t>¿Y a Dios?</a:t>
            </a:r>
          </a:p>
          <a:p>
            <a:pPr algn="ctr">
              <a:buFont typeface="Wingdings" pitchFamily="2" charset="2"/>
              <a:buChar char="Ø"/>
            </a:pPr>
            <a:r>
              <a:rPr lang="es-MX" b="1" dirty="0" smtClean="0"/>
              <a:t>HOY VEREMOS COMO NOE DA GRACIAS A DIOS</a:t>
            </a:r>
            <a:endParaRPr lang="es-ES" b="1" dirty="0"/>
          </a:p>
        </p:txBody>
      </p:sp>
      <p:pic>
        <p:nvPicPr>
          <p:cNvPr id="7170" name="Picture 2" descr="Resultado de imagen para DAR GRACI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4810" cy="2357430"/>
          </a:xfrm>
          <a:prstGeom prst="rect">
            <a:avLst/>
          </a:prstGeom>
          <a:noFill/>
        </p:spPr>
      </p:pic>
      <p:sp>
        <p:nvSpPr>
          <p:cNvPr id="7172" name="AutoShape 4" descr="Resultado de imagen para DAR GRAC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174" name="AutoShape 6" descr="Resultado de imagen para DAR GRAC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6" name="Picture 8" descr="https://steemitimages.com/640x0/https:/es.sott.net/image/s20/412732/large/12_gratitu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57431"/>
            <a:ext cx="4214810" cy="2571768"/>
          </a:xfrm>
          <a:prstGeom prst="rect">
            <a:avLst/>
          </a:prstGeom>
          <a:noFill/>
        </p:spPr>
      </p:pic>
      <p:pic>
        <p:nvPicPr>
          <p:cNvPr id="7178" name="Picture 10" descr="Resultado de imagen para DAR GRACI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17032"/>
            <a:ext cx="4286248" cy="23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genesis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000372"/>
            <a:ext cx="7786742" cy="11430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Britannic Bold" pitchFamily="34" charset="0"/>
              </a:rPr>
              <a:t> versículos 1-7</a:t>
            </a:r>
            <a:endParaRPr lang="es-ES" sz="4800" b="1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002060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1) Noé Envía Un Cuervo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85794"/>
            <a:ext cx="4500562" cy="607220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¿Dónde paró o varó el arca de Noé?</a:t>
            </a:r>
          </a:p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¿Cuánto tiempo estuvo varado el arca?</a:t>
            </a:r>
          </a:p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Lodo y podredumbre alrededor del arca.</a:t>
            </a:r>
          </a:p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El sol sale y desaparecen todas las nubes. Se seca la tierra.</a:t>
            </a:r>
          </a:p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Durante un mes secándose la tierra. (montañas =Islas)</a:t>
            </a:r>
          </a:p>
          <a:p>
            <a:pPr>
              <a:buFont typeface="Courier New" pitchFamily="49" charset="0"/>
              <a:buChar char="o"/>
            </a:pPr>
            <a:r>
              <a:rPr lang="es-MX" dirty="0" smtClean="0">
                <a:solidFill>
                  <a:schemeClr val="tx1"/>
                </a:solidFill>
              </a:rPr>
              <a:t>Luego de 40 días Noé envía un ave. ¿Qué ave?</a:t>
            </a:r>
          </a:p>
          <a:p>
            <a:pPr>
              <a:buFont typeface="Courier New" pitchFamily="49" charset="0"/>
              <a:buChar char="o"/>
            </a:pPr>
            <a:endParaRPr lang="es-MX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7170" name="Picture 2" descr="Resultado de imagen para Arca noe vent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797" y="785794"/>
            <a:ext cx="4614203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7346" name="Picture 2" descr="Abre y Cierra.   Ap. 3:7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358214" y="6429396"/>
            <a:ext cx="785786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9394" name="Picture 2" descr="Lugar final de reposo del Arca.     (Montes de Ararat).         Génesis 8:4 Y reposó el arca en el messéptimo, a los dieci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643834" y="6000768"/>
            <a:ext cx="135729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romanos 6::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60"/>
            <a:ext cx="9144000" cy="6935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3286116" y="214290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300892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8370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01024" y="6429396"/>
            <a:ext cx="1142976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0418" name="Picture 2" descr="Localización de los Montes Ararat                              Montes                              AraratLASC-VAL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42" name="Picture 2" descr="Gran Ararat 5.165 m              Pequeño               Ararat              3.925 m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610241" cy="721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2466" name="Picture 2" descr="Montes Ararat en Turquía    Gran Ararat   Pequeño Ararat   5165 metros.    3925 metros.           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42900"/>
            <a:ext cx="9729436" cy="728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4514" name="Picture 2" descr="Cuervos se alimentan de carroña          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0"/>
            <a:ext cx="5205128" cy="707233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72462" y="6215082"/>
            <a:ext cx="1214446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4516" name="Picture 4" descr="Resultado de imagen para cuerv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4429124" cy="3810000"/>
          </a:xfrm>
          <a:prstGeom prst="rect">
            <a:avLst/>
          </a:prstGeom>
          <a:noFill/>
        </p:spPr>
      </p:pic>
      <p:pic>
        <p:nvPicPr>
          <p:cNvPr id="64518" name="Picture 6" descr="Resultado de imagen para cuerv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5768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3490" name="Picture 2" descr="http://3.bp.blogspot.com/-zhOHQ7BpkXA/TdmEDoAOX2I/AAAAAAAADxY/rT3nSHlGvKk/s1600/NO%25C3%25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8297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072330" y="3500438"/>
            <a:ext cx="15001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Cuervo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genesis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000372"/>
            <a:ext cx="7786742" cy="11430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Britannic Bold" pitchFamily="34" charset="0"/>
              </a:rPr>
              <a:t> versículos 8-12</a:t>
            </a:r>
            <a:endParaRPr lang="es-ES" sz="4800" b="1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002060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2</a:t>
            </a:r>
            <a:r>
              <a:rPr lang="es-MX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) Noé Envía Una Paloma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0" y="785794"/>
            <a:ext cx="4572000" cy="60722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s-MX" dirty="0" smtClean="0"/>
              <a:t>¿Qué ave escogió Noé la segunda vez?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La paloma no encuentra lugar y regresa al arca.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Pasaron 7 días y envía otra paloma.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La paloma vuelve con una rama. (hoja de olivo).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Luego de 7 días envía otra paloma.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Noé espera instrucción de Dios.</a:t>
            </a:r>
            <a:endParaRPr lang="es-ES" dirty="0" smtClean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85794"/>
            <a:ext cx="4714875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5538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858148" y="6357958"/>
            <a:ext cx="1285852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6562" name="Picture 2" descr="LASC-VAL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572396" y="628652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2"/>
          <p:cNvSpPr txBox="1"/>
          <p:nvPr/>
        </p:nvSpPr>
        <p:spPr>
          <a:xfrm>
            <a:off x="3143240" y="285728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31507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5"/>
          <p:cNvSpPr txBox="1"/>
          <p:nvPr/>
        </p:nvSpPr>
        <p:spPr>
          <a:xfrm>
            <a:off x="1071538" y="5786454"/>
            <a:ext cx="242886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72396" y="4786322"/>
            <a:ext cx="128588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Envío del cuervo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rot="16200000" flipH="1">
            <a:off x="6536545" y="3607595"/>
            <a:ext cx="1500198" cy="10001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10800000" flipV="1">
            <a:off x="5857884" y="4643446"/>
            <a:ext cx="928694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rot="10800000">
            <a:off x="5929322" y="5357826"/>
            <a:ext cx="107157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0800000">
            <a:off x="5929322" y="5643578"/>
            <a:ext cx="1143008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4572000" y="5000636"/>
            <a:ext cx="128588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Envío de las palomas</a:t>
            </a:r>
            <a:endParaRPr lang="es-ES" dirty="0"/>
          </a:p>
        </p:txBody>
      </p:sp>
      <p:cxnSp>
        <p:nvCxnSpPr>
          <p:cNvPr id="20" name="19 Conector recto"/>
          <p:cNvCxnSpPr/>
          <p:nvPr/>
        </p:nvCxnSpPr>
        <p:spPr>
          <a:xfrm rot="5400000">
            <a:off x="2857500" y="2286004"/>
            <a:ext cx="4572008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rot="10800000" flipV="1">
            <a:off x="4214810" y="3214686"/>
            <a:ext cx="928694" cy="7858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3214678" y="4071942"/>
            <a:ext cx="164307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El Arca reposa en los montes de </a:t>
            </a:r>
            <a:r>
              <a:rPr lang="es-MX" dirty="0" err="1" smtClean="0"/>
              <a:t>Ararat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6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6143644"/>
            <a:ext cx="1428728" cy="714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genesis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000372"/>
            <a:ext cx="7786742" cy="11430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Britannic Bold" pitchFamily="34" charset="0"/>
              </a:rPr>
              <a:t> versículos 13-19</a:t>
            </a:r>
            <a:endParaRPr lang="es-ES" sz="4800" b="1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002060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3</a:t>
            </a:r>
            <a:r>
              <a:rPr lang="es-MX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) Noé Sale Del Arca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85794"/>
            <a:ext cx="4357686" cy="60722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s-MX" dirty="0" smtClean="0"/>
              <a:t>Versículos 16 y 17.</a:t>
            </a:r>
          </a:p>
          <a:p>
            <a:pPr>
              <a:buFont typeface="Wingdings" pitchFamily="2" charset="2"/>
              <a:buChar char="v"/>
            </a:pPr>
            <a:r>
              <a:rPr lang="es-MX" dirty="0" smtClean="0"/>
              <a:t>Luego de 56 días Noé abre la puerta del arca.</a:t>
            </a:r>
          </a:p>
          <a:p>
            <a:pPr>
              <a:buFont typeface="Wingdings" pitchFamily="2" charset="2"/>
              <a:buChar char="v"/>
            </a:pPr>
            <a:r>
              <a:rPr lang="es-MX" dirty="0" smtClean="0"/>
              <a:t>Arca varada 220 días.</a:t>
            </a:r>
          </a:p>
          <a:p>
            <a:pPr>
              <a:buFont typeface="Wingdings" pitchFamily="2" charset="2"/>
              <a:buChar char="v"/>
            </a:pPr>
            <a:r>
              <a:rPr lang="es-MX" dirty="0" smtClean="0"/>
              <a:t>En total estuvo 1 año y 17 días = 377 días.</a:t>
            </a:r>
          </a:p>
          <a:p>
            <a:pPr>
              <a:buFont typeface="Wingdings" pitchFamily="2" charset="2"/>
              <a:buChar char="v"/>
            </a:pPr>
            <a:r>
              <a:rPr lang="es-MX" dirty="0" smtClean="0"/>
              <a:t>¿Todos los animales salen al mismo tiempo?</a:t>
            </a:r>
          </a:p>
          <a:p>
            <a:pPr>
              <a:buFont typeface="Wingdings" pitchFamily="2" charset="2"/>
              <a:buChar char="v"/>
            </a:pPr>
            <a:r>
              <a:rPr lang="es-MX" dirty="0" smtClean="0"/>
              <a:t> ¿Se acuerdan de los animales limpios e inmundos?</a:t>
            </a:r>
          </a:p>
          <a:p>
            <a:pPr>
              <a:buFont typeface="Wingdings" pitchFamily="2" charset="2"/>
              <a:buChar char="v"/>
            </a:pPr>
            <a:endParaRPr lang="es-E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4067" y="785794"/>
            <a:ext cx="4769933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8610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858148" y="6286520"/>
            <a:ext cx="1285852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genesis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000372"/>
            <a:ext cx="7786742" cy="11430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Britannic Bold" pitchFamily="34" charset="0"/>
              </a:rPr>
              <a:t> versículos 20-22</a:t>
            </a:r>
            <a:endParaRPr lang="es-ES" sz="4800" b="1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onte Ararat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392909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Hallazgos del arca de Noé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0898" name="Picture 2" descr="ARCA DE NOÉ SEGÚN RON WYATT Y EL   CENTRO DE VISITA EN TURQUIA  ¿Arca de Noé? 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786710" y="6215082"/>
            <a:ext cx="135729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22" name="Picture 2" descr="Descubrimiento del Arca de Noé en el Monte    Ararat por Fernand Navarra (1969)Explosión Volcánica el 02-07-1840 partió el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429124" y="6000768"/>
            <a:ext cx="135732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2946" name="Picture 2" descr="Descubrimiento del Arca deNoé por Fernand Navarra en el   Monte Ararat (1969) yconfirmado por Angelo Palego           (200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786710" y="6215082"/>
            <a:ext cx="1357290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187"/>
          </a:xfrm>
          <a:prstGeom prst="rect">
            <a:avLst/>
          </a:prstGeom>
        </p:spPr>
      </p:pic>
      <p:sp>
        <p:nvSpPr>
          <p:cNvPr id="5" name="CuadroTexto 2"/>
          <p:cNvSpPr txBox="1"/>
          <p:nvPr/>
        </p:nvSpPr>
        <p:spPr>
          <a:xfrm>
            <a:off x="6500826" y="285728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89989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3970" name="Picture 2" descr="www.noahsark.it              La fígura del                             Arca bajo el                           hielo, Local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6286520"/>
            <a:ext cx="107157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4994" name="Picture 2" descr="Elaboration 1                       MORFOLOGIA Muchos testigosoculares han vistolo que tú vas a ver                      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6357958"/>
            <a:ext cx="1214414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6018" name="Picture 2" descr="Explorador Angelo Palego y Alpinista ClaudioSchranz. “Arca de Noé. No 3. Pag. 24. Revista  HERA. Italia. 1-1-2003. www.noa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500034" y="15716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43834" y="592933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7042" name="Picture 2" descr="LASC      Según Angelo Palego, esta viga se encuentra aaproximadamente 200 metros del Arca de Noé en quien  en el julio de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01024" y="5715016"/>
            <a:ext cx="114297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8066" name="Picture 2" descr="LASC       Expedición de The B.A.S.E. (Junio del 2006)     Los miembros del (The B.A.S.E.) Instituto de labúsqueda y de la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0"/>
            <a:ext cx="1214414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9090" name="Picture 2" descr="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786710" y="0"/>
            <a:ext cx="1357290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0114" name="Picture 2" descr="LASC             1 Tesalonicenses 5:21    Lo más importante esque tenemos la certeza quenos da la Palabra de Dios y la pre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786710" y="6286520"/>
            <a:ext cx="135729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7232"/>
            <a:ext cx="4857751" cy="60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002060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4</a:t>
            </a:r>
            <a:r>
              <a:rPr lang="es-MX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) Noé  Da Gracias A Dios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86314" y="785794"/>
            <a:ext cx="4357686" cy="60722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s-MX" dirty="0" smtClean="0"/>
              <a:t>No todos los animales se fueron </a:t>
            </a:r>
            <a:r>
              <a:rPr lang="es-MX" dirty="0" smtClean="0"/>
              <a:t>lejos del </a:t>
            </a:r>
            <a:r>
              <a:rPr lang="es-MX" dirty="0" smtClean="0"/>
              <a:t>arca.</a:t>
            </a:r>
          </a:p>
          <a:p>
            <a:r>
              <a:rPr lang="es-MX" dirty="0" smtClean="0"/>
              <a:t>Ahora debían labrar la tierra. (</a:t>
            </a:r>
            <a:r>
              <a:rPr lang="es-MX" dirty="0" err="1" smtClean="0"/>
              <a:t>Sem</a:t>
            </a:r>
            <a:r>
              <a:rPr lang="es-MX" dirty="0" smtClean="0"/>
              <a:t>, Cam y </a:t>
            </a:r>
            <a:r>
              <a:rPr lang="es-MX" dirty="0" err="1" smtClean="0"/>
              <a:t>Japhet</a:t>
            </a:r>
            <a:r>
              <a:rPr lang="es-MX" dirty="0" smtClean="0"/>
              <a:t>).</a:t>
            </a:r>
          </a:p>
          <a:p>
            <a:r>
              <a:rPr lang="es-MX" dirty="0" smtClean="0"/>
              <a:t>Noé era un hombre que acostumbraba hacer sacrificios a Dios.</a:t>
            </a:r>
          </a:p>
          <a:p>
            <a:r>
              <a:rPr lang="es-MX" dirty="0" smtClean="0"/>
              <a:t>Noé sacrifica 1 de todos los animales limpios.</a:t>
            </a:r>
          </a:p>
          <a:p>
            <a:r>
              <a:rPr lang="es-MX" dirty="0" smtClean="0"/>
              <a:t>Adoración de Gracias.</a:t>
            </a:r>
          </a:p>
          <a:p>
            <a:r>
              <a:rPr lang="es-MX" dirty="0" smtClean="0">
                <a:solidFill>
                  <a:srgbClr val="FF0000"/>
                </a:solidFill>
              </a:rPr>
              <a:t>“No volveré a destruir a la humanidad de esta forma”</a:t>
            </a:r>
          </a:p>
          <a:p>
            <a:pPr algn="ctr"/>
            <a:r>
              <a:rPr lang="es-MX" b="1" dirty="0" smtClean="0">
                <a:solidFill>
                  <a:srgbClr val="002060"/>
                </a:solidFill>
              </a:rPr>
              <a:t>Nuevo pacto con el hombre.</a:t>
            </a:r>
            <a:endParaRPr lang="es-MX" b="1" dirty="0" smtClean="0">
              <a:solidFill>
                <a:srgbClr val="002060"/>
              </a:solidFill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9634" name="Picture 2" descr="Edifica      • Y edificó Noé un altar                a Jehová, y tomó de  un           todo animal limpio y              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7929586" y="6286520"/>
            <a:ext cx="1214414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0658" name="Picture 2" descr="Dios se agrada de las buenas acciones Y percibióJehová olor grato ….                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01024" y="6286520"/>
            <a:ext cx="114297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scl15-1.fna.fbcdn.net/v/t1.15752-9/75642438_829936084076451_485365037121142784_n.jpg?_nc_cat=107&amp;_nc_oc=AQkbYcvVAXD7x_3sydmP7YoCW1i01NFVfmqliVIVLvfkSn-4G0kIMQARJr3B7HTYMWA&amp;_nc_ht=scontent.fscl15-1.fna&amp;oh=4fc26c425692376f7e162e25dfe68de8&amp;oe=5E462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3428992" y="428604"/>
            <a:ext cx="234599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REPASO</a:t>
            </a:r>
            <a:endParaRPr lang="en-US" sz="4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6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8850" name="Picture 2" descr="26&#10;El diluvio&#10;El Arca Jesucristo&#10;Salvación física Salvación completa&#10;Por un tiempo determinado Eternamente&#10;Para Noé y su f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501090" y="6429396"/>
            <a:ext cx="28575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esultado de imagen para genesis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357430"/>
            <a:ext cx="478631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dirty="0" smtClean="0">
                <a:latin typeface="Centaur" pitchFamily="18" charset="0"/>
              </a:rPr>
              <a:t>Versículos 1-17</a:t>
            </a:r>
            <a:endParaRPr lang="es-ES" b="1" dirty="0">
              <a:latin typeface="Centau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Génesis 9:1-29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6429396"/>
            <a:ext cx="1000132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002060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lackadder ITC" pitchFamily="82" charset="0"/>
              </a:rPr>
              <a:t>5) Dios Le Hace Una Promesa A Noé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785794"/>
            <a:ext cx="4357686" cy="60722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Dios quiere que la tierra sea poblada nuevamente.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/>
              <a:t>Nuevas instrucciones o leyes de vida.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/>
              <a:t>Génesis 1:28 y Génesis 9:1-3.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/>
              <a:t>Se da el permiso de comer carne.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/>
              <a:t>¿Cómo se alimentaban los animales ahora?</a:t>
            </a:r>
            <a:endParaRPr lang="es-ES" dirty="0"/>
          </a:p>
        </p:txBody>
      </p:sp>
      <p:pic>
        <p:nvPicPr>
          <p:cNvPr id="5122" name="Picture 2" descr="Resultado de imagen para genesis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785794"/>
            <a:ext cx="4786314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1Bendijo Dios a Noé y a sushijos, y les dijo: Fructificad y multiplicaos, y llenad la            tierra.              Bend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65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 descr="La bendición de Jehová  es la que enriquece,Y no añade tristeza con          ella.                          LAS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001024" y="6357958"/>
            <a:ext cx="1000132" cy="500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62" name="Picture 2" descr="El que derramare sangre de hombre, por el hombre su  sangre será derramada;porque a imagen de Dios es     hecho el hombre.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929586" y="6286496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4210" name="Picture 2" descr="Pacto                   LASC   Trato, acuerdo entre personas o entidades, en el        que se obligan a cumplir alguna co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786710" y="0"/>
            <a:ext cx="135729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• De la descendencia de Noé que&#10;sobrevivió al diluvio, surgieron las&#10;diferentes naciones:&#10;• De Sem las poblaciones semita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8501090" y="6429396"/>
            <a:ext cx="28575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 descr="Conclusiones de los Hallazgos del Arca de Noé      Uno de los temas que más suscita el interés y la curiosidad de estudio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0"/>
            <a:ext cx="1142976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05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6215074" y="5929330"/>
            <a:ext cx="1857388" cy="3571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250" name="Picture 2" descr="Resultado de imagen para 2 tesalonicenses 1: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964</Words>
  <Application>Microsoft Office PowerPoint</Application>
  <PresentationFormat>Presentación en pantalla (4:3)</PresentationFormat>
  <Paragraphs>120</Paragraphs>
  <Slides>79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¿Los dinosaurios entraron en el arca?</vt:lpstr>
      <vt:lpstr>Diapositiva 17</vt:lpstr>
      <vt:lpstr>Diapositiva 18</vt:lpstr>
      <vt:lpstr>LIBRO DE RESPUESTAS EN GENESIS TOMO 3</vt:lpstr>
      <vt:lpstr>LIBRO DE RESPUESTAS EN GENESIS TOMO 3</vt:lpstr>
      <vt:lpstr>Diapositiva 21</vt:lpstr>
      <vt:lpstr>Género o Clase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CÁLCULO MATEMÁTICO</vt:lpstr>
      <vt:lpstr>Diapositiva 33</vt:lpstr>
      <vt:lpstr>Diapositiva 34</vt:lpstr>
      <vt:lpstr>NOÉ DA GRACIAS A DIOS</vt:lpstr>
      <vt:lpstr> versículos 1-7</vt:lpstr>
      <vt:lpstr>1) Noé Envía Un Cuervo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 versículos 8-12</vt:lpstr>
      <vt:lpstr>2) Noé Envía Una Paloma</vt:lpstr>
      <vt:lpstr>Diapositiva 48</vt:lpstr>
      <vt:lpstr>Diapositiva 49</vt:lpstr>
      <vt:lpstr>Diapositiva 50</vt:lpstr>
      <vt:lpstr>Diapositiva 51</vt:lpstr>
      <vt:lpstr> versículos 13-19</vt:lpstr>
      <vt:lpstr>3) Noé Sale Del Arca</vt:lpstr>
      <vt:lpstr>Diapositiva 54</vt:lpstr>
      <vt:lpstr> versículos 20-22</vt:lpstr>
      <vt:lpstr>Hallazgos del arca de Noé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4) Noé  Da Gracias A Dios</vt:lpstr>
      <vt:lpstr>Diapositiva 68</vt:lpstr>
      <vt:lpstr>Diapositiva 69</vt:lpstr>
      <vt:lpstr>Diapositiva 70</vt:lpstr>
      <vt:lpstr>Versículos 1-17</vt:lpstr>
      <vt:lpstr>Diapositiva 72</vt:lpstr>
      <vt:lpstr>5) Dios Le Hace Una Promesa A Noé</vt:lpstr>
      <vt:lpstr>Diapositiva 74</vt:lpstr>
      <vt:lpstr>Diapositiva 75</vt:lpstr>
      <vt:lpstr>Diapositiva 76</vt:lpstr>
      <vt:lpstr>Diapositiva 77</vt:lpstr>
      <vt:lpstr>Diapositiva 78</vt:lpstr>
      <vt:lpstr>Diapositiva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DIDECO</dc:creator>
  <cp:lastModifiedBy>DIDECO</cp:lastModifiedBy>
  <cp:revision>41</cp:revision>
  <dcterms:created xsi:type="dcterms:W3CDTF">2021-02-06T03:00:26Z</dcterms:created>
  <dcterms:modified xsi:type="dcterms:W3CDTF">2021-02-07T06:18:48Z</dcterms:modified>
</cp:coreProperties>
</file>