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3" r:id="rId2"/>
  </p:sldMasterIdLst>
  <p:notesMasterIdLst>
    <p:notesMasterId r:id="rId28"/>
  </p:notesMasterIdLst>
  <p:handoutMasterIdLst>
    <p:handoutMasterId r:id="rId29"/>
  </p:handoutMasterIdLst>
  <p:sldIdLst>
    <p:sldId id="257" r:id="rId3"/>
    <p:sldId id="2658" r:id="rId4"/>
    <p:sldId id="2661" r:id="rId5"/>
    <p:sldId id="2660" r:id="rId6"/>
    <p:sldId id="266" r:id="rId7"/>
    <p:sldId id="272" r:id="rId8"/>
    <p:sldId id="273" r:id="rId9"/>
    <p:sldId id="2663" r:id="rId10"/>
    <p:sldId id="2662" r:id="rId11"/>
    <p:sldId id="2665" r:id="rId12"/>
    <p:sldId id="2664" r:id="rId13"/>
    <p:sldId id="2671" r:id="rId14"/>
    <p:sldId id="2667" r:id="rId15"/>
    <p:sldId id="2668" r:id="rId16"/>
    <p:sldId id="2672" r:id="rId17"/>
    <p:sldId id="2669" r:id="rId18"/>
    <p:sldId id="2673" r:id="rId19"/>
    <p:sldId id="2674" r:id="rId20"/>
    <p:sldId id="2675" r:id="rId21"/>
    <p:sldId id="2676" r:id="rId22"/>
    <p:sldId id="2677" r:id="rId23"/>
    <p:sldId id="2670" r:id="rId24"/>
    <p:sldId id="300" r:id="rId25"/>
    <p:sldId id="2666" r:id="rId26"/>
    <p:sldId id="286" r:id="rId2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A46"/>
    <a:srgbClr val="FF7C8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844" autoAdjust="0"/>
  </p:normalViewPr>
  <p:slideViewPr>
    <p:cSldViewPr snapToGrid="0" showGuides="1">
      <p:cViewPr varScale="1">
        <p:scale>
          <a:sx n="94" d="100"/>
          <a:sy n="94" d="100"/>
        </p:scale>
        <p:origin x="456" y="90"/>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DD18964-3BB4-4D47-8767-CE438F1B9D44}" type="datetime1">
              <a:rPr lang="es-ES" smtClean="0"/>
              <a:t>02/11/2024</a:t>
            </a:fld>
            <a:endParaRPr lang="es-ES"/>
          </a:p>
        </p:txBody>
      </p:sp>
      <p:sp>
        <p:nvSpPr>
          <p:cNvPr id="4" name="Marcador de pie de página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D2DFAA7-D3C3-4D01-9299-453E25D16D4E}" type="slidenum">
              <a:rPr lang="es-ES" smtClean="0"/>
              <a:t>‹Nº›</a:t>
            </a:fld>
            <a:endParaRPr lang="es-ES"/>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6C0203-D64A-4516-A5D4-F81B23892FEC}" type="datetime1">
              <a:rPr lang="es-ES" noProof="0" smtClean="0"/>
              <a:t>02/11/2024</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C51814-3B91-4036-94D2-3977634EE214}" type="slidenum">
              <a:rPr lang="es-ES" noProof="0" smtClean="0"/>
              <a:t>‹Nº›</a:t>
            </a:fld>
            <a:endParaRPr lang="es-ES" noProof="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iatodo.com/biblia/Reina-Valera-1909/jeremias-9-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liatodo.com/biblia/Reina-Valera-1909/jeremias-9-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a:t>
            </a:fld>
            <a:endParaRPr lang="es-ES"/>
          </a:p>
        </p:txBody>
      </p:sp>
    </p:spTree>
    <p:extLst>
      <p:ext uri="{BB962C8B-B14F-4D97-AF65-F5344CB8AC3E}">
        <p14:creationId xmlns:p14="http://schemas.microsoft.com/office/powerpoint/2010/main" val="66682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E hicieron que su lengua, como su arco, tirase mentira; y no se fortalecieron por verdad en la tierra: porque de mal en mal procedieron, y me han desconocido, dice Jehová.</a:t>
            </a:r>
          </a:p>
          <a:p>
            <a:pPr algn="l"/>
            <a:r>
              <a:rPr lang="es-MX" b="0" i="0" dirty="0">
                <a:solidFill>
                  <a:srgbClr val="999966"/>
                </a:solidFill>
                <a:effectLst/>
                <a:latin typeface="Segoe UI" panose="020B0502040204020203" pitchFamily="34" charset="0"/>
              </a:rPr>
              <a:t>4</a:t>
            </a:r>
            <a:r>
              <a:rPr lang="es-MX" b="0" i="0" dirty="0">
                <a:solidFill>
                  <a:srgbClr val="2B2B2B"/>
                </a:solidFill>
                <a:effectLst/>
                <a:latin typeface="Georgia" panose="02040502050405020303" pitchFamily="18" charset="0"/>
              </a:rPr>
              <a:t>  Guárdese cada uno de su compañero, ni en ningún hermano tenga confianza: porque todo hermano engaña con falacia, y todo compañero anda con falsedades.</a:t>
            </a:r>
          </a:p>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Y cada uno engaña á su compañero, y no hablan verdad: enseñaron su lengua á hablar mentira, se ocupan de hacer perversamente.</a:t>
            </a:r>
          </a:p>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Tu morada es en medio de engaño; de muy engañadores no quisieron conocerme, dice Jehová.</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10</a:t>
            </a:fld>
            <a:endParaRPr lang="es-ES"/>
          </a:p>
        </p:txBody>
      </p:sp>
    </p:spTree>
    <p:extLst>
      <p:ext uri="{BB962C8B-B14F-4D97-AF65-F5344CB8AC3E}">
        <p14:creationId xmlns:p14="http://schemas.microsoft.com/office/powerpoint/2010/main" val="317970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292929"/>
                </a:solidFill>
                <a:effectLst/>
                <a:latin typeface="Lora" pitchFamily="2" charset="0"/>
              </a:rPr>
              <a:t> La gente no se había enriquecido ni hecho poderosa debido a sus elevadas normas de honor y de integridad, sino mediante fraudes, engaños y estafas.</a:t>
            </a:r>
          </a:p>
          <a:p>
            <a:pPr algn="l"/>
            <a:r>
              <a:rPr lang="es-MX" b="0" i="0" dirty="0">
                <a:solidFill>
                  <a:srgbClr val="292929"/>
                </a:solidFill>
                <a:effectLst/>
                <a:latin typeface="Lora" pitchFamily="2" charset="0"/>
              </a:rPr>
              <a:t>La impiedad no se detiene. Los pecadores acentúan progresivamente su impiedad (2 Tim. 3: 13). “</a:t>
            </a:r>
            <a:r>
              <a:rPr lang="es-MX" b="0" i="0" dirty="0">
                <a:solidFill>
                  <a:srgbClr val="999966"/>
                </a:solidFill>
                <a:effectLst/>
                <a:latin typeface="Segoe UI" panose="020B0502040204020203" pitchFamily="34" charset="0"/>
              </a:rPr>
              <a:t>13</a:t>
            </a:r>
            <a:r>
              <a:rPr lang="es-MX" b="0" i="0" dirty="0">
                <a:solidFill>
                  <a:srgbClr val="2B2B2B"/>
                </a:solidFill>
                <a:effectLst/>
                <a:latin typeface="Georgia" panose="02040502050405020303" pitchFamily="18" charset="0"/>
              </a:rPr>
              <a:t>  Mas los malos hombres y los engañadores, irán de mal en peor, engañando y siendo engañados.</a:t>
            </a:r>
          </a:p>
          <a:p>
            <a:pPr algn="l"/>
            <a:r>
              <a:rPr lang="es-MX" b="0" i="0" dirty="0">
                <a:solidFill>
                  <a:srgbClr val="999966"/>
                </a:solidFill>
                <a:effectLst/>
                <a:latin typeface="Segoe UI" panose="020B0502040204020203" pitchFamily="34" charset="0"/>
              </a:rPr>
              <a:t>14</a:t>
            </a:r>
            <a:r>
              <a:rPr lang="es-MX" b="0" i="0" dirty="0">
                <a:solidFill>
                  <a:srgbClr val="2B2B2B"/>
                </a:solidFill>
                <a:effectLst/>
                <a:latin typeface="Georgia" panose="02040502050405020303" pitchFamily="18" charset="0"/>
              </a:rPr>
              <a:t>  Empero persiste tú en lo que has aprendido y te persuadiste, sabiendo de quién has aprendido;</a:t>
            </a:r>
          </a:p>
          <a:p>
            <a:br>
              <a:rPr lang="es-MX" dirty="0"/>
            </a:br>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11</a:t>
            </a:fld>
            <a:endParaRPr lang="es-ES"/>
          </a:p>
        </p:txBody>
      </p:sp>
    </p:spTree>
    <p:extLst>
      <p:ext uri="{BB962C8B-B14F-4D97-AF65-F5344CB8AC3E}">
        <p14:creationId xmlns:p14="http://schemas.microsoft.com/office/powerpoint/2010/main" val="3250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¿Quién es bueno para mentir? Pues es prueba de que a sido muy malo. No es para nada bueno engañar al otro.</a:t>
            </a:r>
          </a:p>
          <a:p>
            <a:r>
              <a:rPr lang="es-CL" dirty="0"/>
              <a:t>¿Quién es bueno para decir la verdad, no importa que? Pues has tenido bastante experiencia que diciendo la verdad las cosas mejoran.</a:t>
            </a:r>
          </a:p>
          <a:p>
            <a:r>
              <a:rPr lang="es-CL" dirty="0" err="1"/>
              <a:t>Estan</a:t>
            </a:r>
            <a:r>
              <a:rPr lang="es-CL" dirty="0"/>
              <a:t> en mentira es quedarte estancado y no poder progresar en la vida.</a:t>
            </a:r>
          </a:p>
          <a:p>
            <a:r>
              <a:rPr lang="es-CL" dirty="0"/>
              <a:t>Tarde o temprano debe de </a:t>
            </a:r>
            <a:r>
              <a:rPr lang="es-CL" dirty="0" err="1"/>
              <a:t>refeljarse</a:t>
            </a:r>
            <a:r>
              <a:rPr lang="es-CL" dirty="0"/>
              <a:t> quien eres y lo que hiciste para poder salir de esa mentira grande que te domina.</a:t>
            </a:r>
          </a:p>
          <a:p>
            <a:r>
              <a:rPr lang="es-CL" dirty="0"/>
              <a:t>La luz siempre apagar y opacaran o englobaran la oscuridad.</a:t>
            </a:r>
          </a:p>
          <a:p>
            <a:r>
              <a:rPr lang="es-CL" dirty="0"/>
              <a:t>La mentira siempre sale a la luz. </a:t>
            </a:r>
          </a:p>
        </p:txBody>
      </p:sp>
      <p:sp>
        <p:nvSpPr>
          <p:cNvPr id="4" name="Marcador de número de diapositiva 3"/>
          <p:cNvSpPr>
            <a:spLocks noGrp="1"/>
          </p:cNvSpPr>
          <p:nvPr>
            <p:ph type="sldNum" sz="quarter" idx="5"/>
          </p:nvPr>
        </p:nvSpPr>
        <p:spPr/>
        <p:txBody>
          <a:bodyPr/>
          <a:lstStyle/>
          <a:p>
            <a:pPr rtl="0"/>
            <a:fld id="{6DC51814-3B91-4036-94D2-3977634EE214}" type="slidenum">
              <a:rPr lang="es-ES" noProof="0" smtClean="0"/>
              <a:t>12</a:t>
            </a:fld>
            <a:endParaRPr lang="es-ES" noProof="0"/>
          </a:p>
        </p:txBody>
      </p:sp>
    </p:spTree>
    <p:extLst>
      <p:ext uri="{BB962C8B-B14F-4D97-AF65-F5344CB8AC3E}">
        <p14:creationId xmlns:p14="http://schemas.microsoft.com/office/powerpoint/2010/main" val="274356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292929"/>
                </a:solidFill>
                <a:effectLst/>
                <a:latin typeface="Lora" pitchFamily="2" charset="0"/>
              </a:rPr>
              <a:t>Por colocar ejemplos Chilenos no mas.</a:t>
            </a:r>
            <a:br>
              <a:rPr lang="es-MX" dirty="0"/>
            </a:br>
            <a:r>
              <a:rPr lang="es-MX" dirty="0"/>
              <a:t>Hoy en </a:t>
            </a:r>
            <a:r>
              <a:rPr lang="es-MX" dirty="0" err="1"/>
              <a:t>dia</a:t>
            </a:r>
            <a:r>
              <a:rPr lang="es-MX" dirty="0"/>
              <a:t> vemos como la mujer tiene tanto poder que si ella quisiera puede mentira y acusar falsamente de que fue tocada abusada o discriminada y aun cuando no hubieran pruebas ella </a:t>
            </a:r>
            <a:r>
              <a:rPr lang="es-MX" dirty="0" err="1"/>
              <a:t>peude</a:t>
            </a:r>
            <a:r>
              <a:rPr lang="es-MX" dirty="0"/>
              <a:t> ganar el caso o el juicio contra un hombre. La gente ahora se </a:t>
            </a:r>
            <a:r>
              <a:rPr lang="es-MX" dirty="0" err="1"/>
              <a:t>meuve</a:t>
            </a:r>
            <a:r>
              <a:rPr lang="es-MX" dirty="0"/>
              <a:t> por el dinero nada mas. Una </a:t>
            </a:r>
            <a:r>
              <a:rPr lang="es-MX" dirty="0" err="1"/>
              <a:t>adolecente</a:t>
            </a:r>
            <a:r>
              <a:rPr lang="es-MX" dirty="0"/>
              <a:t> puede defenderse fácilmente de sus padres con la justicia perversa de su país que la ayudara a tomar malas decisiones.</a:t>
            </a:r>
          </a:p>
          <a:p>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13</a:t>
            </a:fld>
            <a:endParaRPr lang="es-ES"/>
          </a:p>
        </p:txBody>
      </p:sp>
    </p:spTree>
    <p:extLst>
      <p:ext uri="{BB962C8B-B14F-4D97-AF65-F5344CB8AC3E}">
        <p14:creationId xmlns:p14="http://schemas.microsoft.com/office/powerpoint/2010/main" val="307405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Cuantas cosas ocurren en nuestras iglesias en donde a medida que pasa el tiempo hacemos mas enemigos que amigos. Hay mas rencor que amor. Hay tanta gente perversa dentro de nuestras iglesias. Son como lobos vestidos de ovejas que andan buscando a quien devorar. No falta ese líder engañoso que en realidad no es líder es un falso profeta que busca a los recién convertidos o de baja espiritualidad para hacerlos caer y hacerlos sus discípulos o marionetas y engañarlos. La iglesia tiene miembros infiltrados son como espías de satanás.</a:t>
            </a:r>
          </a:p>
          <a:p>
            <a:r>
              <a:rPr lang="es-MX" dirty="0"/>
              <a:t>Para ellos hablar mal de otro es su comida diaria, su manera de estar bien consigo misma. El chisme son como esas viejitas que se ponen en la ventana para saber todo lo que ocurre con los vecinos o vecinas para luego contarlo por las redes sociales y armarse un cahuín y tergiversando toda verdad.</a:t>
            </a:r>
          </a:p>
          <a:p>
            <a:r>
              <a:rPr lang="es-MX" dirty="0"/>
              <a:t>Hay gente </a:t>
            </a:r>
            <a:r>
              <a:rPr lang="es-MX" dirty="0" err="1"/>
              <a:t>asi</a:t>
            </a:r>
            <a:r>
              <a:rPr lang="es-MX" dirty="0"/>
              <a:t>, y puede ser hasta tu mismo hermano o hermana. CUIDADO!</a:t>
            </a:r>
            <a:br>
              <a:rPr lang="es-MX" dirty="0"/>
            </a:br>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14</a:t>
            </a:fld>
            <a:endParaRPr lang="es-ES"/>
          </a:p>
        </p:txBody>
      </p:sp>
    </p:spTree>
    <p:extLst>
      <p:ext uri="{BB962C8B-B14F-4D97-AF65-F5344CB8AC3E}">
        <p14:creationId xmlns:p14="http://schemas.microsoft.com/office/powerpoint/2010/main" val="139552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292929"/>
                </a:solidFill>
                <a:effectLst/>
                <a:latin typeface="Lora" pitchFamily="2" charset="0"/>
              </a:rPr>
              <a:t>No quisieron. El pueblo no conocía a Dios porque no. deseaba conocerlo. La transgresión es voluntaria. Todo su pecado era voluntario porque ellos mismo querían. En su corazón </a:t>
            </a:r>
            <a:r>
              <a:rPr lang="es-MX" b="0" i="0" dirty="0" err="1">
                <a:solidFill>
                  <a:srgbClr val="292929"/>
                </a:solidFill>
                <a:effectLst/>
                <a:latin typeface="Lora" pitchFamily="2" charset="0"/>
              </a:rPr>
              <a:t>estab</a:t>
            </a:r>
            <a:r>
              <a:rPr lang="es-MX" b="0" i="0" dirty="0">
                <a:solidFill>
                  <a:srgbClr val="292929"/>
                </a:solidFill>
                <a:effectLst/>
                <a:latin typeface="Lora" pitchFamily="2" charset="0"/>
              </a:rPr>
              <a:t> solo el continuo hacer el mal. Nada bueno querían hacer. </a:t>
            </a:r>
          </a:p>
          <a:p>
            <a:r>
              <a:rPr lang="es-MX" b="0" i="0" dirty="0">
                <a:solidFill>
                  <a:srgbClr val="292929"/>
                </a:solidFill>
                <a:effectLst/>
                <a:latin typeface="Lora" pitchFamily="2" charset="0"/>
              </a:rPr>
              <a:t>Muchas veces nos hacen la pregunta. ¿Si Dios es tan bueno y poderoso y lo sabe todo porque no hizo que </a:t>
            </a:r>
            <a:r>
              <a:rPr lang="es-MX" b="0" i="0" dirty="0" err="1">
                <a:solidFill>
                  <a:srgbClr val="292929"/>
                </a:solidFill>
                <a:effectLst/>
                <a:latin typeface="Lora" pitchFamily="2" charset="0"/>
              </a:rPr>
              <a:t>Adan</a:t>
            </a:r>
            <a:r>
              <a:rPr lang="es-MX" b="0" i="0" dirty="0">
                <a:solidFill>
                  <a:srgbClr val="292929"/>
                </a:solidFill>
                <a:effectLst/>
                <a:latin typeface="Lora" pitchFamily="2" charset="0"/>
              </a:rPr>
              <a:t> y </a:t>
            </a:r>
            <a:r>
              <a:rPr lang="es-MX" b="0" i="0" dirty="0" err="1">
                <a:solidFill>
                  <a:srgbClr val="292929"/>
                </a:solidFill>
                <a:effectLst/>
                <a:latin typeface="Lora" pitchFamily="2" charset="0"/>
              </a:rPr>
              <a:t>eva</a:t>
            </a:r>
            <a:r>
              <a:rPr lang="es-MX" b="0" i="0" dirty="0">
                <a:solidFill>
                  <a:srgbClr val="292929"/>
                </a:solidFill>
                <a:effectLst/>
                <a:latin typeface="Lora" pitchFamily="2" charset="0"/>
              </a:rPr>
              <a:t> no pecaran? De esa manera nos hubiéramos ahorrado todos estos grande problemas que hay en la sociedad del hombre. Guerras, asesinatos, violadores, pedófilos, violencia, suicidios, etc.</a:t>
            </a:r>
          </a:p>
          <a:p>
            <a:r>
              <a:rPr lang="es-MX" b="0" i="0" dirty="0">
                <a:solidFill>
                  <a:srgbClr val="292929"/>
                </a:solidFill>
                <a:effectLst/>
                <a:latin typeface="Lora" pitchFamily="2" charset="0"/>
              </a:rPr>
              <a:t>Bueno la respuesta es clara fácil y lógica. Porque Dios no quiere robots, no tendría sentido el amor, no tendría sentido al vida misma. Dios quiere que haya comunicación voluntaria. Que haya un deseo de cada un de nosotros de querer amarlo. Todas nuestras decisiones nos han llevado a el mundo que tenemos así como en los tiempos de NOE, y en los tiempos actuales. Lamentablemente el Mundo el ser humano solo sabe hacer cosas malas, sabios para mal hacer expertos en calumniar y hablar por debajo. Pero para hacer lo bueno muy difícil. Nuestras propias decisiones y libre albedrio nos llevan a la perdición eterna. PERO DIOS COMO ES RICO EN BONDAD Y EN MISERICORDIA NOS AMO TANTO QUE DIO A SU UNICO HIJO UNIGENITO PARA DARNOS UAN SEGUNDA OPORTUNDIAD PORQUE MURIO POR NOSTOROS Y AHORA TENEMOS NEUVA ENTRADA A LOS CIELOS POR MEDIO DE SU SANGRE. </a:t>
            </a:r>
            <a:endParaRPr lang="es-CL"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noProof="0" smtClean="0"/>
              <a:t>15</a:t>
            </a:fld>
            <a:endParaRPr lang="es-ES" noProof="0"/>
          </a:p>
        </p:txBody>
      </p:sp>
    </p:spTree>
    <p:extLst>
      <p:ext uri="{BB962C8B-B14F-4D97-AF65-F5344CB8AC3E}">
        <p14:creationId xmlns:p14="http://schemas.microsoft.com/office/powerpoint/2010/main" val="220689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Por tanto, así ha dicho Jehová de los ejércitos: He aquí que yo los fundiré, y los ensayaré; porque ¿cómo he de hacer por la hija de mi pueblo?</a:t>
            </a:r>
          </a:p>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Saeta afilada es la lengua de ellos; engaño habla; con su boca habla paz con su amigo, y dentro de sí pone sus asechanzas.</a:t>
            </a:r>
          </a:p>
          <a:p>
            <a:pPr algn="l"/>
            <a:r>
              <a:rPr lang="es-MX" b="0" i="0" dirty="0">
                <a:solidFill>
                  <a:srgbClr val="999966"/>
                </a:solidFill>
                <a:effectLst/>
                <a:latin typeface="Segoe UI" panose="020B0502040204020203" pitchFamily="34" charset="0"/>
              </a:rPr>
              <a:t>9</a:t>
            </a:r>
            <a:r>
              <a:rPr lang="es-MX" b="0" i="0" dirty="0">
                <a:solidFill>
                  <a:srgbClr val="2B2B2B"/>
                </a:solidFill>
                <a:effectLst/>
                <a:latin typeface="Georgia" panose="02040502050405020303" pitchFamily="18" charset="0"/>
              </a:rPr>
              <a:t>  ¿No los tengo de visitar sobre estas cosas? dice Jehová. ¿De tal gente no se vengará mi alma?</a:t>
            </a:r>
          </a:p>
          <a:p>
            <a:pPr algn="l"/>
            <a:r>
              <a:rPr lang="es-MX" b="0" i="0" dirty="0">
                <a:solidFill>
                  <a:srgbClr val="999966"/>
                </a:solidFill>
                <a:effectLst/>
                <a:latin typeface="Segoe UI" panose="020B0502040204020203" pitchFamily="34" charset="0"/>
              </a:rPr>
              <a:t>10</a:t>
            </a:r>
            <a:r>
              <a:rPr lang="es-MX" b="0" i="0" dirty="0">
                <a:solidFill>
                  <a:srgbClr val="2B2B2B"/>
                </a:solidFill>
                <a:effectLst/>
                <a:latin typeface="Georgia" panose="02040502050405020303" pitchFamily="18" charset="0"/>
              </a:rPr>
              <a:t>  Sobre los montes levantaré lloro y lamentación, y llanto sobre las moradas del desierto; porque desolados fueron hasta no quedar quien pase, ni oyeron bramido de ganado: desde las aves del cielo y hasta las bestias de la tierra se trasportaron, y se fueron.</a:t>
            </a:r>
          </a:p>
          <a:p>
            <a:pPr algn="l"/>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Y pondré á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en montones, por moradas de culebras; y pondré las ciudades de Judá en asolamiento, que no quede morador.</a:t>
            </a:r>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16</a:t>
            </a:fld>
            <a:endParaRPr lang="es-ES"/>
          </a:p>
        </p:txBody>
      </p:sp>
    </p:spTree>
    <p:extLst>
      <p:ext uri="{BB962C8B-B14F-4D97-AF65-F5344CB8AC3E}">
        <p14:creationId xmlns:p14="http://schemas.microsoft.com/office/powerpoint/2010/main" val="144116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D5156"/>
                </a:solidFill>
                <a:effectLst/>
                <a:latin typeface="Arial" panose="020B0604020202020204" pitchFamily="34" charset="0"/>
              </a:rPr>
              <a:t>Cualquier impostor podría vender escoria por plata: el metal espurio, que se pasa como oro o plata, debe ser probado; debe arrojarse al fuego y derretirse.  Es como cuando nos venden en los barrios o ferias cosas baratas que aparentemente se ven lindas pero son falsas.</a:t>
            </a:r>
          </a:p>
          <a:p>
            <a:pPr algn="just"/>
            <a:r>
              <a:rPr lang="es-MX" b="1" i="0" dirty="0">
                <a:solidFill>
                  <a:srgbClr val="4D5156"/>
                </a:solidFill>
                <a:effectLst/>
                <a:latin typeface="Arial" panose="020B0604020202020204" pitchFamily="34" charset="0"/>
              </a:rPr>
              <a:t>he aquí, los </a:t>
            </a:r>
            <a:r>
              <a:rPr lang="es-MX" b="1" i="0" dirty="0" err="1">
                <a:solidFill>
                  <a:srgbClr val="4D5156"/>
                </a:solidFill>
                <a:effectLst/>
                <a:latin typeface="Arial" panose="020B0604020202020204" pitchFamily="34" charset="0"/>
              </a:rPr>
              <a:t>derritiré</a:t>
            </a:r>
            <a:r>
              <a:rPr lang="es-MX" b="1" i="0" dirty="0">
                <a:solidFill>
                  <a:srgbClr val="4D5156"/>
                </a:solidFill>
                <a:effectLst/>
                <a:latin typeface="Arial" panose="020B0604020202020204" pitchFamily="34" charset="0"/>
              </a:rPr>
              <a:t> y probaré </a:t>
            </a:r>
            <a:r>
              <a:rPr lang="es-MX" b="0" i="0" dirty="0">
                <a:solidFill>
                  <a:srgbClr val="4D5156"/>
                </a:solidFill>
                <a:effectLst/>
                <a:latin typeface="Arial" panose="020B0604020202020204" pitchFamily="34" charset="0"/>
              </a:rPr>
              <a:t>: A medida que el refinador hace su oro y plata, poniéndolos en el fuego de las aflicciones, y, por lo tanto, elimina su escoria. y la corrupción de ellos. Así que el </a:t>
            </a:r>
            <a:r>
              <a:rPr lang="es-MX" b="0" i="0" dirty="0" err="1">
                <a:solidFill>
                  <a:srgbClr val="4D5156"/>
                </a:solidFill>
                <a:effectLst/>
                <a:latin typeface="Arial" panose="020B0604020202020204" pitchFamily="34" charset="0"/>
              </a:rPr>
              <a:t>Targum</a:t>
            </a:r>
            <a:r>
              <a:rPr lang="es-MX" b="0" i="0" dirty="0">
                <a:solidFill>
                  <a:srgbClr val="4D5156"/>
                </a:solidFill>
                <a:effectLst/>
                <a:latin typeface="Arial" panose="020B0604020202020204" pitchFamily="34" charset="0"/>
              </a:rPr>
              <a:t>,.</a:t>
            </a:r>
          </a:p>
          <a:p>
            <a:pPr algn="just"/>
            <a:r>
              <a:rPr lang="es-MX" b="0" i="0" dirty="0">
                <a:solidFill>
                  <a:srgbClr val="4D5156"/>
                </a:solidFill>
                <a:effectLst/>
                <a:latin typeface="Arial" panose="020B0604020202020204" pitchFamily="34" charset="0"/>
              </a:rPr>
              <a:t>"He aquí, traeré angustia sobre ellos, y </a:t>
            </a:r>
            <a:r>
              <a:rPr lang="es-MX" b="0" i="0" dirty="0" err="1">
                <a:solidFill>
                  <a:srgbClr val="4D5156"/>
                </a:solidFill>
                <a:effectLst/>
                <a:latin typeface="Arial" panose="020B0604020202020204" pitchFamily="34" charset="0"/>
              </a:rPr>
              <a:t>derritiré</a:t>
            </a:r>
            <a:r>
              <a:rPr lang="es-MX" b="0" i="0" dirty="0">
                <a:solidFill>
                  <a:srgbClr val="4D5156"/>
                </a:solidFill>
                <a:effectLst/>
                <a:latin typeface="Arial" panose="020B0604020202020204" pitchFamily="34" charset="0"/>
              </a:rPr>
              <a:t>, y probarlos. ‘’.</a:t>
            </a:r>
            <a:r>
              <a:rPr lang="es-ES" b="0" i="0" dirty="0">
                <a:solidFill>
                  <a:srgbClr val="4D5156"/>
                </a:solidFill>
                <a:effectLst/>
                <a:latin typeface="Arial" panose="020B0604020202020204" pitchFamily="34" charset="0"/>
              </a:rPr>
              <a:t>A Dios no le queda otra cosa mas que pasarlos por el fuego de ira del imperio Babilónico. Porque con palabras ya n </a:t>
            </a:r>
            <a:r>
              <a:rPr lang="es-ES" b="0" i="0" dirty="0" err="1">
                <a:solidFill>
                  <a:srgbClr val="4D5156"/>
                </a:solidFill>
                <a:effectLst/>
                <a:latin typeface="Arial" panose="020B0604020202020204" pitchFamily="34" charset="0"/>
              </a:rPr>
              <a:t>oentienden</a:t>
            </a:r>
            <a:r>
              <a:rPr lang="es-ES" b="0" i="0" dirty="0">
                <a:solidFill>
                  <a:srgbClr val="4D5156"/>
                </a:solidFill>
                <a:effectLst/>
                <a:latin typeface="Arial" panose="020B0604020202020204" pitchFamily="34" charset="0"/>
              </a:rPr>
              <a:t> solo con espada y sangre entenderán. Dios provo todas las maneras pero no hicieron caso a ninguna advertencia.</a:t>
            </a:r>
            <a:endParaRPr lang="es-MX" b="0" i="0" dirty="0">
              <a:solidFill>
                <a:srgbClr val="4D5156"/>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17</a:t>
            </a:fld>
            <a:endParaRPr lang="es-ES"/>
          </a:p>
        </p:txBody>
      </p:sp>
    </p:spTree>
    <p:extLst>
      <p:ext uri="{BB962C8B-B14F-4D97-AF65-F5344CB8AC3E}">
        <p14:creationId xmlns:p14="http://schemas.microsoft.com/office/powerpoint/2010/main" val="9158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MX" dirty="0"/>
            </a:br>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18</a:t>
            </a:fld>
            <a:endParaRPr lang="es-ES"/>
          </a:p>
        </p:txBody>
      </p:sp>
    </p:spTree>
    <p:extLst>
      <p:ext uri="{BB962C8B-B14F-4D97-AF65-F5344CB8AC3E}">
        <p14:creationId xmlns:p14="http://schemas.microsoft.com/office/powerpoint/2010/main" val="2709390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999966"/>
                </a:solidFill>
                <a:effectLst/>
                <a:latin typeface="Segoe UI" panose="020B0502040204020203" pitchFamily="34" charset="0"/>
              </a:rPr>
              <a:t>Salmo 59:5</a:t>
            </a:r>
            <a:r>
              <a:rPr lang="es-MX" b="0" i="0" dirty="0">
                <a:solidFill>
                  <a:srgbClr val="2B2B2B"/>
                </a:solidFill>
                <a:effectLst/>
                <a:latin typeface="Georgia" panose="02040502050405020303" pitchFamily="18" charset="0"/>
              </a:rPr>
              <a:t>  Y tú, Jehová Dios de los ejércitos, Dios de Israel, Despierta para visitar todas las gentes: No hayas misericordia de todos los que se rebelan con iniquidad.</a:t>
            </a:r>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19</a:t>
            </a:fld>
            <a:endParaRPr lang="es-ES"/>
          </a:p>
        </p:txBody>
      </p:sp>
    </p:spTree>
    <p:extLst>
      <p:ext uri="{BB962C8B-B14F-4D97-AF65-F5344CB8AC3E}">
        <p14:creationId xmlns:p14="http://schemas.microsoft.com/office/powerpoint/2010/main" val="332692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6. El que dice que está en él, debe andar como él anduvo. (1 Juan, 2:6)</a:t>
            </a:r>
          </a:p>
          <a:p>
            <a:r>
              <a:rPr lang="es-MX" dirty="0"/>
              <a:t>Y el que no conoce a Dios entonces se esfuerza en hacer lo malo</a:t>
            </a:r>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2E1C88-3939-4832-BAAB-091D6FA96EB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88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MX" dirty="0"/>
            </a:br>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20</a:t>
            </a:fld>
            <a:endParaRPr lang="es-ES"/>
          </a:p>
        </p:txBody>
      </p:sp>
    </p:spTree>
    <p:extLst>
      <p:ext uri="{BB962C8B-B14F-4D97-AF65-F5344CB8AC3E}">
        <p14:creationId xmlns:p14="http://schemas.microsoft.com/office/powerpoint/2010/main" val="236853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D5156"/>
                </a:solidFill>
                <a:effectLst/>
                <a:latin typeface="Arial" panose="020B0604020202020204" pitchFamily="34" charset="0"/>
              </a:rPr>
              <a:t>Este coraje invencible sella su doctrina; Por lo tanto, con certeza aprendemos que procede de Dios, porque el maravilloso poder del Espíritu Santo era evidente. Luego agrega:</a:t>
            </a:r>
            <a:br>
              <a:rPr lang="es-MX" dirty="0"/>
            </a:br>
            <a:endParaRPr lang="es-MX" b="0" i="0" dirty="0">
              <a:solidFill>
                <a:srgbClr val="292929"/>
              </a:solidFill>
              <a:effectLst/>
              <a:latin typeface="Lora" pitchFamily="2" charset="0"/>
            </a:endParaRP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21</a:t>
            </a:fld>
            <a:endParaRPr lang="es-ES"/>
          </a:p>
        </p:txBody>
      </p:sp>
    </p:spTree>
    <p:extLst>
      <p:ext uri="{BB962C8B-B14F-4D97-AF65-F5344CB8AC3E}">
        <p14:creationId xmlns:p14="http://schemas.microsoft.com/office/powerpoint/2010/main" val="215395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Jesús nos llama a amar incluso a aquellos que nos rechazan, un amor radical que refleja Su compasión y paciencia. Esta clase de amor puede ser una poderosa forma de testimonio para aquellos que están lejos de Dios.</a:t>
            </a:r>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2E1C88-3939-4832-BAAB-091D6FA96EB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66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Mateo 10: 32</a:t>
            </a:r>
            <a:r>
              <a:rPr lang="es-MX" b="0" i="0" dirty="0">
                <a:solidFill>
                  <a:srgbClr val="2B2B2B"/>
                </a:solidFill>
                <a:effectLst/>
                <a:latin typeface="Georgia" panose="02040502050405020303" pitchFamily="18" charset="0"/>
              </a:rPr>
              <a:t>  Cualquiera pues que me confesare delante de los hombres, le confesaré yo también delante de mi Padre que está en los cielos.</a:t>
            </a:r>
          </a:p>
          <a:p>
            <a:pPr algn="l"/>
            <a:r>
              <a:rPr lang="es-MX" b="0" i="0" dirty="0">
                <a:solidFill>
                  <a:srgbClr val="999966"/>
                </a:solidFill>
                <a:effectLst/>
                <a:latin typeface="Segoe UI" panose="020B0502040204020203" pitchFamily="34" charset="0"/>
              </a:rPr>
              <a:t>33</a:t>
            </a:r>
            <a:r>
              <a:rPr lang="es-MX" b="0" i="0" dirty="0">
                <a:solidFill>
                  <a:srgbClr val="2B2B2B"/>
                </a:solidFill>
                <a:effectLst/>
                <a:latin typeface="Georgia" panose="02040502050405020303" pitchFamily="18" charset="0"/>
              </a:rPr>
              <a:t>  Y cualquiera que me negare delante de los hombres, le negaré yo también delante de mi Padre que está en los cielos.</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23</a:t>
            </a:fld>
            <a:endParaRPr lang="es-ES"/>
          </a:p>
        </p:txBody>
      </p:sp>
    </p:spTree>
    <p:extLst>
      <p:ext uri="{BB962C8B-B14F-4D97-AF65-F5344CB8AC3E}">
        <p14:creationId xmlns:p14="http://schemas.microsoft.com/office/powerpoint/2010/main" val="1989851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Muchas veces dejamos pasar las cosas pero no debemos tolerar el pecado </a:t>
            </a:r>
            <a:r>
              <a:rPr lang="es-ES" dirty="0" err="1"/>
              <a:t>asi</a:t>
            </a:r>
            <a:r>
              <a:rPr lang="es-ES" dirty="0"/>
              <a:t> como Dios no tolera absolutamente un pelito de pecado. Si conocemos a alguien que anda mal en algún área de su vida HAY QUE DECIRSELO. A veces queremos adornarlo y tratar que no se enoje pero N OFUNCIOAN ESO. Estoy seguro que Cristo iría al hueso. El apóstol pablo también directo a lo que esta haciendo mal. Hay que enfrentar el pecado y como esto perjudica su vida su actuar y sus acciones.</a:t>
            </a:r>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24</a:t>
            </a:fld>
            <a:endParaRPr lang="es-ES"/>
          </a:p>
        </p:txBody>
      </p:sp>
    </p:spTree>
    <p:extLst>
      <p:ext uri="{BB962C8B-B14F-4D97-AF65-F5344CB8AC3E}">
        <p14:creationId xmlns:p14="http://schemas.microsoft.com/office/powerpoint/2010/main" val="3205752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25</a:t>
            </a:fld>
            <a:endParaRPr lang="es-ES"/>
          </a:p>
        </p:txBody>
      </p:sp>
    </p:spTree>
    <p:extLst>
      <p:ext uri="{BB962C8B-B14F-4D97-AF65-F5344CB8AC3E}">
        <p14:creationId xmlns:p14="http://schemas.microsoft.com/office/powerpoint/2010/main" val="194410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6. El que dice que está en él, debe andar como él anduvo. (1 Juan, 2:6)</a:t>
            </a:r>
          </a:p>
          <a:p>
            <a:r>
              <a:rPr lang="es-MX" dirty="0"/>
              <a:t>Y el que no conoce a Dios entonces se esfuerza en hacer lo malo</a:t>
            </a:r>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2E1C88-3939-4832-BAAB-091D6FA96EB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donde estamos ubicados</a:t>
            </a:r>
          </a:p>
        </p:txBody>
      </p:sp>
      <p:sp>
        <p:nvSpPr>
          <p:cNvPr id="4" name="Marcador de número de diapositiva 3"/>
          <p:cNvSpPr>
            <a:spLocks noGrp="1"/>
          </p:cNvSpPr>
          <p:nvPr>
            <p:ph type="sldNum" sz="quarter" idx="5"/>
          </p:nvPr>
        </p:nvSpPr>
        <p:spPr/>
        <p:txBody>
          <a:bodyPr/>
          <a:lstStyle/>
          <a:p>
            <a:pPr rtl="0"/>
            <a:fld id="{6DC51814-3B91-4036-94D2-3977634EE214}" type="slidenum">
              <a:rPr lang="es-ES" noProof="0" smtClean="0"/>
              <a:t>4</a:t>
            </a:fld>
            <a:endParaRPr lang="es-ES" noProof="0"/>
          </a:p>
        </p:txBody>
      </p:sp>
    </p:spTree>
    <p:extLst>
      <p:ext uri="{BB962C8B-B14F-4D97-AF65-F5344CB8AC3E}">
        <p14:creationId xmlns:p14="http://schemas.microsoft.com/office/powerpoint/2010/main" val="130833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5</a:t>
            </a:fld>
            <a:endParaRPr lang="es-ES"/>
          </a:p>
        </p:txBody>
      </p:sp>
    </p:spTree>
    <p:extLst>
      <p:ext uri="{BB962C8B-B14F-4D97-AF65-F5344CB8AC3E}">
        <p14:creationId xmlns:p14="http://schemas.microsoft.com/office/powerpoint/2010/main" val="28446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b="1" i="0" u="none" strike="noStrike" baseline="30000" dirty="0">
                <a:solidFill>
                  <a:srgbClr val="1585CF"/>
                </a:solidFill>
                <a:effectLst/>
                <a:latin typeface="Arial" panose="020B0604020202020204" pitchFamily="34" charset="0"/>
                <a:hlinkClick r:id="rId3"/>
              </a:rPr>
              <a:t>1 </a:t>
            </a:r>
            <a:r>
              <a:rPr lang="es-MX" b="0" i="0" dirty="0">
                <a:solidFill>
                  <a:srgbClr val="4D5156"/>
                </a:solidFill>
                <a:effectLst/>
                <a:latin typeface="Arial" panose="020B0604020202020204" pitchFamily="34" charset="0"/>
              </a:rPr>
              <a:t>¡OH si mi cabeza se tornase aguas, y mis ojos fuentes de aguas, para que llore día y noche los muertos de la hija de mi pueblo! </a:t>
            </a:r>
          </a:p>
          <a:p>
            <a:pPr algn="just"/>
            <a:r>
              <a:rPr lang="es-MX" b="1" i="0" u="none" strike="noStrike" baseline="30000" dirty="0">
                <a:solidFill>
                  <a:srgbClr val="1585CF"/>
                </a:solidFill>
                <a:effectLst/>
                <a:latin typeface="Arial" panose="020B0604020202020204" pitchFamily="34" charset="0"/>
                <a:hlinkClick r:id="rId4"/>
              </a:rPr>
              <a:t>2 </a:t>
            </a:r>
            <a:r>
              <a:rPr lang="es-MX" b="0" i="0" dirty="0">
                <a:solidFill>
                  <a:srgbClr val="4D5156"/>
                </a:solidFill>
                <a:effectLst/>
                <a:latin typeface="Arial" panose="020B0604020202020204" pitchFamily="34" charset="0"/>
              </a:rPr>
              <a:t>¡Oh quién me diese en el desierto un mesón de caminantes, para que dejase mi pueblo, y de ellos me apartase! Porque todos ellos son adúlteros, congregación de prevaricadores. </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6</a:t>
            </a:fld>
            <a:endParaRPr lang="es-ES"/>
          </a:p>
        </p:txBody>
      </p:sp>
    </p:spTree>
    <p:extLst>
      <p:ext uri="{BB962C8B-B14F-4D97-AF65-F5344CB8AC3E}">
        <p14:creationId xmlns:p14="http://schemas.microsoft.com/office/powerpoint/2010/main" val="38149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Jeremias</a:t>
            </a:r>
            <a:r>
              <a:rPr lang="es-ES" dirty="0"/>
              <a:t> tuvo que palpar la muerte de sus seres queridos, de su gente. De su pueblo su hogar. Vio la angustia, el lloro, el lamento de los demás.</a:t>
            </a:r>
          </a:p>
          <a:p>
            <a:r>
              <a:rPr lang="es-ES" dirty="0"/>
              <a:t>El que sea </a:t>
            </a:r>
            <a:r>
              <a:rPr lang="es-ES" dirty="0" err="1"/>
              <a:t>lloron</a:t>
            </a:r>
            <a:r>
              <a:rPr lang="es-ES" dirty="0"/>
              <a:t> y que sea llamado profeta </a:t>
            </a:r>
            <a:r>
              <a:rPr lang="es-ES" dirty="0" err="1"/>
              <a:t>lloron</a:t>
            </a:r>
            <a:r>
              <a:rPr lang="es-ES" dirty="0"/>
              <a:t> es UN GRAN ALAGO Y NO UN BULLING HACIA EL.</a:t>
            </a:r>
          </a:p>
          <a:p>
            <a:r>
              <a:rPr lang="es-MX" b="0" i="0" dirty="0" err="1">
                <a:solidFill>
                  <a:srgbClr val="999966"/>
                </a:solidFill>
                <a:effectLst/>
                <a:latin typeface="Segoe UI" panose="020B0502040204020203" pitchFamily="34" charset="0"/>
              </a:rPr>
              <a:t>Isaias</a:t>
            </a:r>
            <a:r>
              <a:rPr lang="es-MX" b="0" i="0" dirty="0">
                <a:solidFill>
                  <a:srgbClr val="999966"/>
                </a:solidFill>
                <a:effectLst/>
                <a:latin typeface="Segoe UI" panose="020B0502040204020203" pitchFamily="34" charset="0"/>
              </a:rPr>
              <a:t> 22: 4</a:t>
            </a:r>
            <a:r>
              <a:rPr lang="es-MX" b="0" i="0" dirty="0">
                <a:solidFill>
                  <a:srgbClr val="2B2B2B"/>
                </a:solidFill>
                <a:effectLst/>
                <a:latin typeface="Georgia" panose="02040502050405020303" pitchFamily="18" charset="0"/>
              </a:rPr>
              <a:t>  Por esto dije: Dejadme, lloraré amargamente; no os afanéis por consolarme de la destrucción de la hija de mi pueblo.</a:t>
            </a:r>
          </a:p>
          <a:p>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Mis ojos desfallecieron de lágrimas, rugieron mis entrañas, Mi hígado se derramó por tierra por el quebrantamiento de la hija de mi pueblo, Cuando desfallecía el niño y el que mamaba, en las plazas de la ciudad.</a:t>
            </a:r>
            <a:endParaRPr lang="es-CL" dirty="0"/>
          </a:p>
          <a:p>
            <a:r>
              <a:rPr lang="es-MX" dirty="0"/>
              <a:t>La tristeza de Jeremías nos muestra el amor y compasión de Dios hacia Su pueblo, a pesar de su desobediencia. El dolor de Jeremías refleja el deseo de Dios de ver a Su pueblo arrepentido y restaurado.</a:t>
            </a:r>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7</a:t>
            </a:fld>
            <a:endParaRPr lang="es-ES"/>
          </a:p>
        </p:txBody>
      </p:sp>
    </p:spTree>
    <p:extLst>
      <p:ext uri="{BB962C8B-B14F-4D97-AF65-F5344CB8AC3E}">
        <p14:creationId xmlns:p14="http://schemas.microsoft.com/office/powerpoint/2010/main" val="318025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999966"/>
                </a:solidFill>
                <a:effectLst/>
                <a:latin typeface="Segoe UI" panose="020B0502040204020203" pitchFamily="34" charset="0"/>
              </a:rPr>
              <a:t>41</a:t>
            </a:r>
            <a:r>
              <a:rPr lang="es-MX" b="0" i="0" dirty="0">
                <a:solidFill>
                  <a:srgbClr val="2B2B2B"/>
                </a:solidFill>
                <a:effectLst/>
                <a:latin typeface="Georgia" panose="02040502050405020303" pitchFamily="18" charset="0"/>
              </a:rPr>
              <a:t>  Y como llegó cerca viendo la ciudad, lloró sobre ella,</a:t>
            </a:r>
          </a:p>
          <a:p>
            <a:r>
              <a:rPr lang="es-MX" b="0" i="0" dirty="0" err="1">
                <a:solidFill>
                  <a:srgbClr val="292929"/>
                </a:solidFill>
                <a:effectLst/>
                <a:latin typeface="Lora" pitchFamily="2" charset="0"/>
              </a:rPr>
              <a:t>Cristoseis</a:t>
            </a:r>
            <a:r>
              <a:rPr lang="es-MX" b="0" i="0" dirty="0">
                <a:solidFill>
                  <a:srgbClr val="292929"/>
                </a:solidFill>
                <a:effectLst/>
                <a:latin typeface="Lora" pitchFamily="2" charset="0"/>
              </a:rPr>
              <a:t> siglos más tarde, lloró por los pecados y por la suerte de su pueblo condenado</a:t>
            </a:r>
            <a:endParaRPr lang="es-MX" b="0" i="0" dirty="0">
              <a:solidFill>
                <a:srgbClr val="2B2B2B"/>
              </a:solidFill>
              <a:effectLst/>
              <a:latin typeface="Georgia" panose="02040502050405020303" pitchFamily="18" charset="0"/>
            </a:endParaRPr>
          </a:p>
        </p:txBody>
      </p:sp>
      <p:sp>
        <p:nvSpPr>
          <p:cNvPr id="4" name="Marcador de número de diapositiva 3"/>
          <p:cNvSpPr>
            <a:spLocks noGrp="1"/>
          </p:cNvSpPr>
          <p:nvPr>
            <p:ph type="sldNum" sz="quarter" idx="5"/>
          </p:nvPr>
        </p:nvSpPr>
        <p:spPr/>
        <p:txBody>
          <a:bodyPr/>
          <a:lstStyle/>
          <a:p>
            <a:pPr rtl="0"/>
            <a:fld id="{6DC51814-3B91-4036-94D2-3977634EE214}" type="slidenum">
              <a:rPr lang="es-ES" noProof="0" smtClean="0"/>
              <a:t>8</a:t>
            </a:fld>
            <a:endParaRPr lang="es-ES" noProof="0"/>
          </a:p>
        </p:txBody>
      </p:sp>
    </p:spTree>
    <p:extLst>
      <p:ext uri="{BB962C8B-B14F-4D97-AF65-F5344CB8AC3E}">
        <p14:creationId xmlns:p14="http://schemas.microsoft.com/office/powerpoint/2010/main" val="106998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Y dije: ¡Quién me diese alas como de paloma! Volaría yo, y descansaría.</a:t>
            </a:r>
          </a:p>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Ciertamente huiría lejos: Moraría en el desierto. (</a:t>
            </a:r>
            <a:r>
              <a:rPr lang="es-MX" b="0" i="0" dirty="0" err="1">
                <a:solidFill>
                  <a:srgbClr val="2B2B2B"/>
                </a:solidFill>
                <a:effectLst/>
                <a:latin typeface="Georgia" panose="02040502050405020303" pitchFamily="18" charset="0"/>
              </a:rPr>
              <a:t>Selah</a:t>
            </a:r>
            <a:r>
              <a:rPr lang="es-MX" b="0" i="0" dirty="0">
                <a:solidFill>
                  <a:srgbClr val="2B2B2B"/>
                </a:solidFill>
                <a:effectLst/>
                <a:latin typeface="Georgia" panose="02040502050405020303" pitchFamily="18" charset="0"/>
              </a:rPr>
              <a:t>.)</a:t>
            </a:r>
          </a:p>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Apresuraríame</a:t>
            </a:r>
            <a:r>
              <a:rPr lang="es-MX" b="0" i="0" dirty="0">
                <a:solidFill>
                  <a:srgbClr val="2B2B2B"/>
                </a:solidFill>
                <a:effectLst/>
                <a:latin typeface="Georgia" panose="02040502050405020303" pitchFamily="18" charset="0"/>
              </a:rPr>
              <a:t> á escapar Del viento tempestuoso, de la tempestad.</a:t>
            </a:r>
          </a:p>
          <a:p>
            <a:pPr algn="l"/>
            <a:r>
              <a:rPr lang="es-MX" b="1" i="0" dirty="0">
                <a:solidFill>
                  <a:srgbClr val="004161"/>
                </a:solidFill>
                <a:effectLst/>
                <a:latin typeface="lato" panose="020F0502020204030203" pitchFamily="34" charset="0"/>
              </a:rPr>
              <a:t>Congregación de prevaricadores</a:t>
            </a:r>
            <a:r>
              <a:rPr lang="es-MX" b="0" i="0" dirty="0">
                <a:solidFill>
                  <a:srgbClr val="414042"/>
                </a:solidFill>
                <a:effectLst/>
                <a:latin typeface="lato" panose="020F0502020204030203" pitchFamily="34" charset="0"/>
              </a:rPr>
              <a:t>: Esto era como decir: </a:t>
            </a:r>
            <a:r>
              <a:rPr lang="es-MX" b="0" i="1" dirty="0">
                <a:solidFill>
                  <a:srgbClr val="414042"/>
                </a:solidFill>
                <a:effectLst/>
                <a:latin typeface="lato" panose="020F0502020204030203" pitchFamily="34" charset="0"/>
              </a:rPr>
              <a:t>Una congregación de hombres traidores</a:t>
            </a:r>
            <a:r>
              <a:rPr lang="es-MX" b="0" i="0" dirty="0">
                <a:solidFill>
                  <a:srgbClr val="414042"/>
                </a:solidFill>
                <a:effectLst/>
                <a:latin typeface="lato" panose="020F0502020204030203" pitchFamily="34" charset="0"/>
              </a:rPr>
              <a:t>.</a:t>
            </a:r>
            <a:endParaRPr lang="es-MX" b="0" i="0" dirty="0">
              <a:solidFill>
                <a:srgbClr val="2B2B2B"/>
              </a:solidFill>
              <a:effectLst/>
              <a:latin typeface="Georgia" panose="02040502050405020303" pitchFamily="18" charset="0"/>
            </a:endParaRPr>
          </a:p>
          <a:p>
            <a:pPr algn="l"/>
            <a:r>
              <a:rPr lang="es-MX" b="0" i="0" dirty="0" err="1">
                <a:solidFill>
                  <a:srgbClr val="2B2B2B"/>
                </a:solidFill>
                <a:effectLst/>
                <a:latin typeface="Georgia" panose="02040502050405020303" pitchFamily="18" charset="0"/>
              </a:rPr>
              <a:t>Quizas</a:t>
            </a:r>
            <a:r>
              <a:rPr lang="es-MX" b="0" i="0" dirty="0">
                <a:solidFill>
                  <a:srgbClr val="2B2B2B"/>
                </a:solidFill>
                <a:effectLst/>
                <a:latin typeface="Georgia" panose="02040502050405020303" pitchFamily="18" charset="0"/>
              </a:rPr>
              <a:t> en una fiesta o </a:t>
            </a:r>
            <a:r>
              <a:rPr lang="es-MX" b="0" i="0" dirty="0" err="1">
                <a:solidFill>
                  <a:srgbClr val="2B2B2B"/>
                </a:solidFill>
                <a:effectLst/>
                <a:latin typeface="Georgia" panose="02040502050405020303" pitchFamily="18" charset="0"/>
              </a:rPr>
              <a:t>discotequea</a:t>
            </a:r>
            <a:r>
              <a:rPr lang="es-MX" b="0" i="0" dirty="0">
                <a:solidFill>
                  <a:srgbClr val="2B2B2B"/>
                </a:solidFill>
                <a:effectLst/>
                <a:latin typeface="Georgia" panose="02040502050405020303" pitchFamily="18" charset="0"/>
              </a:rPr>
              <a:t> en un lugar en donde no estemos </a:t>
            </a:r>
            <a:r>
              <a:rPr lang="es-MX" b="0" i="0" dirty="0" err="1">
                <a:solidFill>
                  <a:srgbClr val="2B2B2B"/>
                </a:solidFill>
                <a:effectLst/>
                <a:latin typeface="Georgia" panose="02040502050405020303" pitchFamily="18" charset="0"/>
              </a:rPr>
              <a:t>agusto</a:t>
            </a:r>
            <a:r>
              <a:rPr lang="es-MX" b="0" i="0" dirty="0">
                <a:solidFill>
                  <a:srgbClr val="2B2B2B"/>
                </a:solidFill>
                <a:effectLst/>
                <a:latin typeface="Georgia" panose="02040502050405020303" pitchFamily="18" charset="0"/>
              </a:rPr>
              <a:t>. En </a:t>
            </a:r>
            <a:r>
              <a:rPr lang="es-MX" b="0" i="0" dirty="0" err="1">
                <a:solidFill>
                  <a:srgbClr val="2B2B2B"/>
                </a:solidFill>
                <a:effectLst/>
                <a:latin typeface="Georgia" panose="02040502050405020303" pitchFamily="18" charset="0"/>
              </a:rPr>
              <a:t>dodne</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nso</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sitamos</a:t>
            </a:r>
            <a:r>
              <a:rPr lang="es-MX" b="0" i="0" dirty="0">
                <a:solidFill>
                  <a:srgbClr val="2B2B2B"/>
                </a:solidFill>
                <a:effectLst/>
                <a:latin typeface="Georgia" panose="02040502050405020303" pitchFamily="18" charset="0"/>
              </a:rPr>
              <a:t> totalmente fuera de lugar. </a:t>
            </a:r>
            <a:r>
              <a:rPr lang="es-MX" b="0" i="0" dirty="0" err="1">
                <a:solidFill>
                  <a:srgbClr val="2B2B2B"/>
                </a:solidFill>
                <a:effectLst/>
                <a:latin typeface="Georgia" panose="02040502050405020303" pitchFamily="18" charset="0"/>
              </a:rPr>
              <a:t>Jeremias</a:t>
            </a:r>
            <a:r>
              <a:rPr lang="es-MX" b="0" i="0" dirty="0">
                <a:solidFill>
                  <a:srgbClr val="2B2B2B"/>
                </a:solidFill>
                <a:effectLst/>
                <a:latin typeface="Georgia" panose="02040502050405020303" pitchFamily="18" charset="0"/>
              </a:rPr>
              <a:t> se sentía aparte de mal, de triste el también se sentía fuera de lugar porque todo el </a:t>
            </a:r>
            <a:r>
              <a:rPr lang="es-MX" b="0" i="0" dirty="0" err="1">
                <a:solidFill>
                  <a:srgbClr val="2B2B2B"/>
                </a:solidFill>
                <a:effectLst/>
                <a:latin typeface="Georgia" panose="02040502050405020303" pitchFamily="18" charset="0"/>
              </a:rPr>
              <a:t>mudn</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ohacia</a:t>
            </a:r>
            <a:r>
              <a:rPr lang="es-MX" b="0" i="0" dirty="0">
                <a:solidFill>
                  <a:srgbClr val="2B2B2B"/>
                </a:solidFill>
                <a:effectLst/>
                <a:latin typeface="Georgia" panose="02040502050405020303" pitchFamily="18" charset="0"/>
              </a:rPr>
              <a:t> pecado no había nadie haciendo lo bueno. </a:t>
            </a:r>
            <a:r>
              <a:rPr lang="es-MX" b="0" i="0" dirty="0" err="1">
                <a:solidFill>
                  <a:srgbClr val="2B2B2B"/>
                </a:solidFill>
                <a:effectLst/>
                <a:latin typeface="Georgia" panose="02040502050405020303" pitchFamily="18" charset="0"/>
              </a:rPr>
              <a:t>Logicamente</a:t>
            </a:r>
            <a:r>
              <a:rPr lang="es-MX" b="0" i="0" dirty="0">
                <a:solidFill>
                  <a:srgbClr val="2B2B2B"/>
                </a:solidFill>
                <a:effectLst/>
                <a:latin typeface="Georgia" panose="02040502050405020303" pitchFamily="18" charset="0"/>
              </a:rPr>
              <a:t> uno quiere escapar de allí. Pero Dios no lo llamó a </a:t>
            </a:r>
            <a:r>
              <a:rPr lang="es-MX" b="0" i="0" dirty="0" err="1">
                <a:solidFill>
                  <a:srgbClr val="2B2B2B"/>
                </a:solidFill>
                <a:effectLst/>
                <a:latin typeface="Georgia" panose="02040502050405020303" pitchFamily="18" charset="0"/>
              </a:rPr>
              <a:t>Jeremias</a:t>
            </a:r>
            <a:r>
              <a:rPr lang="es-MX" b="0" i="0" dirty="0">
                <a:solidFill>
                  <a:srgbClr val="2B2B2B"/>
                </a:solidFill>
                <a:effectLst/>
                <a:latin typeface="Georgia" panose="02040502050405020303" pitchFamily="18" charset="0"/>
              </a:rPr>
              <a:t> y ni tampoco A TI hermano a que escapes. Sin </a:t>
            </a:r>
            <a:r>
              <a:rPr lang="es-MX" b="0" i="0" dirty="0" err="1">
                <a:solidFill>
                  <a:srgbClr val="2B2B2B"/>
                </a:solidFill>
                <a:effectLst/>
                <a:latin typeface="Georgia" panose="02040502050405020303" pitchFamily="18" charset="0"/>
              </a:rPr>
              <a:t>oa</a:t>
            </a:r>
            <a:r>
              <a:rPr lang="es-MX" b="0" i="0" dirty="0">
                <a:solidFill>
                  <a:srgbClr val="2B2B2B"/>
                </a:solidFill>
                <a:effectLst/>
                <a:latin typeface="Georgia" panose="02040502050405020303" pitchFamily="18" charset="0"/>
              </a:rPr>
              <a:t> que des la batalla , la lucha, la guerra, defensa de la fe. A predicar y tratar de que se arrepientan de sus pecados.</a:t>
            </a:r>
          </a:p>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t>9</a:t>
            </a:fld>
            <a:endParaRPr lang="es-ES"/>
          </a:p>
        </p:txBody>
      </p:sp>
    </p:spTree>
    <p:extLst>
      <p:ext uri="{BB962C8B-B14F-4D97-AF65-F5344CB8AC3E}">
        <p14:creationId xmlns:p14="http://schemas.microsoft.com/office/powerpoint/2010/main" val="313639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rtlCol="0" anchor="ctr"/>
          <a:lstStyle>
            <a:lvl1pPr algn="ctr">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1" name="Rectángulo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4" name="Rectángulo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Rectángulo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rtlCol="0" anchor="ctr"/>
          <a:lstStyle>
            <a:lvl1pPr>
              <a:defRPr sz="6000">
                <a:solidFill>
                  <a:schemeClr val="bg1"/>
                </a:solidFill>
              </a:defRPr>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9" name="Rectángulo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Marcador de posición de imagen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ES" noProof="0" dirty="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rtlCol="0" anchor="ctr"/>
          <a:lstStyle>
            <a:lvl1pPr>
              <a:defRPr sz="6000">
                <a:solidFill>
                  <a:schemeClr val="bg1"/>
                </a:solidFill>
              </a:defRPr>
            </a:lvl1pPr>
          </a:lstStyle>
          <a:p>
            <a:pPr rtl="0"/>
            <a:r>
              <a:rPr lang="es-ES" noProof="0"/>
              <a:t>Haga clic para modificar el estilo de título del patrón</a:t>
            </a:r>
            <a:endParaRPr lang="es-ES" noProof="0" dirty="0"/>
          </a:p>
        </p:txBody>
      </p:sp>
      <p:sp>
        <p:nvSpPr>
          <p:cNvPr id="6" name="Marcador de posición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dirty="0"/>
          </a:p>
        </p:txBody>
      </p:sp>
      <p:sp>
        <p:nvSpPr>
          <p:cNvPr id="12" name="Forma libre: Forma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rtl="0">
              <a:buNone/>
            </a:pPr>
            <a:r>
              <a:rPr lang="es-ES" noProof="0"/>
              <a:t>Haga clic en el icono para agregar una imagen</a:t>
            </a:r>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rtlCol="0" anchor="ctr"/>
          <a:lstStyle>
            <a:lvl1pPr>
              <a:defRPr sz="6000">
                <a:solidFill>
                  <a:schemeClr val="accent5"/>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Rectángulo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rtlCol="0" anchor="ctr"/>
          <a:lstStyle>
            <a:lvl1pPr>
              <a:defRPr sz="6000">
                <a:solidFill>
                  <a:schemeClr val="tx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6" name="Rectángulo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3" name="Rectángulo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1" name="Marcador de posición de imagen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0" name="Rectángulo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osición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6" name="Conector recto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4" name="Marcador de contenido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5" name="Marcador de posición de imagen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a:t>Haga clic en el icono para agregar una imagen</a:t>
            </a:r>
          </a:p>
        </p:txBody>
      </p:sp>
      <p:sp>
        <p:nvSpPr>
          <p:cNvPr id="20" name="Rectángulo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23" name="Conector recto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4" name="Rectángulo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4" name="Marcador de posición de contenido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Rectángulo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posición de imagen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Marcador de posición de imagen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Marcador de posición de imagen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Marcador de posición de imagen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grpSp>
        <p:nvGrpSpPr>
          <p:cNvPr id="2" name="Grupo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ángulo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0" name="Rectángulo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2" name="Rectángulo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3" name="Rectángulo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contenido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Rectángulo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3" name="Rectángulo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436610" y="4079083"/>
            <a:ext cx="5318781" cy="976311"/>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8" name="Marcador de posición de imagen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ctr">
              <a:defRPr>
                <a:solidFill>
                  <a:schemeClr val="bg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5" name="Marcador de posición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6" name="Marcador de posición de imagen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l">
              <a:defRPr>
                <a:solidFill>
                  <a:schemeClr val="tx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5" name="Marcador de texto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imagen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8" name="Marcador de posición de imagen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7" name="Rectángulo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2" name="Rectángulo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grpSp>
        <p:nvGrpSpPr>
          <p:cNvPr id="14" name="Grupo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ángulo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grpSp>
        <p:nvGrpSpPr>
          <p:cNvPr id="17" name="Grupo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ángulo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osición de imagen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20" name="Rectángulo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posición de imagen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9" name="Marcador de texto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24" name="Rectángulo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29" name="Conector recto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Marcador de posición de imagen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5" name="Marcador de posición de imagen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6" name="Marcador de posición de imagen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38" name="Marcador de posición de imagen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rtlCol="0"/>
          <a:lstStyle>
            <a:lvl1pPr marL="0" indent="0" algn="ctr">
              <a:buNone/>
              <a:defRPr>
                <a:solidFill>
                  <a:schemeClr val="bg1"/>
                </a:solidFill>
              </a:defRPr>
            </a:lvl1pPr>
          </a:lstStyle>
          <a:p>
            <a:pPr rtl="0"/>
            <a:r>
              <a:rPr lang="es-ES" noProof="0"/>
              <a:t>Haga clic en el icono para agregar una imagen</a:t>
            </a:r>
          </a:p>
        </p:txBody>
      </p:sp>
      <p:sp>
        <p:nvSpPr>
          <p:cNvPr id="40" name="Marcador de texto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texto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Solo el título">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6168473" cy="758824"/>
          </a:xfrm>
        </p:spPr>
        <p:txBody>
          <a:bodyPr rtlCol="0"/>
          <a:lstStyle/>
          <a:p>
            <a:pPr rtl="0"/>
            <a:r>
              <a:rPr lang="es-ES" noProof="0"/>
              <a:t>Haga clic para editar el estilo de título del patrón</a:t>
            </a:r>
          </a:p>
        </p:txBody>
      </p:sp>
      <p:sp>
        <p:nvSpPr>
          <p:cNvPr id="24" name="Rectángulo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Rectángulo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Rectángulo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Triángulo isósceles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Triángulo isósceles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4" name="Triángulo isósceles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5" name="Marcador de posición de imagen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6" name="Marcador de posición de imagen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7" name="Marcador de posición de imagen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48" name="Marcador de posición de imagen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texto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8" name="Marcador de texto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9" name="Marcador de texto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Rectángulo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6" y="4079083"/>
            <a:ext cx="4416424"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8" name="Rectángulo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sp>
        <p:nvSpPr>
          <p:cNvPr id="20" name="Marcador de posición de imagen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5" name="Marcador de posición de imagen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6" name="Marcador de posición de imagen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27" name="Marcador de posición de imagen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rtlCol="0">
            <a:normAutofit/>
          </a:bodyPr>
          <a:lstStyle>
            <a:lvl1pPr marL="0" indent="0" algn="ctr">
              <a:buNone/>
              <a:defRPr sz="2000">
                <a:solidFill>
                  <a:schemeClr val="tx1"/>
                </a:solidFill>
              </a:defRPr>
            </a:lvl1pPr>
          </a:lstStyle>
          <a:p>
            <a:pPr rtl="0"/>
            <a:r>
              <a:rPr lang="es-ES" noProof="0"/>
              <a:t>Haga clic en el icono para agregar una imagen</a:t>
            </a:r>
          </a:p>
        </p:txBody>
      </p:sp>
      <p:sp>
        <p:nvSpPr>
          <p:cNvPr id="32" name="Rectángulo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Rectángulo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Rectángulo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6" name="Rectángulo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8" name="Marcador de texto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cxnSp>
        <p:nvCxnSpPr>
          <p:cNvPr id="6" name="Conector recto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sp>
        <p:nvSpPr>
          <p:cNvPr id="18" name="Rectángulo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5" name="Grupo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Conector recto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upo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Conector recto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Marcador de texto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4" name="Marcador de posición de imagen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5" name="Marcador de posición de imagen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46" name="Marcador de posición de imagen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2" name="Rectángulo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Rectángulo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Marcador de texto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5" name="Marcador de texto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6" name="Rectángulo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Marcador de texto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0" name="Marcador de texto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1" name="Marcador de posición de imagen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52" name="Marcador de posición de imagen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53" name="Marcador de posición de imagen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olo el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28" name="Marcador de posición de imagen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29" name="Marcador de posición de imagen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0" name="Marcador de posición de imagen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rtlCol="0">
            <a:normAutofit/>
          </a:bodyPr>
          <a:lstStyle>
            <a:lvl1pPr marL="0" indent="0" algn="ctr">
              <a:buNone/>
              <a:defRPr sz="1600">
                <a:solidFill>
                  <a:schemeClr val="bg1"/>
                </a:solidFill>
              </a:defRPr>
            </a:lvl1pPr>
          </a:lstStyle>
          <a:p>
            <a:pPr rtl="0"/>
            <a:r>
              <a:rPr lang="es-ES" noProof="0"/>
              <a:t>Haga clic en el icono para agregar una imagen</a:t>
            </a:r>
          </a:p>
        </p:txBody>
      </p:sp>
      <p:sp>
        <p:nvSpPr>
          <p:cNvPr id="31" name="Marcador de texto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Solo el títul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Rectángulo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11520488" cy="758824"/>
          </a:xfrm>
        </p:spPr>
        <p:txBody>
          <a:bodyPr rtlCol="0"/>
          <a:lstStyle/>
          <a:p>
            <a:pPr rtl="0"/>
            <a:r>
              <a:rPr lang="es-ES" noProof="0"/>
              <a:t>Haga clic para editar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28" name="Marcador de posición de imagen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29" name="Marcador de posición de imagen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30" name="Marcador de posición de imagen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rtlCol="0">
            <a:normAutofit/>
          </a:bodyPr>
          <a:lstStyle>
            <a:lvl1pPr marL="0" indent="0" algn="ctr">
              <a:buNone/>
              <a:defRPr sz="1600">
                <a:solidFill>
                  <a:schemeClr val="tx1"/>
                </a:solidFill>
              </a:defRPr>
            </a:lvl1pPr>
          </a:lstStyle>
          <a:p>
            <a:pPr rtl="0"/>
            <a:r>
              <a:rPr lang="es-ES" noProof="0"/>
              <a:t>Haga clic en el icono para agregar una imagen</a:t>
            </a:r>
          </a:p>
        </p:txBody>
      </p:sp>
      <p:sp>
        <p:nvSpPr>
          <p:cNvPr id="31" name="Marcador de texto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25" name="Rectángulo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texto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rtlCol="0">
            <a:normAutofit/>
          </a:bodyPr>
          <a:lstStyle>
            <a:lvl1pPr marL="0" indent="0" algn="ctr">
              <a:buNone/>
              <a:defRPr sz="2000"/>
            </a:lvl1pPr>
          </a:lstStyle>
          <a:p>
            <a:pPr rtl="0"/>
            <a:r>
              <a:rPr lang="es-ES" noProof="0"/>
              <a:t>Haga clic en el icono para agregar un gráfico</a:t>
            </a:r>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5" name="Marcador de posición de imagen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rtlCol="0">
            <a:normAutofit/>
          </a:bodyPr>
          <a:lstStyle>
            <a:lvl1pPr marL="0" indent="0" algn="ctr">
              <a:buNone/>
              <a:defRPr sz="2000"/>
            </a:lvl1pPr>
          </a:lstStyle>
          <a:p>
            <a:pPr rtl="0"/>
            <a:r>
              <a:rPr lang="es-ES" noProof="0"/>
              <a:t>Haga clic en el icono para agregar una imagen</a:t>
            </a:r>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rtlCol="0">
            <a:normAutofit/>
          </a:bodyPr>
          <a:lstStyle>
            <a:lvl1pPr marL="0" indent="0" algn="ctr">
              <a:buNone/>
              <a:defRPr sz="2000"/>
            </a:lvl1pPr>
          </a:lstStyle>
          <a:p>
            <a:pPr rtl="0"/>
            <a:r>
              <a:rPr lang="es-ES" noProof="0"/>
              <a:t>Haga clic en el icono para agregar un gráfico</a:t>
            </a:r>
          </a:p>
        </p:txBody>
      </p:sp>
      <p:sp>
        <p:nvSpPr>
          <p:cNvPr id="7" name="Marcador de gráfico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rtlCol="0">
            <a:normAutofit/>
          </a:bodyPr>
          <a:lstStyle>
            <a:lvl1pPr marL="0" indent="0" algn="ctr">
              <a:buNone/>
              <a:defRPr sz="2000"/>
            </a:lvl1pPr>
          </a:lstStyle>
          <a:p>
            <a:pPr rtl="0"/>
            <a:r>
              <a:rPr lang="es-ES" noProof="0"/>
              <a:t>Haga clic en el icono para agregar un gráfico</a:t>
            </a:r>
          </a:p>
        </p:txBody>
      </p:sp>
      <p:cxnSp>
        <p:nvCxnSpPr>
          <p:cNvPr id="6" name="Conector recto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t>‹Nº›</a:t>
            </a:fld>
            <a:endParaRPr lang="es-ES" noProof="0"/>
          </a:p>
        </p:txBody>
      </p:sp>
      <p:cxnSp>
        <p:nvCxnSpPr>
          <p:cNvPr id="24" name="Conector recto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9" name="Marcador de gráfico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10" name="Marcador de gráfico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rtlCol="0">
            <a:normAutofit/>
          </a:bodyPr>
          <a:lstStyle>
            <a:lvl1pPr marL="0" indent="0" algn="ctr">
              <a:buNone/>
              <a:defRPr sz="2000"/>
            </a:lvl1pPr>
          </a:lstStyle>
          <a:p>
            <a:pPr rtl="0"/>
            <a:r>
              <a:rPr lang="es-ES" noProof="0"/>
              <a:t>Haga clic en el icono para agregar un gráfico</a:t>
            </a:r>
          </a:p>
        </p:txBody>
      </p:sp>
      <p:sp>
        <p:nvSpPr>
          <p:cNvPr id="11" name="Marcador de gráfico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rtlCol="0">
            <a:normAutofit/>
          </a:bodyPr>
          <a:lstStyle>
            <a:lvl1pPr marL="0" indent="0" algn="ctr">
              <a:buNone/>
              <a:defRPr sz="2000"/>
            </a:lvl1pPr>
          </a:lstStyle>
          <a:p>
            <a:pPr rtl="0"/>
            <a:r>
              <a:rPr lang="es-ES" noProof="0"/>
              <a:t>Haga clic en el icono para agregar un gráfico</a:t>
            </a:r>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14" name="Rectángulo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a:solidFill>
                  <a:schemeClr val="accent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951C9A4-8764-4CB3-AC26-C957C0E84BCD}"/>
              </a:ext>
            </a:extLst>
          </p:cNvPr>
          <p:cNvSpPr>
            <a:spLocks noGrp="1"/>
          </p:cNvSpPr>
          <p:nvPr userDrawn="1">
            <p:ph type="subTitle" idx="1" hasCustomPrompt="1"/>
          </p:nvPr>
        </p:nvSpPr>
        <p:spPr>
          <a:xfrm>
            <a:off x="1510507" y="5130801"/>
            <a:ext cx="9242424" cy="533400"/>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a:solidFill>
                  <a:schemeClr val="tx1"/>
                </a:solidFill>
              </a:defRPr>
            </a:lvl1pPr>
          </a:lstStyle>
          <a:p>
            <a:pPr rtl="0"/>
            <a:r>
              <a:rPr lang="es-ES" noProof="0"/>
              <a:t>Gracias</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número de diapositiva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posición de número de diapositiva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Tree>
    <p:extLst>
      <p:ext uri="{BB962C8B-B14F-4D97-AF65-F5344CB8AC3E}">
        <p14:creationId xmlns:p14="http://schemas.microsoft.com/office/powerpoint/2010/main" val="180341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99226" y="1020431"/>
            <a:ext cx="10993549" cy="1475013"/>
          </a:xfrm>
          <a:effectLst/>
        </p:spPr>
        <p:txBody>
          <a:bodyPr rtlCol="0" anchor="ctr" anchorCtr="0">
            <a:normAutofit/>
          </a:bodyPr>
          <a:lstStyle>
            <a:lvl1pPr algn="ctr">
              <a:defRPr sz="54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7605951" y="5956137"/>
            <a:ext cx="2844800" cy="365125"/>
          </a:xfrm>
        </p:spPr>
        <p:txBody>
          <a:bodyPr rtlCol="0"/>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FA8A5F0-3F68-4105-B982-4D277ECFAC79}" type="datetime8">
              <a:rPr kumimoji="0" lang="es-ES" sz="900" b="0" i="0" u="none" strike="noStrike" kern="1200" cap="none" spc="0" normalizeH="0" baseline="0" noProof="0" smtClean="0">
                <a:ln>
                  <a:noFill/>
                </a:ln>
                <a:solidFill>
                  <a:prstClr val="white"/>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prstClr val="white"/>
              </a:solidFill>
              <a:effectLst/>
              <a:uLnTx/>
              <a:uFillTx/>
              <a:latin typeface="Candara"/>
              <a:ea typeface="+mn-ea"/>
              <a:cs typeface="+mn-cs"/>
            </a:endParaRPr>
          </a:p>
        </p:txBody>
      </p:sp>
      <p:sp>
        <p:nvSpPr>
          <p:cNvPr id="5" name="Marcador de pie de página 4"/>
          <p:cNvSpPr>
            <a:spLocks noGrp="1"/>
          </p:cNvSpPr>
          <p:nvPr>
            <p:ph type="ftr" sz="quarter" idx="11"/>
          </p:nvPr>
        </p:nvSpPr>
        <p:spPr>
          <a:xfrm>
            <a:off x="581192" y="5951811"/>
            <a:ext cx="6917210" cy="365125"/>
          </a:xfrm>
        </p:spPr>
        <p:txBody>
          <a:bodyPr rtlCol="0"/>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prstClr val="white"/>
                </a:solidFill>
                <a:effectLst/>
                <a:uLnTx/>
                <a:uFillTx/>
                <a:latin typeface="Candara"/>
                <a:ea typeface="+mn-ea"/>
                <a:cs typeface="+mn-cs"/>
              </a:rPr>
              <a:t>AGREGAR UN PIE DE PÁGINA</a:t>
            </a:r>
          </a:p>
        </p:txBody>
      </p:sp>
      <p:sp>
        <p:nvSpPr>
          <p:cNvPr id="6" name="Marcador de número de diapositiva 5"/>
          <p:cNvSpPr>
            <a:spLocks noGrp="1"/>
          </p:cNvSpPr>
          <p:nvPr>
            <p:ph type="sldNum" sz="quarter" idx="12"/>
          </p:nvPr>
        </p:nvSpPr>
        <p:spPr>
          <a:xfrm>
            <a:off x="10558300" y="5956137"/>
            <a:ext cx="1016440" cy="365125"/>
          </a:xfrm>
        </p:spPr>
        <p:txBody>
          <a:bodyPr rtlCol="0"/>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prstClr val="white"/>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266287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Marcador de posición de contenido 2"/>
          <p:cNvSpPr>
            <a:spLocks noGrp="1"/>
          </p:cNvSpPr>
          <p:nvPr>
            <p:ph idx="1" hasCustomPrompt="1"/>
          </p:nvPr>
        </p:nvSpPr>
        <p:spPr>
          <a:xfrm>
            <a:off x="581192" y="2180496"/>
            <a:ext cx="11029615" cy="367830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08D6F2AA-0826-4B3A-948C-D11EF33E8F78}"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5" name="Marcador de pie de página 4"/>
          <p:cNvSpPr>
            <a:spLocks noGrp="1"/>
          </p:cNvSpPr>
          <p:nvPr>
            <p:ph type="ftr" sz="quarter" idx="1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6" name="Marcador de posición de número de diapositiva 5"/>
          <p:cNvSpPr>
            <a:spLocks noGrp="1"/>
          </p:cNvSpPr>
          <p:nvPr>
            <p:ph type="sldNum" sz="quarter" idx="12"/>
          </p:nvPr>
        </p:nvSpPr>
        <p:spPr>
          <a:xfrm>
            <a:off x="10558300" y="5956137"/>
            <a:ext cx="1052508" cy="365125"/>
          </a:xfrm>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9" name="Título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es-ES" noProof="0"/>
              <a:t>Haga clic para modificar el estilo de título del patrón</a:t>
            </a:r>
          </a:p>
        </p:txBody>
      </p:sp>
    </p:spTree>
    <p:extLst>
      <p:ext uri="{BB962C8B-B14F-4D97-AF65-F5344CB8AC3E}">
        <p14:creationId xmlns:p14="http://schemas.microsoft.com/office/powerpoint/2010/main" val="3692791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Imagen con leyenda">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5655714"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6295292" y="773724"/>
            <a:ext cx="5315516" cy="4958862"/>
          </a:xfrm>
        </p:spPr>
        <p:txBody>
          <a:bodyPr rtlCol="0" anchor="ctr" anchorCtr="0"/>
          <a:lstStyle>
            <a:lvl1pPr>
              <a:defRPr>
                <a:solidFill>
                  <a:schemeClr val="accent1"/>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581192" y="773724"/>
            <a:ext cx="5388785" cy="4958862"/>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AE86D30F-56C8-4F8D-8E3D-143839AB49C6}"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5" name="Marcador de pie de página 4"/>
          <p:cNvSpPr>
            <a:spLocks noGrp="1"/>
          </p:cNvSpPr>
          <p:nvPr>
            <p:ph type="ftr" sz="quarter" idx="1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6" name="Marcador de número de diapositiva 5"/>
          <p:cNvSpPr>
            <a:spLocks noGrp="1"/>
          </p:cNvSpPr>
          <p:nvPr>
            <p:ph type="sldNum" sz="quarter" idx="12"/>
          </p:nvPr>
        </p:nvSpPr>
        <p:spPr>
          <a:xfrm>
            <a:off x="10558300" y="5956137"/>
            <a:ext cx="1052508" cy="365125"/>
          </a:xfrm>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Tree>
    <p:extLst>
      <p:ext uri="{BB962C8B-B14F-4D97-AF65-F5344CB8AC3E}">
        <p14:creationId xmlns:p14="http://schemas.microsoft.com/office/powerpoint/2010/main" val="2996329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E7A2204-0C60-404C-BAF4-46570482D825}" type="datetime8">
              <a:rPr kumimoji="0" lang="es-ES" sz="900" b="0" i="0" u="none" strike="noStrike" kern="1200" cap="none" spc="0" normalizeH="0" baseline="0" noProof="0" smtClean="0">
                <a:ln>
                  <a:noFill/>
                </a:ln>
                <a:solidFill>
                  <a:prstClr val="white"/>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prstClr val="white"/>
              </a:solidFill>
              <a:effectLst/>
              <a:uLnTx/>
              <a:uFillTx/>
              <a:latin typeface="Candara"/>
              <a:ea typeface="+mn-ea"/>
              <a:cs typeface="+mn-cs"/>
            </a:endParaRPr>
          </a:p>
        </p:txBody>
      </p:sp>
      <p:sp>
        <p:nvSpPr>
          <p:cNvPr id="5" name="Marcador de pie de página 4"/>
          <p:cNvSpPr>
            <a:spLocks noGrp="1"/>
          </p:cNvSpPr>
          <p:nvPr>
            <p:ph type="ftr" sz="quarter" idx="11"/>
          </p:nvPr>
        </p:nvSpPr>
        <p:spPr/>
        <p:txBody>
          <a:bodyPr rtlCol="0"/>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prstClr val="white"/>
                </a:solidFill>
                <a:effectLst/>
                <a:uLnTx/>
                <a:uFillTx/>
                <a:latin typeface="Candara"/>
                <a:ea typeface="+mn-ea"/>
                <a:cs typeface="+mn-cs"/>
              </a:rPr>
              <a:t>AGREGAR UN PIE DE PÁGINA</a:t>
            </a:r>
          </a:p>
        </p:txBody>
      </p:sp>
      <p:sp>
        <p:nvSpPr>
          <p:cNvPr id="6" name="Marcador de posición de número de diapositiva 5"/>
          <p:cNvSpPr>
            <a:spLocks noGrp="1"/>
          </p:cNvSpPr>
          <p:nvPr>
            <p:ph type="sldNum" sz="quarter" idx="12"/>
          </p:nvPr>
        </p:nvSpPr>
        <p:spPr/>
        <p:txBody>
          <a:bodyPr rtlCol="0"/>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prstClr val="white"/>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209288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581193" y="2228003"/>
            <a:ext cx="5422390"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88417" y="2228003"/>
            <a:ext cx="5422392"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3C2010AE-44B9-455E-AB33-849CAFC5BE7A}"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6" name="Marcador de pie de página 5"/>
          <p:cNvSpPr>
            <a:spLocks noGrp="1"/>
          </p:cNvSpPr>
          <p:nvPr>
            <p:ph type="ftr" sz="quarter" idx="1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7" name="Marcador de número de diapositiva 6"/>
          <p:cNvSpPr>
            <a:spLocks noGrp="1"/>
          </p:cNvSpPr>
          <p:nvPr>
            <p:ph type="sldNum" sz="quarter" idx="12"/>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Tree>
    <p:extLst>
      <p:ext uri="{BB962C8B-B14F-4D97-AF65-F5344CB8AC3E}">
        <p14:creationId xmlns:p14="http://schemas.microsoft.com/office/powerpoint/2010/main" val="941009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umna de comparación 3">
    <p:spTree>
      <p:nvGrpSpPr>
        <p:cNvPr id="1" name=""/>
        <p:cNvGrpSpPr/>
        <p:nvPr/>
      </p:nvGrpSpPr>
      <p:grpSpPr>
        <a:xfrm>
          <a:off x="0" y="0"/>
          <a:ext cx="0" cy="0"/>
          <a:chOff x="0" y="0"/>
          <a:chExt cx="0" cy="0"/>
        </a:xfrm>
      </p:grpSpPr>
      <p:sp>
        <p:nvSpPr>
          <p:cNvPr id="11" name="Rectángulo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lvl1pPr>
              <a:defRPr>
                <a:solidFill>
                  <a:srgbClr val="9031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8A923AA-4DC8-49E8-AE56-2621FE07B23C}"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8" name="Marcador de pie de página 7"/>
          <p:cNvSpPr>
            <a:spLocks noGrp="1"/>
          </p:cNvSpPr>
          <p:nvPr>
            <p:ph type="ftr" sz="quarter" idx="11"/>
          </p:nvPr>
        </p:nvSpPr>
        <p:spPr>
          <a:xfrm>
            <a:off x="581192" y="5951811"/>
            <a:ext cx="6917210" cy="365125"/>
          </a:xfrm>
        </p:spPr>
        <p:txBody>
          <a:bodyPr rtlCol="0"/>
          <a:lstStyle>
            <a:lvl1pPr>
              <a:defRPr>
                <a:solidFill>
                  <a:srgbClr val="9031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23" name="Marcador de posición de contenido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número de diapositiva 8"/>
          <p:cNvSpPr>
            <a:spLocks noGrp="1"/>
          </p:cNvSpPr>
          <p:nvPr>
            <p:ph type="sldNum" sz="quarter" idx="12"/>
          </p:nvPr>
        </p:nvSpPr>
        <p:spPr/>
        <p:txBody>
          <a:bodyPr rtlCol="0"/>
          <a:lstStyle>
            <a:lvl1pPr>
              <a:defRPr>
                <a:solidFill>
                  <a:srgbClr val="9031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22" name="Marcador de posición de contenido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4" name="Marcador de posición de texto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cxnSp>
        <p:nvCxnSpPr>
          <p:cNvPr id="19" name="Conector recto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ector recto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Marcador de posición de texto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Tree>
    <p:extLst>
      <p:ext uri="{BB962C8B-B14F-4D97-AF65-F5344CB8AC3E}">
        <p14:creationId xmlns:p14="http://schemas.microsoft.com/office/powerpoint/2010/main" val="308493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lvl1pPr>
              <a:defRPr>
                <a:solidFill>
                  <a:srgbClr val="9031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47F3D9-63C1-409D-8BB8-AB9AC45AB431}"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8" name="Marcador de pie de página 7"/>
          <p:cNvSpPr>
            <a:spLocks noGrp="1"/>
          </p:cNvSpPr>
          <p:nvPr>
            <p:ph type="ftr" sz="quarter" idx="11"/>
          </p:nvPr>
        </p:nvSpPr>
        <p:spPr/>
        <p:txBody>
          <a:bodyPr rtlCol="0"/>
          <a:lstStyle>
            <a:lvl1pPr>
              <a:defRPr>
                <a:solidFill>
                  <a:srgbClr val="9031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9" name="Marcador de número de diapositiva 8"/>
          <p:cNvSpPr>
            <a:spLocks noGrp="1"/>
          </p:cNvSpPr>
          <p:nvPr>
            <p:ph type="sldNum" sz="quarter" idx="12"/>
          </p:nvPr>
        </p:nvSpPr>
        <p:spPr/>
        <p:txBody>
          <a:bodyPr rtlCol="0"/>
          <a:lstStyle>
            <a:lvl1pPr>
              <a:defRPr>
                <a:solidFill>
                  <a:srgbClr val="9031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Tree>
    <p:extLst>
      <p:ext uri="{BB962C8B-B14F-4D97-AF65-F5344CB8AC3E}">
        <p14:creationId xmlns:p14="http://schemas.microsoft.com/office/powerpoint/2010/main" val="123501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FCE87C6E-3441-429B-A81D-87F8344C068B}"/>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Tree>
    <p:extLst>
      <p:ext uri="{BB962C8B-B14F-4D97-AF65-F5344CB8AC3E}">
        <p14:creationId xmlns:p14="http://schemas.microsoft.com/office/powerpoint/2010/main" val="84979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ángulo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Marcador de fecha 2"/>
          <p:cNvSpPr>
            <a:spLocks noGrp="1"/>
          </p:cNvSpPr>
          <p:nvPr>
            <p:ph type="dt" sz="half"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4169EEC8-605E-4E58-948B-0991A8446E7F}"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4" name="Marcador de pie de página 3"/>
          <p:cNvSpPr>
            <a:spLocks noGrp="1"/>
          </p:cNvSpPr>
          <p:nvPr>
            <p:ph type="ftr" sz="quarter" idx="1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5" name="Marcador de número de diapositiva 4"/>
          <p:cNvSpPr>
            <a:spLocks noGrp="1"/>
          </p:cNvSpPr>
          <p:nvPr>
            <p:ph type="sldNum" sz="quarter" idx="12"/>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9" name="Título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es-ES" noProof="0"/>
              <a:t>Haga clic para modificar el estilo de título del patrón</a:t>
            </a:r>
          </a:p>
        </p:txBody>
      </p:sp>
    </p:spTree>
    <p:extLst>
      <p:ext uri="{BB962C8B-B14F-4D97-AF65-F5344CB8AC3E}">
        <p14:creationId xmlns:p14="http://schemas.microsoft.com/office/powerpoint/2010/main" val="4026412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lvl1pPr>
              <a:defRPr>
                <a:solidFill>
                  <a:srgbClr val="9031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EF09C4-505A-407E-8C34-648786B9CFE9}"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3" name="Marcador de pie de página 2"/>
          <p:cNvSpPr>
            <a:spLocks noGrp="1"/>
          </p:cNvSpPr>
          <p:nvPr>
            <p:ph type="ftr" sz="quarter" idx="11"/>
          </p:nvPr>
        </p:nvSpPr>
        <p:spPr/>
        <p:txBody>
          <a:bodyPr rtlCol="0"/>
          <a:lstStyle>
            <a:lvl1pPr>
              <a:defRPr>
                <a:solidFill>
                  <a:srgbClr val="9031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4" name="Marcador de número de diapositiva 3"/>
          <p:cNvSpPr>
            <a:spLocks noGrp="1"/>
          </p:cNvSpPr>
          <p:nvPr>
            <p:ph type="sldNum" sz="quarter" idx="12"/>
          </p:nvPr>
        </p:nvSpPr>
        <p:spPr/>
        <p:txBody>
          <a:bodyPr rtlCol="0"/>
          <a:lstStyle>
            <a:lvl1pPr>
              <a:defRPr>
                <a:solidFill>
                  <a:srgbClr val="9031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5" name="Título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223772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40626F3-E7EF-492C-A111-7A55985ABF6C}" type="datetime8">
              <a:rPr kumimoji="0" lang="es-ES" sz="900" b="0" i="0" u="none" strike="noStrike" kern="1200" cap="none" spc="0" normalizeH="0" baseline="0" noProof="0" smtClean="0">
                <a:ln>
                  <a:noFill/>
                </a:ln>
                <a:solidFill>
                  <a:prstClr val="white"/>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prstClr val="white"/>
              </a:solidFill>
              <a:effectLst/>
              <a:uLnTx/>
              <a:uFillTx/>
              <a:latin typeface="Candara"/>
              <a:ea typeface="+mn-ea"/>
              <a:cs typeface="+mn-cs"/>
            </a:endParaRPr>
          </a:p>
        </p:txBody>
      </p:sp>
      <p:sp>
        <p:nvSpPr>
          <p:cNvPr id="6" name="Marcador de pie de página 5"/>
          <p:cNvSpPr>
            <a:spLocks noGrp="1"/>
          </p:cNvSpPr>
          <p:nvPr>
            <p:ph type="ftr" sz="quarter" idx="11"/>
          </p:nvPr>
        </p:nvSpPr>
        <p:spPr/>
        <p:txBody>
          <a:bodyPr rtlCol="0"/>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prstClr val="white"/>
                </a:solidFill>
                <a:effectLst/>
                <a:uLnTx/>
                <a:uFillTx/>
                <a:latin typeface="Candara"/>
                <a:ea typeface="+mn-ea"/>
                <a:cs typeface="+mn-cs"/>
              </a:rPr>
              <a:t>AGREGAR UN 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prstClr val="white"/>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1437663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1_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A1E663D7-926F-4FE8-B68E-02539203BABA}"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6" name="Marcador de pie de página 5"/>
          <p:cNvSpPr>
            <a:spLocks noGrp="1"/>
          </p:cNvSpPr>
          <p:nvPr>
            <p:ph type="ftr" sz="quarter" idx="1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7" name="Marcador de número de diapositiva 6"/>
          <p:cNvSpPr>
            <a:spLocks noGrp="1"/>
          </p:cNvSpPr>
          <p:nvPr>
            <p:ph type="sldNum" sz="quarter" idx="12"/>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Tree>
    <p:extLst>
      <p:ext uri="{BB962C8B-B14F-4D97-AF65-F5344CB8AC3E}">
        <p14:creationId xmlns:p14="http://schemas.microsoft.com/office/powerpoint/2010/main" val="51459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900" b="0" i="0" u="none" strike="noStrike" kern="1200" cap="none" spc="0" normalizeH="0" baseline="0" noProof="0" dirty="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11/2/2024</a:t>
            </a:fld>
            <a:endParaRPr kumimoji="0" lang="en-US" sz="900" b="0" i="0" u="none" strike="noStrike" kern="1200" cap="none" spc="0" normalizeH="0" baseline="0" noProof="0" dirty="0">
              <a:ln>
                <a:noFill/>
              </a:ln>
              <a:solidFill>
                <a:srgbClr val="903163"/>
              </a:solidFill>
              <a:effectLst/>
              <a:uLnTx/>
              <a:uFillTx/>
              <a:latin typeface="Candara"/>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903163"/>
              </a:solidFill>
              <a:effectLst/>
              <a:uLnTx/>
              <a:uFillTx/>
              <a:latin typeface="Candar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900" b="0" i="0" u="none" strike="noStrike" kern="1200" cap="none" spc="0" normalizeH="0" baseline="0" noProof="0" dirty="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dirty="0">
              <a:ln>
                <a:noFill/>
              </a:ln>
              <a:solidFill>
                <a:srgbClr val="903163"/>
              </a:solidFill>
              <a:effectLst/>
              <a:uLnTx/>
              <a:uFillTx/>
              <a:latin typeface="Candara"/>
              <a:ea typeface="+mn-ea"/>
              <a:cs typeface="+mn-cs"/>
            </a:endParaRPr>
          </a:p>
        </p:txBody>
      </p:sp>
    </p:spTree>
    <p:extLst>
      <p:ext uri="{BB962C8B-B14F-4D97-AF65-F5344CB8AC3E}">
        <p14:creationId xmlns:p14="http://schemas.microsoft.com/office/powerpoint/2010/main" val="418763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n>
                <a:noFill/>
              </a:ln>
            </a:endParaRPr>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7" name="Marcador de posición de imagen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5" name="Marcador de posición de imagen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a:t>Agregue la imagen aquí</a:t>
            </a:r>
          </a:p>
        </p:txBody>
      </p:sp>
      <p:sp>
        <p:nvSpPr>
          <p:cNvPr id="7" name="Marcador de posición de imagen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a:t>Agregue la imagen aquí</a:t>
            </a:r>
          </a:p>
        </p:txBody>
      </p:sp>
      <p:sp>
        <p:nvSpPr>
          <p:cNvPr id="9" name="Rectángulo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t>‹Nº›</a:t>
            </a:fld>
            <a:endParaRPr lang="es-ES" noProof="0"/>
          </a:p>
        </p:txBody>
      </p:sp>
      <p:sp>
        <p:nvSpPr>
          <p:cNvPr id="13" name="Marcador de posición de imagen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4" name="Marcador de posición de imagen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p>
        </p:txBody>
      </p:sp>
      <p:sp>
        <p:nvSpPr>
          <p:cNvPr id="15" name="Rectángulo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2.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Rectángulo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número de diapositiva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pPr rtl="0"/>
            <a:fld id="{03DC2DEF-D2FE-4B45-ABA4-9F153FD1C98A}" type="slidenum">
              <a:rPr lang="es-ES" noProof="0" smtClean="0"/>
              <a:pPr rtl="0"/>
              <a:t>‹Nº›</a:t>
            </a:fld>
            <a:endParaRPr lang="es-ES" noProof="0"/>
          </a:p>
        </p:txBody>
      </p:sp>
      <p:sp>
        <p:nvSpPr>
          <p:cNvPr id="8" name="Rectángulo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D38B9AE-B550-41DD-9BBC-01F451A3BA6D}" type="datetime8">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02/11/2024 23:20</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5" name="Marcador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all" spc="0" normalizeH="0" baseline="0" noProof="0">
                <a:ln>
                  <a:noFill/>
                </a:ln>
                <a:solidFill>
                  <a:srgbClr val="903163"/>
                </a:solidFill>
                <a:effectLst/>
                <a:uLnTx/>
                <a:uFillTx/>
                <a:latin typeface="Candara"/>
                <a:ea typeface="+mn-ea"/>
                <a:cs typeface="+mn-cs"/>
              </a:rPr>
              <a:t>AGREGAR UN PIE DE PÁGINA</a:t>
            </a:r>
          </a:p>
        </p:txBody>
      </p:sp>
      <p:sp>
        <p:nvSpPr>
          <p:cNvPr id="6" name="Marcador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C3056E-1632-4A65-A24F-3F10A1450A6E}" type="slidenum">
              <a:rPr kumimoji="0" lang="es-ES" sz="900" b="0" i="0" u="none" strike="noStrike" kern="1200" cap="none" spc="0" normalizeH="0" baseline="0" noProof="0" smtClean="0">
                <a:ln>
                  <a:noFill/>
                </a:ln>
                <a:solidFill>
                  <a:srgbClr val="903163"/>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3163"/>
              </a:solidFill>
              <a:effectLst/>
              <a:uLnTx/>
              <a:uFillTx/>
              <a:latin typeface="Candara"/>
              <a:ea typeface="+mn-ea"/>
              <a:cs typeface="+mn-cs"/>
            </a:endParaRPr>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23286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D71C9CD-CAE8-4AC8-936D-333769D479E5}"/>
              </a:ext>
            </a:extLst>
          </p:cNvPr>
          <p:cNvSpPr>
            <a:spLocks noGrp="1"/>
          </p:cNvSpPr>
          <p:nvPr>
            <p:ph type="ctrTitle"/>
          </p:nvPr>
        </p:nvSpPr>
        <p:spPr>
          <a:xfrm>
            <a:off x="6605588" y="1371600"/>
            <a:ext cx="5667692" cy="3820159"/>
          </a:xfrm>
        </p:spPr>
        <p:txBody>
          <a:bodyPr rtlCol="0">
            <a:normAutofit fontScale="90000"/>
          </a:bodyPr>
          <a:lstStyle/>
          <a:p>
            <a:pPr rtl="0"/>
            <a:r>
              <a:rPr lang="es-MX" dirty="0"/>
              <a:t>Lágrimas de un Profeta: El Lamento de Jeremías por su Pueblo</a:t>
            </a:r>
            <a:endParaRPr lang="es-ES" dirty="0"/>
          </a:p>
        </p:txBody>
      </p:sp>
      <p:sp>
        <p:nvSpPr>
          <p:cNvPr id="4" name="Subtítulo 3">
            <a:extLst>
              <a:ext uri="{FF2B5EF4-FFF2-40B4-BE49-F238E27FC236}">
                <a16:creationId xmlns:a16="http://schemas.microsoft.com/office/drawing/2014/main" id="{C6D24F99-E026-485A-96CD-AEC98137262A}"/>
              </a:ext>
            </a:extLst>
          </p:cNvPr>
          <p:cNvSpPr>
            <a:spLocks noGrp="1"/>
          </p:cNvSpPr>
          <p:nvPr>
            <p:ph type="subTitle" idx="1"/>
          </p:nvPr>
        </p:nvSpPr>
        <p:spPr>
          <a:xfrm>
            <a:off x="6732905" y="5191759"/>
            <a:ext cx="4986338" cy="975360"/>
          </a:xfrm>
        </p:spPr>
        <p:txBody>
          <a:bodyPr rtlCol="0">
            <a:normAutofit/>
          </a:bodyPr>
          <a:lstStyle/>
          <a:p>
            <a:pPr rtl="0"/>
            <a:r>
              <a:rPr lang="es-ES" dirty="0"/>
              <a:t>Jeremías capitulo 9:1-11</a:t>
            </a:r>
          </a:p>
          <a:p>
            <a:pPr rtl="0"/>
            <a:r>
              <a:rPr lang="es-ES" dirty="0"/>
              <a:t>I.P.F.B Castillo Fuerte</a:t>
            </a:r>
          </a:p>
        </p:txBody>
      </p:sp>
      <p:pic>
        <p:nvPicPr>
          <p:cNvPr id="9" name="Marcador de posición de imagen 8">
            <a:extLst>
              <a:ext uri="{FF2B5EF4-FFF2-40B4-BE49-F238E27FC236}">
                <a16:creationId xmlns:a16="http://schemas.microsoft.com/office/drawing/2014/main" id="{B89F1728-0D53-44DD-A7F3-65410B4E4D2E}"/>
              </a:ext>
            </a:extLst>
          </p:cNvPr>
          <p:cNvPicPr>
            <a:picLocks noGrp="1" noChangeAspect="1"/>
          </p:cNvPicPr>
          <p:nvPr>
            <p:ph type="pic" sz="quarter" idx="10"/>
          </p:nvPr>
        </p:nvPicPr>
        <p:blipFill>
          <a:blip r:embed="rId3"/>
          <a:srcRect t="17527" b="17527"/>
          <a:stretch>
            <a:fillRect/>
          </a:stretch>
        </p:blipFill>
        <p:spPr/>
      </p:pic>
      <p:pic>
        <p:nvPicPr>
          <p:cNvPr id="10" name="Imagen 2" descr="Logotipo, Icono&#10;&#10;Descripción generada automáticamente">
            <a:extLst>
              <a:ext uri="{FF2B5EF4-FFF2-40B4-BE49-F238E27FC236}">
                <a16:creationId xmlns:a16="http://schemas.microsoft.com/office/drawing/2014/main" id="{22F58B79-AB1B-407C-AE27-3C28B013CD99}"/>
              </a:ext>
            </a:extLst>
          </p:cNvPr>
          <p:cNvPicPr>
            <a:picLocks noChangeAspect="1"/>
          </p:cNvPicPr>
          <p:nvPr/>
        </p:nvPicPr>
        <p:blipFill>
          <a:blip r:embed="rId4"/>
          <a:stretch>
            <a:fillRect/>
          </a:stretch>
        </p:blipFill>
        <p:spPr>
          <a:xfrm>
            <a:off x="10221014" y="0"/>
            <a:ext cx="1656026" cy="1442720"/>
          </a:xfrm>
          <a:prstGeom prst="rect">
            <a:avLst/>
          </a:prstGeom>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a:xfrm>
            <a:off x="0" y="4406207"/>
            <a:ext cx="12192000" cy="1175444"/>
          </a:xfrm>
        </p:spPr>
        <p:txBody>
          <a:bodyPr rtlCol="0">
            <a:normAutofit fontScale="90000"/>
          </a:bodyPr>
          <a:lstStyle/>
          <a:p>
            <a:r>
              <a:rPr lang="es-MX" sz="4900" b="1" i="0" dirty="0">
                <a:solidFill>
                  <a:srgbClr val="003A66"/>
                </a:solidFill>
                <a:effectLst/>
                <a:latin typeface="montserrat" panose="00000500000000000000" pitchFamily="2" charset="0"/>
              </a:rPr>
              <a:t>Judá entregado al engaño y la mentira.</a:t>
            </a:r>
            <a:br>
              <a:rPr lang="es-ES" dirty="0"/>
            </a:br>
            <a:r>
              <a:rPr lang="es-ES" sz="5300" dirty="0"/>
              <a:t>Capitulo 9:3-6</a:t>
            </a:r>
            <a:endParaRPr lang="es-ES" dirty="0"/>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10</a:t>
            </a:fld>
            <a:endParaRPr lang="es-ES"/>
          </a:p>
        </p:txBody>
      </p:sp>
      <p:pic>
        <p:nvPicPr>
          <p:cNvPr id="10" name="Imagen 9">
            <a:extLst>
              <a:ext uri="{FF2B5EF4-FFF2-40B4-BE49-F238E27FC236}">
                <a16:creationId xmlns:a16="http://schemas.microsoft.com/office/drawing/2014/main" id="{641ACD77-C06A-46F8-B45A-009038B28645}"/>
              </a:ext>
            </a:extLst>
          </p:cNvPr>
          <p:cNvPicPr>
            <a:picLocks noChangeAspect="1"/>
          </p:cNvPicPr>
          <p:nvPr/>
        </p:nvPicPr>
        <p:blipFill>
          <a:blip r:embed="rId3"/>
          <a:stretch>
            <a:fillRect/>
          </a:stretch>
        </p:blipFill>
        <p:spPr>
          <a:xfrm rot="5400000">
            <a:off x="4460147" y="-4460143"/>
            <a:ext cx="3271706" cy="12192000"/>
          </a:xfrm>
          <a:prstGeom prst="rect">
            <a:avLst/>
          </a:prstGeom>
        </p:spPr>
      </p:pic>
      <p:pic>
        <p:nvPicPr>
          <p:cNvPr id="6" name="Imagen 2" descr="Logotipo, Icono&#10;&#10;Descripción generada automáticamente">
            <a:extLst>
              <a:ext uri="{FF2B5EF4-FFF2-40B4-BE49-F238E27FC236}">
                <a16:creationId xmlns:a16="http://schemas.microsoft.com/office/drawing/2014/main" id="{08CFCAB4-3E1E-4530-BF77-C1E0AC103F70}"/>
              </a:ext>
            </a:extLst>
          </p:cNvPr>
          <p:cNvPicPr>
            <a:picLocks noChangeAspect="1"/>
          </p:cNvPicPr>
          <p:nvPr/>
        </p:nvPicPr>
        <p:blipFill>
          <a:blip r:embed="rId4"/>
          <a:stretch>
            <a:fillRect/>
          </a:stretch>
        </p:blipFill>
        <p:spPr>
          <a:xfrm>
            <a:off x="11033667" y="69850"/>
            <a:ext cx="1046480" cy="937885"/>
          </a:xfrm>
          <a:prstGeom prst="rect">
            <a:avLst/>
          </a:prstGeom>
        </p:spPr>
      </p:pic>
    </p:spTree>
    <p:extLst>
      <p:ext uri="{BB962C8B-B14F-4D97-AF65-F5344CB8AC3E}">
        <p14:creationId xmlns:p14="http://schemas.microsoft.com/office/powerpoint/2010/main" val="249745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8"/>
            <a:ext cx="10850880" cy="1057842"/>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algn="ctr" rtl="0"/>
            <a:r>
              <a:rPr lang="es-MX" sz="2800" b="0" i="0" dirty="0">
                <a:solidFill>
                  <a:schemeClr val="tx1"/>
                </a:solidFill>
                <a:effectLst/>
                <a:latin typeface="Arial" panose="020B0604020202020204" pitchFamily="34" charset="0"/>
              </a:rPr>
              <a:t>3  E hicieron que su lengua, como su arco, tirase mentira; </a:t>
            </a:r>
            <a:r>
              <a:rPr lang="es-MX" sz="2800" b="0" i="0" dirty="0">
                <a:solidFill>
                  <a:srgbClr val="FFFF00"/>
                </a:solidFill>
                <a:effectLst/>
                <a:latin typeface="Arial" panose="020B0604020202020204" pitchFamily="34" charset="0"/>
              </a:rPr>
              <a:t>y no se fortalecieron por verdad en la tierra</a:t>
            </a:r>
            <a:r>
              <a:rPr lang="es-MX" sz="2800" b="0" i="0" dirty="0">
                <a:solidFill>
                  <a:schemeClr val="tx1"/>
                </a:solidFill>
                <a:effectLst/>
                <a:latin typeface="Arial" panose="020B0604020202020204" pitchFamily="34" charset="0"/>
              </a:rPr>
              <a:t>: </a:t>
            </a:r>
            <a:r>
              <a:rPr lang="es-MX" sz="2800" i="0" dirty="0">
                <a:solidFill>
                  <a:schemeClr val="tx1"/>
                </a:solidFill>
                <a:effectLst/>
                <a:latin typeface="Arial" panose="020B0604020202020204" pitchFamily="34" charset="0"/>
              </a:rPr>
              <a:t>porque de mal en mal procedieron</a:t>
            </a:r>
            <a:r>
              <a:rPr lang="es-MX" sz="2800" b="0" i="0" dirty="0">
                <a:solidFill>
                  <a:schemeClr val="tx1"/>
                </a:solidFill>
                <a:effectLst/>
                <a:latin typeface="Arial" panose="020B0604020202020204" pitchFamily="34" charset="0"/>
              </a:rPr>
              <a:t>, y me han </a:t>
            </a:r>
            <a:r>
              <a:rPr lang="es-MX" sz="2800" i="0" dirty="0">
                <a:solidFill>
                  <a:schemeClr val="tx1"/>
                </a:solidFill>
                <a:effectLst/>
                <a:latin typeface="Arial" panose="020B0604020202020204" pitchFamily="34" charset="0"/>
              </a:rPr>
              <a:t>desconocido,</a:t>
            </a:r>
            <a:r>
              <a:rPr lang="es-MX" sz="2800" b="0" i="0" dirty="0">
                <a:solidFill>
                  <a:schemeClr val="tx1"/>
                </a:solidFill>
                <a:effectLst/>
                <a:latin typeface="Arial" panose="020B0604020202020204" pitchFamily="34" charset="0"/>
              </a:rPr>
              <a:t> dice Jehová.</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1127760"/>
            <a:ext cx="3942079" cy="5730240"/>
          </a:xfrm>
          <a:solidFill>
            <a:srgbClr val="FF7C80"/>
          </a:solidFill>
        </p:spPr>
        <p:style>
          <a:lnRef idx="3">
            <a:schemeClr val="lt1"/>
          </a:lnRef>
          <a:fillRef idx="1">
            <a:schemeClr val="accent2"/>
          </a:fillRef>
          <a:effectRef idx="1">
            <a:schemeClr val="accent2"/>
          </a:effectRef>
          <a:fontRef idx="minor">
            <a:schemeClr val="lt1"/>
          </a:fontRef>
        </p:style>
        <p:txBody>
          <a:bodyPr rtlCol="0">
            <a:normAutofit lnSpcReduction="10000"/>
          </a:bodyPr>
          <a:lstStyle/>
          <a:p>
            <a:pPr fontAlgn="base">
              <a:buFont typeface="Wingdings" panose="05000000000000000000" pitchFamily="2" charset="2"/>
              <a:buChar char="q"/>
            </a:pPr>
            <a:r>
              <a:rPr lang="es-MX" b="0" i="0" dirty="0">
                <a:solidFill>
                  <a:schemeClr val="tx1"/>
                </a:solidFill>
                <a:effectLst/>
                <a:latin typeface="lato" panose="020F0502020204030203" pitchFamily="34" charset="0"/>
              </a:rPr>
              <a:t>Su boca y su lengua eran el arco y sus palabras eran flechas de mentira.</a:t>
            </a:r>
            <a:endParaRPr lang="es-MX" dirty="0">
              <a:solidFill>
                <a:schemeClr val="tx1"/>
              </a:solidFill>
              <a:latin typeface="lato" panose="020F0502020204030203" pitchFamily="34" charset="0"/>
            </a:endParaRPr>
          </a:p>
          <a:p>
            <a:pPr fontAlgn="base">
              <a:buFont typeface="Wingdings" panose="05000000000000000000" pitchFamily="2" charset="2"/>
              <a:buChar char="q"/>
            </a:pPr>
            <a:r>
              <a:rPr lang="es-MX" dirty="0">
                <a:solidFill>
                  <a:schemeClr val="tx1"/>
                </a:solidFill>
                <a:latin typeface="lato" panose="020F0502020204030203" pitchFamily="34" charset="0"/>
              </a:rPr>
              <a:t>Salmo 11:2 “2  Porque he aquí, los malos flecharon el arco, Apercibieron sus saetas sobre la cuerda, Para asaetear en oculto á los rectos de corazón.”</a:t>
            </a:r>
          </a:p>
          <a:p>
            <a:pPr fontAlgn="base">
              <a:buFont typeface="Wingdings" panose="05000000000000000000" pitchFamily="2" charset="2"/>
              <a:buChar char="q"/>
            </a:pPr>
            <a:r>
              <a:rPr lang="es-MX" dirty="0">
                <a:solidFill>
                  <a:schemeClr val="tx1"/>
                </a:solidFill>
                <a:latin typeface="lato" panose="020F0502020204030203" pitchFamily="34" charset="0"/>
              </a:rPr>
              <a:t>Salmo 57:4 “4  Mi vida está entre leones; Estoy echado entre hijos de hombres encendidos: Sus dientes son lanzas y saetas, Y su lengua cuchillo agudo.”</a:t>
            </a:r>
          </a:p>
          <a:p>
            <a:pPr fontAlgn="base">
              <a:buFont typeface="Wingdings" panose="05000000000000000000" pitchFamily="2" charset="2"/>
              <a:buChar char="q"/>
            </a:pPr>
            <a:r>
              <a:rPr lang="es-MX" dirty="0">
                <a:solidFill>
                  <a:schemeClr val="tx1"/>
                </a:solidFill>
                <a:latin typeface="lato" panose="020F0502020204030203" pitchFamily="34" charset="0"/>
              </a:rPr>
              <a:t>Salmo 58:7 “</a:t>
            </a:r>
            <a:r>
              <a:rPr lang="es-MX" dirty="0" err="1">
                <a:solidFill>
                  <a:schemeClr val="tx1"/>
                </a:solidFill>
                <a:latin typeface="lato" panose="020F0502020204030203" pitchFamily="34" charset="0"/>
              </a:rPr>
              <a:t>Corránse</a:t>
            </a:r>
            <a:r>
              <a:rPr lang="es-MX" dirty="0">
                <a:solidFill>
                  <a:schemeClr val="tx1"/>
                </a:solidFill>
                <a:latin typeface="lato" panose="020F0502020204030203" pitchFamily="34" charset="0"/>
              </a:rPr>
              <a:t> como aguas que se van de suyo: En entesando sus saetas, luego sean hechas pedazos.”</a:t>
            </a:r>
          </a:p>
          <a:p>
            <a:pPr fontAlgn="base">
              <a:buFont typeface="Wingdings" panose="05000000000000000000" pitchFamily="2" charset="2"/>
              <a:buChar char="q"/>
            </a:pPr>
            <a:r>
              <a:rPr lang="es-MX" dirty="0">
                <a:solidFill>
                  <a:schemeClr val="tx1"/>
                </a:solidFill>
                <a:latin typeface="lato" panose="020F0502020204030203" pitchFamily="34" charset="0"/>
              </a:rPr>
              <a:t>Son como un arco engañoso</a:t>
            </a:r>
          </a:p>
          <a:p>
            <a:pPr fontAlgn="base">
              <a:buFont typeface="Wingdings" panose="05000000000000000000" pitchFamily="2" charset="2"/>
              <a:buChar char="q"/>
            </a:pPr>
            <a:r>
              <a:rPr lang="es-MX" dirty="0">
                <a:solidFill>
                  <a:schemeClr val="tx1"/>
                </a:solidFill>
                <a:latin typeface="lato" panose="020F0502020204030203" pitchFamily="34" charset="0"/>
              </a:rPr>
              <a:t>Cuando la persona se deja engañar por satanás, entonces también este se vuelve engañoso y mentiroso.</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11</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145520" y="149616"/>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1330960"/>
            <a:ext cx="3942079" cy="5171440"/>
          </a:xfrm>
          <a:solidFill>
            <a:schemeClr val="accent6">
              <a:lumMod val="20000"/>
              <a:lumOff val="80000"/>
            </a:schemeClr>
          </a:solidFill>
        </p:spPr>
        <p:txBody>
          <a:bodyPr>
            <a:normAutofit fontScale="92500" lnSpcReduction="10000"/>
          </a:bodyPr>
          <a:lstStyle/>
          <a:p>
            <a:r>
              <a:rPr lang="es-MX" dirty="0">
                <a:solidFill>
                  <a:schemeClr val="tx1"/>
                </a:solidFill>
              </a:rPr>
              <a:t>Juan 8:44  “Vosotros de vuestro padre el diablo sois, y los deseos de vuestro padre queréis cumplir. Él, homicida ha sido desde el principio, y no permaneció en la verdad, porque no hay verdad en él. Cuando habla mentira, de suyo habla; porque es mentiroso, y padre de mentira.”</a:t>
            </a:r>
          </a:p>
          <a:p>
            <a:r>
              <a:rPr lang="es-MX" dirty="0">
                <a:solidFill>
                  <a:schemeClr val="tx1"/>
                </a:solidFill>
              </a:rPr>
              <a:t>45  Y porque yo digo verdad, no me creéis.</a:t>
            </a:r>
          </a:p>
          <a:p>
            <a:r>
              <a:rPr lang="es-MX" dirty="0">
                <a:solidFill>
                  <a:schemeClr val="tx1"/>
                </a:solidFill>
              </a:rPr>
              <a:t>46  ¿Quién de vosotros me redarguye de pecado? Pues si digo verdad, ¿por qué vosotros no me creéis?</a:t>
            </a:r>
          </a:p>
          <a:p>
            <a:r>
              <a:rPr lang="es-MX" dirty="0">
                <a:solidFill>
                  <a:schemeClr val="tx1"/>
                </a:solidFill>
              </a:rPr>
              <a:t>47  El que es de Dios, las palabras de Dios oye: por esto no las oís vosotros, porque no sois de Dios.</a:t>
            </a:r>
          </a:p>
          <a:p>
            <a:r>
              <a:rPr lang="es-MX" dirty="0">
                <a:solidFill>
                  <a:schemeClr val="tx1"/>
                </a:solidFill>
              </a:rPr>
              <a:t>El verbo </a:t>
            </a:r>
            <a:r>
              <a:rPr lang="es-MX" dirty="0" err="1">
                <a:solidFill>
                  <a:schemeClr val="tx1"/>
                </a:solidFill>
              </a:rPr>
              <a:t>yada</a:t>
            </a:r>
            <a:r>
              <a:rPr lang="es-MX" dirty="0">
                <a:solidFill>
                  <a:schemeClr val="tx1"/>
                </a:solidFill>
              </a:rPr>
              <a:t>, ‘conocer’, denota mucho más que conocimiento intelectual, sino más bien ese conocimiento íntimo y profundo que sigue al compromiso personal de una vida con otra”. </a:t>
            </a:r>
            <a:endParaRPr lang="es-CL" dirty="0">
              <a:solidFill>
                <a:schemeClr val="tx1"/>
              </a:solidFill>
            </a:endParaRPr>
          </a:p>
        </p:txBody>
      </p:sp>
      <p:pic>
        <p:nvPicPr>
          <p:cNvPr id="4102" name="Picture 6" descr="Armas y armaduras en España: Saetas y flechas">
            <a:extLst>
              <a:ext uri="{FF2B5EF4-FFF2-40B4-BE49-F238E27FC236}">
                <a16:creationId xmlns:a16="http://schemas.microsoft.com/office/drawing/2014/main" id="{78F7857D-2257-487C-8987-547FE540A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080" y="1330960"/>
            <a:ext cx="4318000" cy="552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bg/>
                                          </p:spTgt>
                                        </p:tgtEl>
                                        <p:attrNameLst>
                                          <p:attrName>style.visibility</p:attrName>
                                        </p:attrNameLst>
                                      </p:cBhvr>
                                      <p:to>
                                        <p:strVal val="visible"/>
                                      </p:to>
                                    </p:set>
                                    <p:anim calcmode="lin" valueType="num">
                                      <p:cBhvr>
                                        <p:cTn id="42" dur="1000" fill="hold"/>
                                        <p:tgtEl>
                                          <p:spTgt spid="2">
                                            <p:bg/>
                                          </p:spTgt>
                                        </p:tgtEl>
                                        <p:attrNameLst>
                                          <p:attrName>ppt_w</p:attrName>
                                        </p:attrNameLst>
                                      </p:cBhvr>
                                      <p:tavLst>
                                        <p:tav tm="0">
                                          <p:val>
                                            <p:fltVal val="0"/>
                                          </p:val>
                                        </p:tav>
                                        <p:tav tm="100000">
                                          <p:val>
                                            <p:strVal val="#ppt_w"/>
                                          </p:val>
                                        </p:tav>
                                      </p:tavLst>
                                    </p:anim>
                                    <p:anim calcmode="lin" valueType="num">
                                      <p:cBhvr>
                                        <p:cTn id="43" dur="1000" fill="hold"/>
                                        <p:tgtEl>
                                          <p:spTgt spid="2">
                                            <p:bg/>
                                          </p:spTgt>
                                        </p:tgtEl>
                                        <p:attrNameLst>
                                          <p:attrName>ppt_h</p:attrName>
                                        </p:attrNameLst>
                                      </p:cBhvr>
                                      <p:tavLst>
                                        <p:tav tm="0">
                                          <p:val>
                                            <p:fltVal val="0"/>
                                          </p:val>
                                        </p:tav>
                                        <p:tav tm="100000">
                                          <p:val>
                                            <p:strVal val="#ppt_h"/>
                                          </p:val>
                                        </p:tav>
                                      </p:tavLst>
                                    </p:anim>
                                    <p:anim calcmode="lin" valueType="num">
                                      <p:cBhvr>
                                        <p:cTn id="44" dur="1000" fill="hold"/>
                                        <p:tgtEl>
                                          <p:spTgt spid="2">
                                            <p:bg/>
                                          </p:spTgt>
                                        </p:tgtEl>
                                        <p:attrNameLst>
                                          <p:attrName>style.rotation</p:attrName>
                                        </p:attrNameLst>
                                      </p:cBhvr>
                                      <p:tavLst>
                                        <p:tav tm="0">
                                          <p:val>
                                            <p:fltVal val="90"/>
                                          </p:val>
                                        </p:tav>
                                        <p:tav tm="100000">
                                          <p:val>
                                            <p:fltVal val="0"/>
                                          </p:val>
                                        </p:tav>
                                      </p:tavLst>
                                    </p:anim>
                                    <p:animEffect transition="in" filter="fade">
                                      <p:cBhvr>
                                        <p:cTn id="45" dur="1000"/>
                                        <p:tgtEl>
                                          <p:spTgt spid="2">
                                            <p:bg/>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 calcmode="lin" valueType="num">
                                      <p:cBhvr>
                                        <p:cTn id="5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 calcmode="lin" valueType="num">
                                      <p:cBhvr>
                                        <p:cTn id="5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1" dur="10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 calcmode="lin" valueType="num">
                                      <p:cBhvr>
                                        <p:cTn id="6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9" dur="10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 calcmode="lin" valueType="num">
                                      <p:cBhvr>
                                        <p:cTn id="7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7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7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77" dur="10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 calcmode="lin" valueType="num">
                                      <p:cBhvr>
                                        <p:cTn id="8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8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6F7008B-B97A-4C3D-8367-A3C0077AB8FD}"/>
              </a:ext>
            </a:extLst>
          </p:cNvPr>
          <p:cNvSpPr>
            <a:spLocks noGrp="1"/>
          </p:cNvSpPr>
          <p:nvPr>
            <p:ph type="ctrTitle"/>
          </p:nvPr>
        </p:nvSpPr>
        <p:spPr>
          <a:xfrm>
            <a:off x="0" y="4448175"/>
            <a:ext cx="12192000" cy="2714625"/>
          </a:xfrm>
        </p:spPr>
        <p:txBody>
          <a:bodyPr>
            <a:normAutofit fontScale="90000"/>
          </a:bodyPr>
          <a:lstStyle/>
          <a:p>
            <a:r>
              <a:rPr lang="es-MX" sz="5300" b="0" i="0" dirty="0">
                <a:solidFill>
                  <a:srgbClr val="292929"/>
                </a:solidFill>
                <a:effectLst/>
                <a:latin typeface="Lora" pitchFamily="2" charset="0"/>
              </a:rPr>
              <a:t>Su maldad no era natural sino adquirida. La lengua debe ser ejercitada para que pueda mentir con facilidad.</a:t>
            </a:r>
            <a:br>
              <a:rPr lang="es-MX" b="0" i="0" dirty="0">
                <a:solidFill>
                  <a:srgbClr val="2B2B2B"/>
                </a:solidFill>
                <a:effectLst/>
                <a:latin typeface="Georgia" panose="02040502050405020303" pitchFamily="18" charset="0"/>
              </a:rPr>
            </a:br>
            <a:endParaRPr lang="es-CL" dirty="0"/>
          </a:p>
        </p:txBody>
      </p:sp>
      <p:sp>
        <p:nvSpPr>
          <p:cNvPr id="5" name="Marcador de número de diapositiva 4">
            <a:extLst>
              <a:ext uri="{FF2B5EF4-FFF2-40B4-BE49-F238E27FC236}">
                <a16:creationId xmlns:a16="http://schemas.microsoft.com/office/drawing/2014/main" id="{6B465835-B317-4F4B-92E6-FEB096AB033C}"/>
              </a:ext>
            </a:extLst>
          </p:cNvPr>
          <p:cNvSpPr>
            <a:spLocks noGrp="1"/>
          </p:cNvSpPr>
          <p:nvPr>
            <p:ph type="sldNum" sz="quarter" idx="4294967295"/>
          </p:nvPr>
        </p:nvSpPr>
        <p:spPr>
          <a:xfrm>
            <a:off x="11818938" y="6581775"/>
            <a:ext cx="373062" cy="206375"/>
          </a:xfrm>
        </p:spPr>
        <p:txBody>
          <a:bodyPr/>
          <a:lstStyle/>
          <a:p>
            <a:pPr rtl="0"/>
            <a:fld id="{03DC2DEF-D2FE-4B45-ABA4-9F153FD1C98A}" type="slidenum">
              <a:rPr lang="es-ES" noProof="0" smtClean="0"/>
              <a:t>12</a:t>
            </a:fld>
            <a:endParaRPr lang="es-ES" noProof="0"/>
          </a:p>
        </p:txBody>
      </p:sp>
      <p:pic>
        <p:nvPicPr>
          <p:cNvPr id="7170" name="Picture 2" descr="Anatomía de la mentira - Revista Disruptiva">
            <a:extLst>
              <a:ext uri="{FF2B5EF4-FFF2-40B4-BE49-F238E27FC236}">
                <a16:creationId xmlns:a16="http://schemas.microsoft.com/office/drawing/2014/main" id="{4F0F50D6-0C99-4A3B-AD3C-0E6AFE7664B7}"/>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7581" b="17581"/>
          <a:stretch>
            <a:fillRect/>
          </a:stretch>
        </p:blipFill>
        <p:spPr bwMode="auto">
          <a:xfrm>
            <a:off x="0" y="0"/>
            <a:ext cx="121920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7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8"/>
            <a:ext cx="10850880" cy="1057842"/>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algn="ctr" rtl="0"/>
            <a:r>
              <a:rPr lang="es-MX" sz="2800" b="0" i="0" dirty="0">
                <a:solidFill>
                  <a:schemeClr val="tx1"/>
                </a:solidFill>
                <a:effectLst/>
                <a:latin typeface="Arial" panose="020B0604020202020204" pitchFamily="34" charset="0"/>
              </a:rPr>
              <a:t>4  Guárdese cada uno de su compañero, ni en ningún hermano tenga confianza: porque todo hermano engaña con falacia, y todo compañero anda con falsedades.</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1127760"/>
            <a:ext cx="3942079" cy="5730240"/>
          </a:xfr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rtlCol="0">
            <a:normAutofit/>
          </a:bodyPr>
          <a:lstStyle/>
          <a:p>
            <a:pPr fontAlgn="base">
              <a:buFont typeface="Wingdings" panose="05000000000000000000" pitchFamily="2" charset="2"/>
              <a:buChar char="q"/>
            </a:pPr>
            <a:r>
              <a:rPr lang="es-MX" dirty="0">
                <a:latin typeface="lato" panose="020F0502020204030203" pitchFamily="34" charset="0"/>
              </a:rPr>
              <a:t>Todo compañero anda calumniando.</a:t>
            </a:r>
          </a:p>
          <a:p>
            <a:pPr fontAlgn="base">
              <a:buFont typeface="Wingdings" panose="05000000000000000000" pitchFamily="2" charset="2"/>
              <a:buChar char="q"/>
            </a:pPr>
            <a:r>
              <a:rPr lang="es-MX" dirty="0">
                <a:latin typeface="lato" panose="020F0502020204030203" pitchFamily="34" charset="0"/>
              </a:rPr>
              <a:t>La traición y la infidelidad de Judá hacia Dios hizo que Jeremías se diera cuenta de que todos eran un Jacob o un suplantador.</a:t>
            </a:r>
          </a:p>
          <a:p>
            <a:pPr fontAlgn="base">
              <a:buFont typeface="Wingdings" panose="05000000000000000000" pitchFamily="2" charset="2"/>
              <a:buChar char="q"/>
            </a:pPr>
            <a:r>
              <a:rPr lang="es-MX" dirty="0">
                <a:latin typeface="lato" panose="020F0502020204030203" pitchFamily="34" charset="0"/>
              </a:rPr>
              <a:t>Todos hablaban mentira, y todos Vivian su mundo de mentira.</a:t>
            </a:r>
          </a:p>
          <a:p>
            <a:pPr fontAlgn="base">
              <a:buFont typeface="Wingdings" panose="05000000000000000000" pitchFamily="2" charset="2"/>
              <a:buChar char="q"/>
            </a:pPr>
            <a:r>
              <a:rPr lang="es-MX" dirty="0">
                <a:latin typeface="lato" panose="020F0502020204030203" pitchFamily="34" charset="0"/>
              </a:rPr>
              <a:t>Hoy en </a:t>
            </a:r>
            <a:r>
              <a:rPr lang="es-MX" dirty="0" err="1">
                <a:latin typeface="lato" panose="020F0502020204030203" pitchFamily="34" charset="0"/>
              </a:rPr>
              <a:t>dia</a:t>
            </a:r>
            <a:r>
              <a:rPr lang="es-MX" dirty="0">
                <a:latin typeface="lato" panose="020F0502020204030203" pitchFamily="34" charset="0"/>
              </a:rPr>
              <a:t> la </a:t>
            </a:r>
            <a:r>
              <a:rPr lang="es-MX" dirty="0" err="1">
                <a:latin typeface="lato" panose="020F0502020204030203" pitchFamily="34" charset="0"/>
              </a:rPr>
              <a:t>farandula</a:t>
            </a:r>
            <a:r>
              <a:rPr lang="es-MX" dirty="0">
                <a:latin typeface="lato" panose="020F0502020204030203" pitchFamily="34" charset="0"/>
              </a:rPr>
              <a:t> se basa en mentiras para poder obtener famas.</a:t>
            </a:r>
          </a:p>
          <a:p>
            <a:pPr fontAlgn="base">
              <a:buFont typeface="Wingdings" panose="05000000000000000000" pitchFamily="2" charset="2"/>
              <a:buChar char="q"/>
            </a:pPr>
            <a:r>
              <a:rPr lang="es-MX" dirty="0">
                <a:latin typeface="lato" panose="020F0502020204030203" pitchFamily="34" charset="0"/>
              </a:rPr>
              <a:t>LA farándula busca algún pecado de alguno famoso para destruir y obtener fama.</a:t>
            </a:r>
          </a:p>
          <a:p>
            <a:pPr fontAlgn="base">
              <a:buFont typeface="Wingdings" panose="05000000000000000000" pitchFamily="2" charset="2"/>
              <a:buChar char="q"/>
            </a:pPr>
            <a:r>
              <a:rPr lang="es-MX" dirty="0">
                <a:latin typeface="lato" panose="020F0502020204030203" pitchFamily="34" charset="0"/>
              </a:rPr>
              <a:t>Ejemplo, Arturo Vidal, Jorge Valdivia.</a:t>
            </a:r>
          </a:p>
          <a:p>
            <a:pPr fontAlgn="base">
              <a:buFont typeface="Wingdings" panose="05000000000000000000" pitchFamily="2" charset="2"/>
              <a:buChar char="q"/>
            </a:pPr>
            <a:r>
              <a:rPr lang="es-MX" dirty="0">
                <a:latin typeface="lato" panose="020F0502020204030203" pitchFamily="34" charset="0"/>
              </a:rPr>
              <a:t>Humoristas “Sergio Freire”</a:t>
            </a:r>
          </a:p>
          <a:p>
            <a:pPr fontAlgn="base">
              <a:buFont typeface="Wingdings" panose="05000000000000000000" pitchFamily="2" charset="2"/>
              <a:buChar char="q"/>
            </a:pPr>
            <a:r>
              <a:rPr lang="es-MX" dirty="0">
                <a:latin typeface="lato" panose="020F0502020204030203" pitchFamily="34" charset="0"/>
              </a:rPr>
              <a:t>Hay mentiras muchos mas elaboradas en este mundo.</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13</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145520" y="149616"/>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1127760"/>
            <a:ext cx="3942079" cy="5730240"/>
          </a:xfrm>
          <a:solidFill>
            <a:schemeClr val="accent6">
              <a:lumMod val="50000"/>
            </a:schemeClr>
          </a:solidFill>
        </p:spPr>
        <p:txBody>
          <a:bodyPr>
            <a:normAutofit lnSpcReduction="10000"/>
          </a:bodyPr>
          <a:lstStyle/>
          <a:p>
            <a:pPr>
              <a:buFont typeface="Wingdings" panose="05000000000000000000" pitchFamily="2" charset="2"/>
              <a:buChar char="Ø"/>
            </a:pPr>
            <a:r>
              <a:rPr lang="es-CL" dirty="0"/>
              <a:t>Como es el caso de “</a:t>
            </a:r>
            <a:r>
              <a:rPr lang="es-CL" dirty="0" err="1"/>
              <a:t>big</a:t>
            </a:r>
            <a:r>
              <a:rPr lang="es-CL" dirty="0"/>
              <a:t> </a:t>
            </a:r>
            <a:r>
              <a:rPr lang="es-CL" dirty="0" err="1"/>
              <a:t>daddy</a:t>
            </a:r>
            <a:r>
              <a:rPr lang="es-CL" dirty="0"/>
              <a:t>.”</a:t>
            </a:r>
          </a:p>
          <a:p>
            <a:pPr>
              <a:buFont typeface="Wingdings" panose="05000000000000000000" pitchFamily="2" charset="2"/>
              <a:buChar char="Ø"/>
            </a:pPr>
            <a:r>
              <a:rPr lang="es-CL" dirty="0"/>
              <a:t>Como secuestras niñas y niños y son abusados sexualmente.</a:t>
            </a:r>
          </a:p>
          <a:p>
            <a:pPr>
              <a:buFont typeface="Wingdings" panose="05000000000000000000" pitchFamily="2" charset="2"/>
              <a:buChar char="Ø"/>
            </a:pPr>
            <a:r>
              <a:rPr lang="es-CL" dirty="0"/>
              <a:t>Sociedad poderosas muy buenas para mentir y desinformar.</a:t>
            </a:r>
          </a:p>
          <a:p>
            <a:pPr>
              <a:buFont typeface="Wingdings" panose="05000000000000000000" pitchFamily="2" charset="2"/>
              <a:buChar char="Ø"/>
            </a:pPr>
            <a:r>
              <a:rPr lang="es-CL" dirty="0"/>
              <a:t>Los políticos venden su propaganda ala gente con una mascara de bondad amor y alegría.</a:t>
            </a:r>
          </a:p>
          <a:p>
            <a:pPr>
              <a:buFont typeface="Wingdings" panose="05000000000000000000" pitchFamily="2" charset="2"/>
              <a:buChar char="Ø"/>
            </a:pPr>
            <a:r>
              <a:rPr lang="es-CL" dirty="0"/>
              <a:t>Te venden una falsa amistad. MUY ALEJADA DE TODO AMOR AL PROJIMO.</a:t>
            </a:r>
          </a:p>
          <a:p>
            <a:pPr>
              <a:buFont typeface="Wingdings" panose="05000000000000000000" pitchFamily="2" charset="2"/>
              <a:buChar char="Ø"/>
            </a:pPr>
            <a:r>
              <a:rPr lang="es-MX" dirty="0"/>
              <a:t>Miqueas 7:5  No creáis en amigo, ni confiéis en príncipe: de la que duerme á tu lado, guarda, no abras tu boca. 6  Porque el hijo deshonra al padre, la hija se levanta contra la madre, la nuera contra su suegra: y los enemigos del hombre son los de su casa.</a:t>
            </a:r>
          </a:p>
          <a:p>
            <a:pPr>
              <a:buFont typeface="Wingdings" panose="05000000000000000000" pitchFamily="2" charset="2"/>
              <a:buChar char="Ø"/>
            </a:pPr>
            <a:r>
              <a:rPr lang="es-CL" dirty="0"/>
              <a:t>¿En quien se podrá confiar realmente?</a:t>
            </a:r>
          </a:p>
        </p:txBody>
      </p:sp>
      <p:pic>
        <p:nvPicPr>
          <p:cNvPr id="6146" name="Picture 2" descr="Hombre con nariz larga le da la mano a su pareja en ropa de negocios  tratando de engañar Imagen vectorial | Vector Premium">
            <a:extLst>
              <a:ext uri="{FF2B5EF4-FFF2-40B4-BE49-F238E27FC236}">
                <a16:creationId xmlns:a16="http://schemas.microsoft.com/office/drawing/2014/main" id="{16F5DFCC-BABB-41EC-9947-8BE463EFB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080" y="1127760"/>
            <a:ext cx="4307842" cy="573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dow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
                                            <p:bg/>
                                          </p:spTgt>
                                        </p:tgtEl>
                                        <p:attrNameLst>
                                          <p:attrName>style.visibility</p:attrName>
                                        </p:attrNameLst>
                                      </p:cBhvr>
                                      <p:to>
                                        <p:strVal val="visible"/>
                                      </p:to>
                                    </p:set>
                                    <p:anim calcmode="lin" valueType="num">
                                      <p:cBhvr>
                                        <p:cTn id="52" dur="1000" fill="hold"/>
                                        <p:tgtEl>
                                          <p:spTgt spid="2">
                                            <p:bg/>
                                          </p:spTgt>
                                        </p:tgtEl>
                                        <p:attrNameLst>
                                          <p:attrName>ppt_w</p:attrName>
                                        </p:attrNameLst>
                                      </p:cBhvr>
                                      <p:tavLst>
                                        <p:tav tm="0">
                                          <p:val>
                                            <p:fltVal val="0"/>
                                          </p:val>
                                        </p:tav>
                                        <p:tav tm="100000">
                                          <p:val>
                                            <p:strVal val="#ppt_w"/>
                                          </p:val>
                                        </p:tav>
                                      </p:tavLst>
                                    </p:anim>
                                    <p:anim calcmode="lin" valueType="num">
                                      <p:cBhvr>
                                        <p:cTn id="53" dur="1000" fill="hold"/>
                                        <p:tgtEl>
                                          <p:spTgt spid="2">
                                            <p:bg/>
                                          </p:spTgt>
                                        </p:tgtEl>
                                        <p:attrNameLst>
                                          <p:attrName>ppt_h</p:attrName>
                                        </p:attrNameLst>
                                      </p:cBhvr>
                                      <p:tavLst>
                                        <p:tav tm="0">
                                          <p:val>
                                            <p:fltVal val="0"/>
                                          </p:val>
                                        </p:tav>
                                        <p:tav tm="100000">
                                          <p:val>
                                            <p:strVal val="#ppt_h"/>
                                          </p:val>
                                        </p:tav>
                                      </p:tavLst>
                                    </p:anim>
                                    <p:anim calcmode="lin" valueType="num">
                                      <p:cBhvr>
                                        <p:cTn id="54" dur="1000" fill="hold"/>
                                        <p:tgtEl>
                                          <p:spTgt spid="2">
                                            <p:bg/>
                                          </p:spTgt>
                                        </p:tgtEl>
                                        <p:attrNameLst>
                                          <p:attrName>style.rotation</p:attrName>
                                        </p:attrNameLst>
                                      </p:cBhvr>
                                      <p:tavLst>
                                        <p:tav tm="0">
                                          <p:val>
                                            <p:fltVal val="90"/>
                                          </p:val>
                                        </p:tav>
                                        <p:tav tm="100000">
                                          <p:val>
                                            <p:fltVal val="0"/>
                                          </p:val>
                                        </p:tav>
                                      </p:tavLst>
                                    </p:anim>
                                    <p:animEffect transition="in" filter="fade">
                                      <p:cBhvr>
                                        <p:cTn id="55" dur="1000"/>
                                        <p:tgtEl>
                                          <p:spTgt spid="2">
                                            <p:bg/>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 calcmode="lin" valueType="num">
                                      <p:cBhvr>
                                        <p:cTn id="6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63" dur="1000"/>
                                        <p:tgtEl>
                                          <p:spTgt spid="2">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 calcmode="lin" valueType="num">
                                      <p:cBhvr>
                                        <p:cTn id="6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7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71" dur="1000"/>
                                        <p:tgtEl>
                                          <p:spTgt spid="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 calcmode="lin" valueType="num">
                                      <p:cBhvr>
                                        <p:cTn id="7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7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7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79" dur="10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2">
                                            <p:txEl>
                                              <p:pRg st="3" end="3"/>
                                            </p:txEl>
                                          </p:spTgt>
                                        </p:tgtEl>
                                        <p:attrNameLst>
                                          <p:attrName>style.visibility</p:attrName>
                                        </p:attrNameLst>
                                      </p:cBhvr>
                                      <p:to>
                                        <p:strVal val="visible"/>
                                      </p:to>
                                    </p:set>
                                    <p:anim calcmode="lin" valueType="num">
                                      <p:cBhvr>
                                        <p:cTn id="8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8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87" dur="1000"/>
                                        <p:tgtEl>
                                          <p:spTgt spid="2">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 calcmode="lin" valueType="num">
                                      <p:cBhvr>
                                        <p:cTn id="9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9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9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95" dur="1000"/>
                                        <p:tgtEl>
                                          <p:spTgt spid="2">
                                            <p:txEl>
                                              <p:pRg st="4" end="4"/>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 calcmode="lin" valueType="num">
                                      <p:cBhvr>
                                        <p:cTn id="10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0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0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3" dur="1000"/>
                                        <p:tgtEl>
                                          <p:spTgt spid="2">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 calcmode="lin" valueType="num">
                                      <p:cBhvr>
                                        <p:cTn id="108"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09"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10"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11"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8"/>
            <a:ext cx="10850880" cy="905442"/>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algn="ctr"/>
            <a:r>
              <a:rPr lang="es-MX" sz="2800" b="0" dirty="0">
                <a:solidFill>
                  <a:schemeClr val="tx1"/>
                </a:solidFill>
                <a:latin typeface="Arial" panose="020B0604020202020204" pitchFamily="34" charset="0"/>
              </a:rPr>
              <a:t>5  Y cada uno engaña á su compañero, y no hablan verdad: enseñaron su lengua á hablar mentira, se ocupan de hacer perversamente.</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975360"/>
            <a:ext cx="3942079" cy="5882639"/>
          </a:xfrm>
          <a:solidFill>
            <a:schemeClr val="accent4">
              <a:lumMod val="60000"/>
              <a:lumOff val="40000"/>
            </a:schemeClr>
          </a:solidFill>
        </p:spPr>
        <p:style>
          <a:lnRef idx="3">
            <a:schemeClr val="lt1"/>
          </a:lnRef>
          <a:fillRef idx="1">
            <a:schemeClr val="accent2"/>
          </a:fillRef>
          <a:effectRef idx="1">
            <a:schemeClr val="accent2"/>
          </a:effectRef>
          <a:fontRef idx="minor">
            <a:schemeClr val="lt1"/>
          </a:fontRef>
        </p:style>
        <p:txBody>
          <a:bodyPr rtlCol="0">
            <a:normAutofit/>
          </a:bodyPr>
          <a:lstStyle/>
          <a:p>
            <a:pPr fontAlgn="base">
              <a:buFont typeface="Courier New" panose="02070309020205020404" pitchFamily="49" charset="0"/>
              <a:buChar char="o"/>
            </a:pPr>
            <a:r>
              <a:rPr lang="es-MX" dirty="0">
                <a:solidFill>
                  <a:schemeClr val="tx1"/>
                </a:solidFill>
                <a:latin typeface="lato" panose="020F0502020204030203" pitchFamily="34" charset="0"/>
              </a:rPr>
              <a:t> Jeremías observa cuán profundo y grande era el pecado de la mentira y el engaño entre los líderes y el pueblo de Judá.</a:t>
            </a:r>
          </a:p>
          <a:p>
            <a:pPr fontAlgn="base">
              <a:buFont typeface="Courier New" panose="02070309020205020404" pitchFamily="49" charset="0"/>
              <a:buChar char="o"/>
            </a:pPr>
            <a:r>
              <a:rPr lang="es-MX" dirty="0">
                <a:solidFill>
                  <a:schemeClr val="tx1"/>
                </a:solidFill>
                <a:latin typeface="lato" panose="020F0502020204030203" pitchFamily="34" charset="0"/>
              </a:rPr>
              <a:t>a oscura descripción que hace Jeremías de Judá también describe la cultura actual.</a:t>
            </a:r>
          </a:p>
          <a:p>
            <a:pPr fontAlgn="base">
              <a:buFont typeface="Courier New" panose="02070309020205020404" pitchFamily="49" charset="0"/>
              <a:buChar char="o"/>
            </a:pPr>
            <a:r>
              <a:rPr lang="es-MX" dirty="0">
                <a:solidFill>
                  <a:schemeClr val="tx1"/>
                </a:solidFill>
                <a:latin typeface="lato" panose="020F0502020204030203" pitchFamily="34" charset="0"/>
              </a:rPr>
              <a:t>El mundo en el que vivimos esta lleno, plagado de MENTIRAS.</a:t>
            </a:r>
          </a:p>
          <a:p>
            <a:pPr fontAlgn="base">
              <a:buFont typeface="Courier New" panose="02070309020205020404" pitchFamily="49" charset="0"/>
              <a:buChar char="o"/>
            </a:pPr>
            <a:r>
              <a:rPr lang="es-MX" dirty="0">
                <a:solidFill>
                  <a:schemeClr val="tx1"/>
                </a:solidFill>
                <a:latin typeface="lato" panose="020F0502020204030203" pitchFamily="34" charset="0"/>
              </a:rPr>
              <a:t>Vivimos en una época en la que la idea misma de verdad absoluta u objetiva es comúnmente rechazada.</a:t>
            </a:r>
          </a:p>
          <a:p>
            <a:pPr fontAlgn="base">
              <a:buFont typeface="Courier New" panose="02070309020205020404" pitchFamily="49" charset="0"/>
              <a:buChar char="o"/>
            </a:pPr>
            <a:r>
              <a:rPr lang="es-MX" dirty="0">
                <a:solidFill>
                  <a:schemeClr val="tx1"/>
                </a:solidFill>
                <a:latin typeface="lato" panose="020F0502020204030203" pitchFamily="34" charset="0"/>
              </a:rPr>
              <a:t>Cuando no se valora la verdad, las sociedades se desmoronan</a:t>
            </a:r>
          </a:p>
          <a:p>
            <a:pPr fontAlgn="base">
              <a:buFont typeface="Courier New" panose="02070309020205020404" pitchFamily="49" charset="0"/>
              <a:buChar char="o"/>
            </a:pPr>
            <a:r>
              <a:rPr lang="es-MX" dirty="0">
                <a:solidFill>
                  <a:schemeClr val="tx1"/>
                </a:solidFill>
                <a:latin typeface="lato" panose="020F0502020204030203" pitchFamily="34" charset="0"/>
              </a:rPr>
              <a:t>En el conflicto árabe-israelí, las mentiras horribles sobre los judíos se promueven oficialmente y se creen ampliamente en el mundo árabe.</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14</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089639" y="10160"/>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975359"/>
            <a:ext cx="3942079" cy="5882641"/>
          </a:xfrm>
          <a:solidFill>
            <a:schemeClr val="accent4">
              <a:lumMod val="60000"/>
              <a:lumOff val="40000"/>
            </a:schemeClr>
          </a:solidFill>
        </p:spPr>
        <p:txBody>
          <a:bodyPr>
            <a:normAutofit lnSpcReduction="10000"/>
          </a:bodyPr>
          <a:lstStyle/>
          <a:p>
            <a:pPr>
              <a:buFont typeface="Wingdings" panose="05000000000000000000" pitchFamily="2" charset="2"/>
              <a:buChar char="v"/>
            </a:pPr>
            <a:r>
              <a:rPr lang="es-CL" dirty="0">
                <a:solidFill>
                  <a:schemeClr val="tx1"/>
                </a:solidFill>
              </a:rPr>
              <a:t>Los pobres niños </a:t>
            </a:r>
            <a:r>
              <a:rPr lang="es-CL" dirty="0" err="1">
                <a:solidFill>
                  <a:schemeClr val="tx1"/>
                </a:solidFill>
              </a:rPr>
              <a:t>arabes</a:t>
            </a:r>
            <a:r>
              <a:rPr lang="es-CL" dirty="0">
                <a:solidFill>
                  <a:schemeClr val="tx1"/>
                </a:solidFill>
              </a:rPr>
              <a:t> nacen aprendiendo de que Israel es Malo y que hay que matarlos para ir la cielo.</a:t>
            </a:r>
          </a:p>
          <a:p>
            <a:pPr>
              <a:buFont typeface="Wingdings" panose="05000000000000000000" pitchFamily="2" charset="2"/>
              <a:buChar char="v"/>
            </a:pPr>
            <a:r>
              <a:rPr lang="es-CL" dirty="0">
                <a:solidFill>
                  <a:schemeClr val="tx1"/>
                </a:solidFill>
              </a:rPr>
              <a:t>EL mundo por los medios de comunicación nos hablan pestes de Israel.</a:t>
            </a:r>
          </a:p>
          <a:p>
            <a:pPr>
              <a:buFont typeface="Wingdings" panose="05000000000000000000" pitchFamily="2" charset="2"/>
              <a:buChar char="v"/>
            </a:pPr>
            <a:r>
              <a:rPr lang="es-CL" dirty="0">
                <a:solidFill>
                  <a:schemeClr val="tx1"/>
                </a:solidFill>
              </a:rPr>
              <a:t>Aumento del Antisemitismo.</a:t>
            </a:r>
          </a:p>
          <a:p>
            <a:pPr>
              <a:buFont typeface="Wingdings" panose="05000000000000000000" pitchFamily="2" charset="2"/>
              <a:buChar char="v"/>
            </a:pPr>
            <a:r>
              <a:rPr lang="es-CL" dirty="0">
                <a:solidFill>
                  <a:schemeClr val="tx1"/>
                </a:solidFill>
              </a:rPr>
              <a:t>Escuchar la tele es solo aprender mentiras y falsedades.</a:t>
            </a:r>
          </a:p>
          <a:p>
            <a:pPr>
              <a:buFont typeface="Wingdings" panose="05000000000000000000" pitchFamily="2" charset="2"/>
              <a:buChar char="v"/>
            </a:pPr>
            <a:r>
              <a:rPr lang="es-CL" dirty="0">
                <a:solidFill>
                  <a:schemeClr val="tx1"/>
                </a:solidFill>
              </a:rPr>
              <a:t>Vivimos en un mundo en donde nos quieren como robot, para ser utilizados como títeres para sus juegos perversos llenos de maldad.</a:t>
            </a:r>
          </a:p>
          <a:p>
            <a:pPr>
              <a:buFont typeface="Wingdings" panose="05000000000000000000" pitchFamily="2" charset="2"/>
              <a:buChar char="v"/>
            </a:pPr>
            <a:r>
              <a:rPr lang="es-MX" dirty="0">
                <a:solidFill>
                  <a:schemeClr val="tx1"/>
                </a:solidFill>
              </a:rPr>
              <a:t>Cuando una nación se ha apartado de los principios básicos de la verdadera religión, ¿qué restricciones pueden imponerse al pueblo? </a:t>
            </a:r>
          </a:p>
          <a:p>
            <a:pPr>
              <a:buFont typeface="Wingdings" panose="05000000000000000000" pitchFamily="2" charset="2"/>
              <a:buChar char="v"/>
            </a:pPr>
            <a:r>
              <a:rPr lang="es-MX" dirty="0">
                <a:solidFill>
                  <a:schemeClr val="tx1"/>
                </a:solidFill>
              </a:rPr>
              <a:t>Calumniando = Chismeando.</a:t>
            </a:r>
          </a:p>
          <a:p>
            <a:pPr>
              <a:buFont typeface="Wingdings" panose="05000000000000000000" pitchFamily="2" charset="2"/>
              <a:buChar char="v"/>
            </a:pPr>
            <a:r>
              <a:rPr lang="es-CL" dirty="0">
                <a:solidFill>
                  <a:schemeClr val="tx1"/>
                </a:solidFill>
              </a:rPr>
              <a:t>CUIDA TU LENGUA DE HABLAR ENGAÑO.</a:t>
            </a:r>
          </a:p>
          <a:p>
            <a:pPr>
              <a:buFont typeface="Wingdings" panose="05000000000000000000" pitchFamily="2" charset="2"/>
              <a:buChar char="v"/>
            </a:pPr>
            <a:r>
              <a:rPr lang="es-CL" dirty="0">
                <a:solidFill>
                  <a:schemeClr val="tx1"/>
                </a:solidFill>
              </a:rPr>
              <a:t>En las iglesias hay hermanas </a:t>
            </a:r>
            <a:r>
              <a:rPr lang="es-CL" dirty="0" err="1">
                <a:solidFill>
                  <a:schemeClr val="tx1"/>
                </a:solidFill>
              </a:rPr>
              <a:t>asi</a:t>
            </a:r>
            <a:r>
              <a:rPr lang="es-CL" dirty="0">
                <a:solidFill>
                  <a:schemeClr val="tx1"/>
                </a:solidFill>
              </a:rPr>
              <a:t>.</a:t>
            </a:r>
          </a:p>
        </p:txBody>
      </p:sp>
      <p:pic>
        <p:nvPicPr>
          <p:cNvPr id="5124" name="Picture 4" descr="NorthPoint's Deception Unveiled : Just Say No To NorthPoint">
            <a:extLst>
              <a:ext uri="{FF2B5EF4-FFF2-40B4-BE49-F238E27FC236}">
                <a16:creationId xmlns:a16="http://schemas.microsoft.com/office/drawing/2014/main" id="{8DB77919-5F83-4D62-8335-91AB04AA6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22" y="975360"/>
            <a:ext cx="4328157" cy="588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bg/>
                                          </p:spTgt>
                                        </p:tgtEl>
                                        <p:attrNameLst>
                                          <p:attrName>style.visibility</p:attrName>
                                        </p:attrNameLst>
                                      </p:cBhvr>
                                      <p:to>
                                        <p:strVal val="visible"/>
                                      </p:to>
                                    </p:set>
                                    <p:anim calcmode="lin" valueType="num">
                                      <p:cBhvr>
                                        <p:cTn id="42" dur="1000" fill="hold"/>
                                        <p:tgtEl>
                                          <p:spTgt spid="2">
                                            <p:bg/>
                                          </p:spTgt>
                                        </p:tgtEl>
                                        <p:attrNameLst>
                                          <p:attrName>ppt_w</p:attrName>
                                        </p:attrNameLst>
                                      </p:cBhvr>
                                      <p:tavLst>
                                        <p:tav tm="0">
                                          <p:val>
                                            <p:fltVal val="0"/>
                                          </p:val>
                                        </p:tav>
                                        <p:tav tm="100000">
                                          <p:val>
                                            <p:strVal val="#ppt_w"/>
                                          </p:val>
                                        </p:tav>
                                      </p:tavLst>
                                    </p:anim>
                                    <p:anim calcmode="lin" valueType="num">
                                      <p:cBhvr>
                                        <p:cTn id="43" dur="1000" fill="hold"/>
                                        <p:tgtEl>
                                          <p:spTgt spid="2">
                                            <p:bg/>
                                          </p:spTgt>
                                        </p:tgtEl>
                                        <p:attrNameLst>
                                          <p:attrName>ppt_h</p:attrName>
                                        </p:attrNameLst>
                                      </p:cBhvr>
                                      <p:tavLst>
                                        <p:tav tm="0">
                                          <p:val>
                                            <p:fltVal val="0"/>
                                          </p:val>
                                        </p:tav>
                                        <p:tav tm="100000">
                                          <p:val>
                                            <p:strVal val="#ppt_h"/>
                                          </p:val>
                                        </p:tav>
                                      </p:tavLst>
                                    </p:anim>
                                    <p:anim calcmode="lin" valueType="num">
                                      <p:cBhvr>
                                        <p:cTn id="44" dur="1000" fill="hold"/>
                                        <p:tgtEl>
                                          <p:spTgt spid="2">
                                            <p:bg/>
                                          </p:spTgt>
                                        </p:tgtEl>
                                        <p:attrNameLst>
                                          <p:attrName>style.rotation</p:attrName>
                                        </p:attrNameLst>
                                      </p:cBhvr>
                                      <p:tavLst>
                                        <p:tav tm="0">
                                          <p:val>
                                            <p:fltVal val="90"/>
                                          </p:val>
                                        </p:tav>
                                        <p:tav tm="100000">
                                          <p:val>
                                            <p:fltVal val="0"/>
                                          </p:val>
                                        </p:tav>
                                      </p:tavLst>
                                    </p:anim>
                                    <p:animEffect transition="in" filter="fade">
                                      <p:cBhvr>
                                        <p:cTn id="45" dur="1000"/>
                                        <p:tgtEl>
                                          <p:spTgt spid="2">
                                            <p:bg/>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 calcmode="lin" valueType="num">
                                      <p:cBhvr>
                                        <p:cTn id="5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 calcmode="lin" valueType="num">
                                      <p:cBhvr>
                                        <p:cTn id="5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1" dur="10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 calcmode="lin" valueType="num">
                                      <p:cBhvr>
                                        <p:cTn id="6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9" dur="10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 calcmode="lin" valueType="num">
                                      <p:cBhvr>
                                        <p:cTn id="7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7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7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77" dur="10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 calcmode="lin" valueType="num">
                                      <p:cBhvr>
                                        <p:cTn id="8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85" dur="1000"/>
                                        <p:tgtEl>
                                          <p:spTgt spid="2">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 calcmode="lin" valueType="num">
                                      <p:cBhvr>
                                        <p:cTn id="9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9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9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93" dur="1000"/>
                                        <p:tgtEl>
                                          <p:spTgt spid="2">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2">
                                            <p:txEl>
                                              <p:pRg st="6" end="6"/>
                                            </p:txEl>
                                          </p:spTgt>
                                        </p:tgtEl>
                                        <p:attrNameLst>
                                          <p:attrName>style.visibility</p:attrName>
                                        </p:attrNameLst>
                                      </p:cBhvr>
                                      <p:to>
                                        <p:strVal val="visible"/>
                                      </p:to>
                                    </p:set>
                                    <p:anim calcmode="lin" valueType="num">
                                      <p:cBhvr>
                                        <p:cTn id="98"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99"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00"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01" dur="1000"/>
                                        <p:tgtEl>
                                          <p:spTgt spid="2">
                                            <p:txEl>
                                              <p:pRg st="6" end="6"/>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2">
                                            <p:txEl>
                                              <p:pRg st="7" end="7"/>
                                            </p:txEl>
                                          </p:spTgt>
                                        </p:tgtEl>
                                        <p:attrNameLst>
                                          <p:attrName>style.visibility</p:attrName>
                                        </p:attrNameLst>
                                      </p:cBhvr>
                                      <p:to>
                                        <p:strVal val="visible"/>
                                      </p:to>
                                    </p:set>
                                    <p:anim calcmode="lin" valueType="num">
                                      <p:cBhvr>
                                        <p:cTn id="106"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07"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108"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09" dur="1000"/>
                                        <p:tgtEl>
                                          <p:spTgt spid="2">
                                            <p:txEl>
                                              <p:pRg st="7" end="7"/>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2">
                                            <p:txEl>
                                              <p:pRg st="8" end="8"/>
                                            </p:txEl>
                                          </p:spTgt>
                                        </p:tgtEl>
                                        <p:attrNameLst>
                                          <p:attrName>style.visibility</p:attrName>
                                        </p:attrNameLst>
                                      </p:cBhvr>
                                      <p:to>
                                        <p:strVal val="visible"/>
                                      </p:to>
                                    </p:set>
                                    <p:anim calcmode="lin" valueType="num">
                                      <p:cBhvr>
                                        <p:cTn id="114"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115"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116"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11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6F7008B-B97A-4C3D-8367-A3C0077AB8FD}"/>
              </a:ext>
            </a:extLst>
          </p:cNvPr>
          <p:cNvSpPr>
            <a:spLocks noGrp="1"/>
          </p:cNvSpPr>
          <p:nvPr>
            <p:ph type="ctrTitle"/>
          </p:nvPr>
        </p:nvSpPr>
        <p:spPr>
          <a:xfrm>
            <a:off x="0" y="4448175"/>
            <a:ext cx="12192000" cy="2714625"/>
          </a:xfrm>
        </p:spPr>
        <p:txBody>
          <a:bodyPr>
            <a:normAutofit fontScale="90000"/>
          </a:bodyPr>
          <a:lstStyle/>
          <a:p>
            <a:r>
              <a:rPr lang="es-MX" sz="5300" b="0" i="0" dirty="0">
                <a:effectLst/>
                <a:latin typeface="Lora" pitchFamily="2" charset="0"/>
              </a:rPr>
              <a:t>6.  Tu morada es en medio de engaño; de muy engañadores no quisieron conocerme, dice Jehová.</a:t>
            </a:r>
            <a:br>
              <a:rPr lang="es-MX" b="0" i="0" dirty="0">
                <a:solidFill>
                  <a:srgbClr val="2B2B2B"/>
                </a:solidFill>
                <a:effectLst/>
                <a:latin typeface="Georgia" panose="02040502050405020303" pitchFamily="18" charset="0"/>
              </a:rPr>
            </a:br>
            <a:endParaRPr lang="es-CL" dirty="0"/>
          </a:p>
        </p:txBody>
      </p:sp>
      <p:sp>
        <p:nvSpPr>
          <p:cNvPr id="5" name="Marcador de número de diapositiva 4">
            <a:extLst>
              <a:ext uri="{FF2B5EF4-FFF2-40B4-BE49-F238E27FC236}">
                <a16:creationId xmlns:a16="http://schemas.microsoft.com/office/drawing/2014/main" id="{6B465835-B317-4F4B-92E6-FEB096AB033C}"/>
              </a:ext>
            </a:extLst>
          </p:cNvPr>
          <p:cNvSpPr>
            <a:spLocks noGrp="1"/>
          </p:cNvSpPr>
          <p:nvPr>
            <p:ph type="sldNum" sz="quarter" idx="4294967295"/>
          </p:nvPr>
        </p:nvSpPr>
        <p:spPr>
          <a:xfrm>
            <a:off x="11818938" y="6581775"/>
            <a:ext cx="373062" cy="206375"/>
          </a:xfrm>
        </p:spPr>
        <p:txBody>
          <a:bodyPr/>
          <a:lstStyle/>
          <a:p>
            <a:pPr rtl="0"/>
            <a:fld id="{03DC2DEF-D2FE-4B45-ABA4-9F153FD1C98A}" type="slidenum">
              <a:rPr lang="es-ES" noProof="0" smtClean="0"/>
              <a:t>15</a:t>
            </a:fld>
            <a:endParaRPr lang="es-ES" noProof="0"/>
          </a:p>
        </p:txBody>
      </p:sp>
      <p:pic>
        <p:nvPicPr>
          <p:cNvPr id="8194" name="Picture 2" descr="Robots de inteligencia artificial con rostros humanos reales | Imagen  Premium generada con IA">
            <a:extLst>
              <a:ext uri="{FF2B5EF4-FFF2-40B4-BE49-F238E27FC236}">
                <a16:creationId xmlns:a16="http://schemas.microsoft.com/office/drawing/2014/main" id="{A43D2EA4-874E-41F2-B097-7AEC0362C01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2615" b="226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7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 profeta Jeremías | Historia bíblica">
            <a:extLst>
              <a:ext uri="{FF2B5EF4-FFF2-40B4-BE49-F238E27FC236}">
                <a16:creationId xmlns:a16="http://schemas.microsoft.com/office/drawing/2014/main" id="{09FD4D98-4CA4-4538-824D-467533B4D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426890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a:xfrm>
            <a:off x="111759" y="4409439"/>
            <a:ext cx="11968387" cy="2032001"/>
          </a:xfrm>
        </p:spPr>
        <p:txBody>
          <a:bodyPr rtlCol="0">
            <a:normAutofit fontScale="90000"/>
          </a:bodyPr>
          <a:lstStyle/>
          <a:p>
            <a:pPr rtl="0"/>
            <a:r>
              <a:rPr lang="es-MX" sz="5300" dirty="0">
                <a:solidFill>
                  <a:srgbClr val="002060"/>
                </a:solidFill>
              </a:rPr>
              <a:t>El juicio venidero y cómo prepararse para él.</a:t>
            </a:r>
            <a:br>
              <a:rPr lang="es-ES" dirty="0"/>
            </a:br>
            <a:r>
              <a:rPr lang="es-ES" dirty="0"/>
              <a:t>Capitulo 9:7-11</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16</a:t>
            </a:fld>
            <a:endParaRPr lang="es-ES"/>
          </a:p>
        </p:txBody>
      </p:sp>
      <p:pic>
        <p:nvPicPr>
          <p:cNvPr id="6" name="Imagen 2" descr="Logotipo, Icono&#10;&#10;Descripción generada automáticamente">
            <a:extLst>
              <a:ext uri="{FF2B5EF4-FFF2-40B4-BE49-F238E27FC236}">
                <a16:creationId xmlns:a16="http://schemas.microsoft.com/office/drawing/2014/main" id="{08CFCAB4-3E1E-4530-BF77-C1E0AC103F70}"/>
              </a:ext>
            </a:extLst>
          </p:cNvPr>
          <p:cNvPicPr>
            <a:picLocks noChangeAspect="1"/>
          </p:cNvPicPr>
          <p:nvPr/>
        </p:nvPicPr>
        <p:blipFill>
          <a:blip r:embed="rId4"/>
          <a:stretch>
            <a:fillRect/>
          </a:stretch>
        </p:blipFill>
        <p:spPr>
          <a:xfrm>
            <a:off x="10831726" y="69850"/>
            <a:ext cx="1248421" cy="1118870"/>
          </a:xfrm>
          <a:prstGeom prst="rect">
            <a:avLst/>
          </a:prstGeom>
        </p:spPr>
      </p:pic>
    </p:spTree>
    <p:extLst>
      <p:ext uri="{BB962C8B-B14F-4D97-AF65-F5344CB8AC3E}">
        <p14:creationId xmlns:p14="http://schemas.microsoft.com/office/powerpoint/2010/main" val="118711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8"/>
            <a:ext cx="10850880" cy="905442"/>
          </a:xfrm>
          <a:ln/>
        </p:spPr>
        <p:style>
          <a:lnRef idx="1">
            <a:schemeClr val="accent5"/>
          </a:lnRef>
          <a:fillRef idx="2">
            <a:schemeClr val="accent5"/>
          </a:fillRef>
          <a:effectRef idx="1">
            <a:schemeClr val="accent5"/>
          </a:effectRef>
          <a:fontRef idx="minor">
            <a:schemeClr val="dk1"/>
          </a:fontRef>
        </p:style>
        <p:txBody>
          <a:bodyPr rtlCol="0">
            <a:normAutofit fontScale="90000"/>
          </a:bodyPr>
          <a:lstStyle/>
          <a:p>
            <a:pPr algn="ctr"/>
            <a:r>
              <a:rPr lang="es-MX" sz="2800" b="0" dirty="0">
                <a:solidFill>
                  <a:schemeClr val="tx1"/>
                </a:solidFill>
                <a:latin typeface="Arial" panose="020B0604020202020204" pitchFamily="34" charset="0"/>
              </a:rPr>
              <a:t>7  Por tanto, así ha dicho Jehová de los ejércitos: He aquí que yo los fundiré, y los ensayaré; porque ¿cómo he de hacer por la hija de mi pueblo?</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3218" y="975358"/>
            <a:ext cx="3942079" cy="5882639"/>
          </a:xfr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ormAutofit lnSpcReduction="10000"/>
          </a:bodyPr>
          <a:lstStyle/>
          <a:p>
            <a:pPr fontAlgn="base">
              <a:buFont typeface="Courier New" panose="02070309020205020404" pitchFamily="49" charset="0"/>
              <a:buChar char="o"/>
            </a:pPr>
            <a:r>
              <a:rPr lang="es-MX" sz="2000" dirty="0">
                <a:solidFill>
                  <a:schemeClr val="tx1"/>
                </a:solidFill>
                <a:latin typeface="Agency FB" panose="020B0503020202020204" pitchFamily="34" charset="0"/>
              </a:rPr>
              <a:t> Los fundiré o los refinare.</a:t>
            </a:r>
          </a:p>
          <a:p>
            <a:pPr fontAlgn="base">
              <a:buFont typeface="Courier New" panose="02070309020205020404" pitchFamily="49" charset="0"/>
              <a:buChar char="o"/>
            </a:pPr>
            <a:r>
              <a:rPr lang="es-MX" sz="2000" dirty="0">
                <a:solidFill>
                  <a:schemeClr val="tx1"/>
                </a:solidFill>
                <a:latin typeface="Agency FB" panose="020B0503020202020204" pitchFamily="34" charset="0"/>
              </a:rPr>
              <a:t>Dios los hará pasar por el horno de la aflicción.</a:t>
            </a:r>
          </a:p>
          <a:p>
            <a:pPr fontAlgn="base">
              <a:buFont typeface="Courier New" panose="02070309020205020404" pitchFamily="49" charset="0"/>
              <a:buChar char="o"/>
            </a:pPr>
            <a:r>
              <a:rPr lang="es-MX" sz="2000" dirty="0">
                <a:solidFill>
                  <a:schemeClr val="tx1"/>
                </a:solidFill>
                <a:latin typeface="Agency FB" panose="020B0503020202020204" pitchFamily="34" charset="0"/>
              </a:rPr>
              <a:t>La grande ira de Jehová.</a:t>
            </a:r>
          </a:p>
          <a:p>
            <a:pPr fontAlgn="base">
              <a:buFont typeface="Courier New" panose="02070309020205020404" pitchFamily="49" charset="0"/>
              <a:buChar char="o"/>
            </a:pPr>
            <a:r>
              <a:rPr lang="es-MX" sz="2000" dirty="0" err="1">
                <a:solidFill>
                  <a:schemeClr val="tx1"/>
                </a:solidFill>
                <a:latin typeface="Agency FB" panose="020B0503020202020204" pitchFamily="34" charset="0"/>
              </a:rPr>
              <a:t>Jeremias</a:t>
            </a:r>
            <a:r>
              <a:rPr lang="es-MX" sz="2000" dirty="0">
                <a:solidFill>
                  <a:schemeClr val="tx1"/>
                </a:solidFill>
                <a:latin typeface="Agency FB" panose="020B0503020202020204" pitchFamily="34" charset="0"/>
              </a:rPr>
              <a:t> 6: 29  </a:t>
            </a:r>
            <a:r>
              <a:rPr lang="es-MX" sz="2000" dirty="0" err="1">
                <a:solidFill>
                  <a:schemeClr val="tx1"/>
                </a:solidFill>
                <a:latin typeface="Agency FB" panose="020B0503020202020204" pitchFamily="34" charset="0"/>
              </a:rPr>
              <a:t>Quemóse</a:t>
            </a:r>
            <a:r>
              <a:rPr lang="es-MX" sz="2000" dirty="0">
                <a:solidFill>
                  <a:schemeClr val="tx1"/>
                </a:solidFill>
                <a:latin typeface="Agency FB" panose="020B0503020202020204" pitchFamily="34" charset="0"/>
              </a:rPr>
              <a:t> el fuelle, del fuego se ha consumido el plomo: por demás fundió el fundidor, pues los malos no son arrancados.</a:t>
            </a:r>
          </a:p>
          <a:p>
            <a:pPr fontAlgn="base">
              <a:buFont typeface="Courier New" panose="02070309020205020404" pitchFamily="49" charset="0"/>
              <a:buChar char="o"/>
            </a:pPr>
            <a:r>
              <a:rPr lang="es-MX" sz="2000" dirty="0">
                <a:solidFill>
                  <a:schemeClr val="tx1"/>
                </a:solidFill>
                <a:latin typeface="Agency FB" panose="020B0503020202020204" pitchFamily="34" charset="0"/>
              </a:rPr>
              <a:t>30  Plata desechada los llamarán, porque Jehová los desechó.</a:t>
            </a:r>
          </a:p>
          <a:p>
            <a:pPr fontAlgn="base">
              <a:buFont typeface="Courier New" panose="02070309020205020404" pitchFamily="49" charset="0"/>
              <a:buChar char="o"/>
            </a:pPr>
            <a:r>
              <a:rPr lang="es-MX" sz="2000" dirty="0" err="1">
                <a:solidFill>
                  <a:schemeClr val="tx1"/>
                </a:solidFill>
                <a:latin typeface="Agency FB" panose="020B0503020202020204" pitchFamily="34" charset="0"/>
              </a:rPr>
              <a:t>Isaias</a:t>
            </a:r>
            <a:r>
              <a:rPr lang="es-MX" sz="2000" dirty="0">
                <a:solidFill>
                  <a:schemeClr val="tx1"/>
                </a:solidFill>
                <a:latin typeface="Agency FB" panose="020B0503020202020204" pitchFamily="34" charset="0"/>
              </a:rPr>
              <a:t> 48:10  He aquí te he purificado, y no como á plata; hete escogido en horno de aflicción.</a:t>
            </a:r>
          </a:p>
          <a:p>
            <a:pPr fontAlgn="base">
              <a:buFont typeface="Courier New" panose="02070309020205020404" pitchFamily="49" charset="0"/>
              <a:buChar char="o"/>
            </a:pPr>
            <a:r>
              <a:rPr lang="es-MX" sz="2000" dirty="0" err="1">
                <a:solidFill>
                  <a:schemeClr val="tx1"/>
                </a:solidFill>
                <a:latin typeface="Agency FB" panose="020B0503020202020204" pitchFamily="34" charset="0"/>
              </a:rPr>
              <a:t>Asi</a:t>
            </a:r>
            <a:r>
              <a:rPr lang="es-MX" sz="2000" dirty="0">
                <a:solidFill>
                  <a:schemeClr val="tx1"/>
                </a:solidFill>
                <a:latin typeface="Agency FB" panose="020B0503020202020204" pitchFamily="34" charset="0"/>
              </a:rPr>
              <a:t> como ellos pasaron a su hijos por el fuego. Dios los pasaría a ellos por fuego.</a:t>
            </a:r>
          </a:p>
          <a:p>
            <a:pPr fontAlgn="base">
              <a:buFont typeface="Courier New" panose="02070309020205020404" pitchFamily="49" charset="0"/>
              <a:buChar char="o"/>
            </a:pPr>
            <a:r>
              <a:rPr lang="es-MX" sz="2000" dirty="0">
                <a:solidFill>
                  <a:schemeClr val="tx1"/>
                </a:solidFill>
                <a:latin typeface="Agency FB" panose="020B0503020202020204" pitchFamily="34" charset="0"/>
              </a:rPr>
              <a:t>Se merecen un castigo muy grande.</a:t>
            </a:r>
          </a:p>
          <a:p>
            <a:pPr fontAlgn="base">
              <a:buFont typeface="Courier New" panose="02070309020205020404" pitchFamily="49" charset="0"/>
              <a:buChar char="o"/>
            </a:pPr>
            <a:r>
              <a:rPr lang="es-MX" sz="2000" dirty="0">
                <a:solidFill>
                  <a:schemeClr val="tx1"/>
                </a:solidFill>
                <a:latin typeface="Agency FB" panose="020B0503020202020204" pitchFamily="34" charset="0"/>
              </a:rPr>
              <a:t>Pero sin matarlos. Con el fin de que entiendan que su pecado debe ser castigado y que están en malos caminos. </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17</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089639" y="10160"/>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975359"/>
            <a:ext cx="3942079" cy="5882641"/>
          </a:xfrm>
          <a:solidFill>
            <a:schemeClr val="accent5">
              <a:lumMod val="60000"/>
              <a:lumOff val="40000"/>
            </a:schemeClr>
          </a:solidFill>
        </p:spPr>
        <p:txBody>
          <a:bodyPr>
            <a:normAutofit/>
          </a:bodyPr>
          <a:lstStyle/>
          <a:p>
            <a:pPr>
              <a:buFont typeface="Wingdings" panose="05000000000000000000" pitchFamily="2" charset="2"/>
              <a:buChar char="v"/>
            </a:pPr>
            <a:r>
              <a:rPr lang="es-MX" sz="2000" dirty="0">
                <a:solidFill>
                  <a:schemeClr val="tx1"/>
                </a:solidFill>
                <a:latin typeface="Agency FB" panose="020B0503020202020204" pitchFamily="34" charset="0"/>
              </a:rPr>
              <a:t>Dios prueba refina y moldea.</a:t>
            </a:r>
          </a:p>
          <a:p>
            <a:pPr>
              <a:buFont typeface="Wingdings" panose="05000000000000000000" pitchFamily="2" charset="2"/>
              <a:buChar char="v"/>
            </a:pPr>
            <a:r>
              <a:rPr lang="es-MX" sz="2000" dirty="0">
                <a:solidFill>
                  <a:schemeClr val="tx1"/>
                </a:solidFill>
                <a:latin typeface="Agency FB" panose="020B0503020202020204" pitchFamily="34" charset="0"/>
              </a:rPr>
              <a:t>A veces es necesario esa corrección con vara y cinturón. El escobazo. </a:t>
            </a:r>
          </a:p>
          <a:p>
            <a:pPr>
              <a:buFont typeface="Wingdings" panose="05000000000000000000" pitchFamily="2" charset="2"/>
              <a:buChar char="v"/>
            </a:pPr>
            <a:r>
              <a:rPr lang="es-MX" sz="2000" dirty="0">
                <a:solidFill>
                  <a:schemeClr val="tx1"/>
                </a:solidFill>
                <a:latin typeface="Agency FB" panose="020B0503020202020204" pitchFamily="34" charset="0"/>
              </a:rPr>
              <a:t>La Chancla.</a:t>
            </a:r>
          </a:p>
          <a:p>
            <a:pPr>
              <a:buFont typeface="Wingdings" panose="05000000000000000000" pitchFamily="2" charset="2"/>
              <a:buChar char="v"/>
            </a:pPr>
            <a:r>
              <a:rPr lang="es-MX" sz="2000" b="1" dirty="0">
                <a:solidFill>
                  <a:schemeClr val="tx1"/>
                </a:solidFill>
                <a:latin typeface="Agency FB" panose="020B0503020202020204" pitchFamily="34" charset="0"/>
              </a:rPr>
              <a:t>Ensayaré</a:t>
            </a:r>
            <a:r>
              <a:rPr lang="es-MX" sz="2000" dirty="0">
                <a:solidFill>
                  <a:schemeClr val="tx1"/>
                </a:solidFill>
                <a:latin typeface="Agency FB" panose="020B0503020202020204" pitchFamily="34" charset="0"/>
              </a:rPr>
              <a:t>: ya que cuando alguien muestra cobre o cualquier otro metal en busca de oro, el juicio lo desmiente. </a:t>
            </a:r>
          </a:p>
          <a:p>
            <a:pPr>
              <a:buFont typeface="Wingdings" panose="05000000000000000000" pitchFamily="2" charset="2"/>
              <a:buChar char="v"/>
            </a:pPr>
            <a:r>
              <a:rPr lang="es-MX" sz="2000" dirty="0">
                <a:solidFill>
                  <a:schemeClr val="tx1"/>
                </a:solidFill>
                <a:latin typeface="Agency FB" panose="020B0503020202020204" pitchFamily="34" charset="0"/>
              </a:rPr>
              <a:t>¿Qué más he de hacer?</a:t>
            </a:r>
          </a:p>
          <a:p>
            <a:pPr>
              <a:buFont typeface="Wingdings" panose="05000000000000000000" pitchFamily="2" charset="2"/>
              <a:buChar char="v"/>
            </a:pPr>
            <a:r>
              <a:rPr lang="es-MX" sz="2000" dirty="0">
                <a:solidFill>
                  <a:schemeClr val="tx1"/>
                </a:solidFill>
                <a:latin typeface="Agency FB" panose="020B0503020202020204" pitchFamily="34" charset="0"/>
              </a:rPr>
              <a:t>Esta pregunta sirve para justificar el proceder divino</a:t>
            </a:r>
            <a:endParaRPr lang="es-CL" dirty="0">
              <a:solidFill>
                <a:schemeClr val="tx1"/>
              </a:solidFill>
            </a:endParaRPr>
          </a:p>
          <a:p>
            <a:pPr>
              <a:buFont typeface="Wingdings" panose="05000000000000000000" pitchFamily="2" charset="2"/>
              <a:buChar char="v"/>
            </a:pPr>
            <a:r>
              <a:rPr lang="es-MX" sz="2000" dirty="0">
                <a:solidFill>
                  <a:schemeClr val="tx1"/>
                </a:solidFill>
                <a:latin typeface="Agency FB" panose="020B0503020202020204" pitchFamily="34" charset="0"/>
              </a:rPr>
              <a:t>¿Cómo debo actuar con este pueblo?</a:t>
            </a:r>
          </a:p>
          <a:p>
            <a:pPr>
              <a:buFont typeface="Wingdings" panose="05000000000000000000" pitchFamily="2" charset="2"/>
              <a:buChar char="v"/>
            </a:pPr>
            <a:r>
              <a:rPr lang="es-MX" sz="2000" dirty="0">
                <a:solidFill>
                  <a:schemeClr val="tx1"/>
                </a:solidFill>
                <a:latin typeface="Agency FB" panose="020B0503020202020204" pitchFamily="34" charset="0"/>
              </a:rPr>
              <a:t>Es como un padre o una madre que ya no saben que hacer con el hijo para que entienda y se aparte de sus malos caminos.</a:t>
            </a:r>
          </a:p>
          <a:p>
            <a:pPr>
              <a:buFont typeface="Wingdings" panose="05000000000000000000" pitchFamily="2" charset="2"/>
              <a:buChar char="v"/>
            </a:pPr>
            <a:endParaRPr lang="es-MX" sz="2000" dirty="0">
              <a:solidFill>
                <a:schemeClr val="tx1"/>
              </a:solidFill>
              <a:latin typeface="Agency FB" panose="020B0503020202020204" pitchFamily="34" charset="0"/>
            </a:endParaRPr>
          </a:p>
        </p:txBody>
      </p:sp>
      <p:pic>
        <p:nvPicPr>
          <p:cNvPr id="14338" name="Picture 2" descr="Introducción al proceso de fundición de metales | AEISA">
            <a:extLst>
              <a:ext uri="{FF2B5EF4-FFF2-40B4-BE49-F238E27FC236}">
                <a16:creationId xmlns:a16="http://schemas.microsoft.com/office/drawing/2014/main" id="{D9032576-0646-4A5F-B5A4-9D3589D3C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297" y="975359"/>
            <a:ext cx="4294626" cy="588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dow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ipe(down)">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
                                            <p:bg/>
                                          </p:spTgt>
                                        </p:tgtEl>
                                        <p:attrNameLst>
                                          <p:attrName>style.visibility</p:attrName>
                                        </p:attrNameLst>
                                      </p:cBhvr>
                                      <p:to>
                                        <p:strVal val="visible"/>
                                      </p:to>
                                    </p:set>
                                    <p:anim calcmode="lin" valueType="num">
                                      <p:cBhvr>
                                        <p:cTn id="57" dur="1000" fill="hold"/>
                                        <p:tgtEl>
                                          <p:spTgt spid="2">
                                            <p:bg/>
                                          </p:spTgt>
                                        </p:tgtEl>
                                        <p:attrNameLst>
                                          <p:attrName>ppt_w</p:attrName>
                                        </p:attrNameLst>
                                      </p:cBhvr>
                                      <p:tavLst>
                                        <p:tav tm="0">
                                          <p:val>
                                            <p:fltVal val="0"/>
                                          </p:val>
                                        </p:tav>
                                        <p:tav tm="100000">
                                          <p:val>
                                            <p:strVal val="#ppt_w"/>
                                          </p:val>
                                        </p:tav>
                                      </p:tavLst>
                                    </p:anim>
                                    <p:anim calcmode="lin" valueType="num">
                                      <p:cBhvr>
                                        <p:cTn id="58" dur="1000" fill="hold"/>
                                        <p:tgtEl>
                                          <p:spTgt spid="2">
                                            <p:bg/>
                                          </p:spTgt>
                                        </p:tgtEl>
                                        <p:attrNameLst>
                                          <p:attrName>ppt_h</p:attrName>
                                        </p:attrNameLst>
                                      </p:cBhvr>
                                      <p:tavLst>
                                        <p:tav tm="0">
                                          <p:val>
                                            <p:fltVal val="0"/>
                                          </p:val>
                                        </p:tav>
                                        <p:tav tm="100000">
                                          <p:val>
                                            <p:strVal val="#ppt_h"/>
                                          </p:val>
                                        </p:tav>
                                      </p:tavLst>
                                    </p:anim>
                                    <p:anim calcmode="lin" valueType="num">
                                      <p:cBhvr>
                                        <p:cTn id="59" dur="1000" fill="hold"/>
                                        <p:tgtEl>
                                          <p:spTgt spid="2">
                                            <p:bg/>
                                          </p:spTgt>
                                        </p:tgtEl>
                                        <p:attrNameLst>
                                          <p:attrName>style.rotation</p:attrName>
                                        </p:attrNameLst>
                                      </p:cBhvr>
                                      <p:tavLst>
                                        <p:tav tm="0">
                                          <p:val>
                                            <p:fltVal val="90"/>
                                          </p:val>
                                        </p:tav>
                                        <p:tav tm="100000">
                                          <p:val>
                                            <p:fltVal val="0"/>
                                          </p:val>
                                        </p:tav>
                                      </p:tavLst>
                                    </p:anim>
                                    <p:animEffect transition="in" filter="fade">
                                      <p:cBhvr>
                                        <p:cTn id="60" dur="1000"/>
                                        <p:tgtEl>
                                          <p:spTgt spid="2">
                                            <p:bg/>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p:cTn id="6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p:cTn id="7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
                                            <p:txEl>
                                              <p:pRg st="2" end="2"/>
                                            </p:txEl>
                                          </p:spTgt>
                                        </p:tgtEl>
                                        <p:attrNameLst>
                                          <p:attrName>style.visibility</p:attrName>
                                        </p:attrNameLst>
                                      </p:cBhvr>
                                      <p:to>
                                        <p:strVal val="visible"/>
                                      </p:to>
                                    </p:set>
                                    <p:anim calcmode="lin" valueType="num">
                                      <p:cBhvr>
                                        <p:cTn id="8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8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84" dur="1000"/>
                                        <p:tgtEl>
                                          <p:spTgt spid="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 calcmode="lin" valueType="num">
                                      <p:cBhvr>
                                        <p:cTn id="8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2">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 calcmode="lin" valueType="num">
                                      <p:cBhvr>
                                        <p:cTn id="9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9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9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00" dur="1000"/>
                                        <p:tgtEl>
                                          <p:spTgt spid="2">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 calcmode="lin" valueType="num">
                                      <p:cBhvr>
                                        <p:cTn id="10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0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0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8" dur="1000"/>
                                        <p:tgtEl>
                                          <p:spTgt spid="2">
                                            <p:txEl>
                                              <p:pRg st="5" end="5"/>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2">
                                            <p:txEl>
                                              <p:pRg st="6" end="6"/>
                                            </p:txEl>
                                          </p:spTgt>
                                        </p:tgtEl>
                                        <p:attrNameLst>
                                          <p:attrName>style.visibility</p:attrName>
                                        </p:attrNameLst>
                                      </p:cBhvr>
                                      <p:to>
                                        <p:strVal val="visible"/>
                                      </p:to>
                                    </p:set>
                                    <p:anim calcmode="lin" valueType="num">
                                      <p:cBhvr>
                                        <p:cTn id="11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1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1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16" dur="1000"/>
                                        <p:tgtEl>
                                          <p:spTgt spid="2">
                                            <p:txEl>
                                              <p:pRg st="6" end="6"/>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2">
                                            <p:txEl>
                                              <p:pRg st="7" end="7"/>
                                            </p:txEl>
                                          </p:spTgt>
                                        </p:tgtEl>
                                        <p:attrNameLst>
                                          <p:attrName>style.visibility</p:attrName>
                                        </p:attrNameLst>
                                      </p:cBhvr>
                                      <p:to>
                                        <p:strVal val="visible"/>
                                      </p:to>
                                    </p:set>
                                    <p:anim calcmode="lin" valueType="num">
                                      <p:cBhvr>
                                        <p:cTn id="12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2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12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24"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8"/>
            <a:ext cx="10850880" cy="905442"/>
          </a:xfrm>
          <a:ln/>
        </p:spPr>
        <p:style>
          <a:lnRef idx="1">
            <a:schemeClr val="accent5"/>
          </a:lnRef>
          <a:fillRef idx="2">
            <a:schemeClr val="accent5"/>
          </a:fillRef>
          <a:effectRef idx="1">
            <a:schemeClr val="accent5"/>
          </a:effectRef>
          <a:fontRef idx="minor">
            <a:schemeClr val="dk1"/>
          </a:fontRef>
        </p:style>
        <p:txBody>
          <a:bodyPr rtlCol="0">
            <a:normAutofit/>
          </a:bodyPr>
          <a:lstStyle/>
          <a:p>
            <a:pPr algn="ctr"/>
            <a:r>
              <a:rPr lang="es-MX" sz="2800" b="0" dirty="0">
                <a:solidFill>
                  <a:schemeClr val="tx1"/>
                </a:solidFill>
                <a:latin typeface="Arial" panose="020B0604020202020204" pitchFamily="34" charset="0"/>
              </a:rPr>
              <a:t>8  Saeta afilada es la lengua de ellos; engaño habla; con su boca habla paz con su amigo, y dentro de sí pone sus asechanzas.</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975360"/>
            <a:ext cx="3942079" cy="5882639"/>
          </a:xfrm>
          <a:solidFill>
            <a:srgbClr val="FFFF00"/>
          </a:solidFill>
        </p:spPr>
        <p:style>
          <a:lnRef idx="3">
            <a:schemeClr val="lt1"/>
          </a:lnRef>
          <a:fillRef idx="1">
            <a:schemeClr val="accent2"/>
          </a:fillRef>
          <a:effectRef idx="1">
            <a:schemeClr val="accent2"/>
          </a:effectRef>
          <a:fontRef idx="minor">
            <a:schemeClr val="lt1"/>
          </a:fontRef>
        </p:style>
        <p:txBody>
          <a:bodyPr rtlCol="0">
            <a:normAutofit fontScale="92500" lnSpcReduction="10000"/>
          </a:bodyPr>
          <a:lstStyle/>
          <a:p>
            <a:pPr fontAlgn="base">
              <a:buFont typeface="Courier New" panose="02070309020205020404" pitchFamily="49" charset="0"/>
              <a:buChar char="o"/>
            </a:pPr>
            <a:r>
              <a:rPr lang="es-MX" dirty="0">
                <a:solidFill>
                  <a:schemeClr val="tx1"/>
                </a:solidFill>
                <a:latin typeface="lato" panose="020F0502020204030203" pitchFamily="34" charset="0"/>
              </a:rPr>
              <a:t>Su lengua es como una flecha disparada.</a:t>
            </a:r>
          </a:p>
          <a:p>
            <a:pPr fontAlgn="base">
              <a:buFont typeface="Courier New" panose="02070309020205020404" pitchFamily="49" charset="0"/>
              <a:buChar char="o"/>
            </a:pPr>
            <a:r>
              <a:rPr lang="es-MX" dirty="0">
                <a:solidFill>
                  <a:schemeClr val="tx1"/>
                </a:solidFill>
                <a:latin typeface="lato" panose="020F0502020204030203" pitchFamily="34" charset="0"/>
              </a:rPr>
              <a:t>Eran hijos del diablo. Porque actuaban como el diablo es.</a:t>
            </a:r>
          </a:p>
          <a:p>
            <a:pPr fontAlgn="base">
              <a:buFont typeface="Courier New" panose="02070309020205020404" pitchFamily="49" charset="0"/>
              <a:buChar char="o"/>
            </a:pPr>
            <a:r>
              <a:rPr lang="es-MX" dirty="0">
                <a:solidFill>
                  <a:schemeClr val="tx1"/>
                </a:solidFill>
                <a:latin typeface="lato" panose="020F0502020204030203" pitchFamily="34" charset="0"/>
              </a:rPr>
              <a:t>Eran expertos en armar </a:t>
            </a:r>
            <a:r>
              <a:rPr lang="es-MX" dirty="0" err="1">
                <a:solidFill>
                  <a:schemeClr val="tx1"/>
                </a:solidFill>
                <a:latin typeface="lato" panose="020F0502020204030203" pitchFamily="34" charset="0"/>
              </a:rPr>
              <a:t>sisañas</a:t>
            </a:r>
            <a:r>
              <a:rPr lang="es-MX" dirty="0">
                <a:solidFill>
                  <a:schemeClr val="tx1"/>
                </a:solidFill>
                <a:latin typeface="lato" panose="020F0502020204030203" pitchFamily="34" charset="0"/>
              </a:rPr>
              <a:t>, en desear el mal para el otro.</a:t>
            </a:r>
          </a:p>
          <a:p>
            <a:pPr fontAlgn="base">
              <a:buFont typeface="Courier New" panose="02070309020205020404" pitchFamily="49" charset="0"/>
              <a:buChar char="o"/>
            </a:pPr>
            <a:r>
              <a:rPr lang="es-MX" dirty="0">
                <a:solidFill>
                  <a:schemeClr val="tx1"/>
                </a:solidFill>
                <a:latin typeface="lato" panose="020F0502020204030203" pitchFamily="34" charset="0"/>
              </a:rPr>
              <a:t>En hacer rencillas o peleas.</a:t>
            </a:r>
          </a:p>
          <a:p>
            <a:pPr fontAlgn="base">
              <a:buFont typeface="Courier New" panose="02070309020205020404" pitchFamily="49" charset="0"/>
              <a:buChar char="o"/>
            </a:pPr>
            <a:r>
              <a:rPr lang="es-MX" dirty="0">
                <a:solidFill>
                  <a:schemeClr val="tx1"/>
                </a:solidFill>
                <a:latin typeface="lato" panose="020F0502020204030203" pitchFamily="34" charset="0"/>
              </a:rPr>
              <a:t>En manipular y mentir.</a:t>
            </a:r>
          </a:p>
          <a:p>
            <a:pPr fontAlgn="base">
              <a:buFont typeface="Courier New" panose="02070309020205020404" pitchFamily="49" charset="0"/>
              <a:buChar char="o"/>
            </a:pPr>
            <a:r>
              <a:rPr lang="es-MX" dirty="0">
                <a:solidFill>
                  <a:schemeClr val="tx1"/>
                </a:solidFill>
                <a:latin typeface="lato" panose="020F0502020204030203" pitchFamily="34" charset="0"/>
              </a:rPr>
              <a:t>¿Cuántas personas conocemos así? Que hablan paz pero en su mente solo hay maldad y caos?</a:t>
            </a:r>
          </a:p>
          <a:p>
            <a:pPr fontAlgn="base">
              <a:buFont typeface="Courier New" panose="02070309020205020404" pitchFamily="49" charset="0"/>
              <a:buChar char="o"/>
            </a:pPr>
            <a:r>
              <a:rPr lang="es-MX" dirty="0">
                <a:solidFill>
                  <a:schemeClr val="tx1"/>
                </a:solidFill>
                <a:latin typeface="lato" panose="020F0502020204030203" pitchFamily="34" charset="0"/>
              </a:rPr>
              <a:t>¿En nuestras iglesias hay gente así?</a:t>
            </a:r>
          </a:p>
          <a:p>
            <a:pPr fontAlgn="base">
              <a:buFont typeface="Courier New" panose="02070309020205020404" pitchFamily="49" charset="0"/>
              <a:buChar char="o"/>
            </a:pPr>
            <a:r>
              <a:rPr lang="es-MX" dirty="0">
                <a:solidFill>
                  <a:schemeClr val="tx1"/>
                </a:solidFill>
                <a:latin typeface="lato" panose="020F0502020204030203" pitchFamily="34" charset="0"/>
              </a:rPr>
              <a:t>uno habla pacíficamente a su vecino con su boca ; lo saluda de una manera amistosa; Le desea toda la salud, la paz y la prosperidad; Profesa una amistad sincera y cordial para él, y le pretende un fuerte afecto:</a:t>
            </a:r>
          </a:p>
          <a:p>
            <a:pPr fontAlgn="base">
              <a:buFont typeface="Courier New" panose="02070309020205020404" pitchFamily="49" charset="0"/>
              <a:buChar char="o"/>
            </a:pPr>
            <a:r>
              <a:rPr lang="es-MX" dirty="0">
                <a:solidFill>
                  <a:schemeClr val="tx1"/>
                </a:solidFill>
                <a:latin typeface="lato" panose="020F0502020204030203" pitchFamily="34" charset="0"/>
              </a:rPr>
              <a:t>Pero en su corazón se queda espere ; Para atraerlo en las trampas, y eludir, truco y defraudarlo.</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18</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089639" y="10160"/>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7802881" y="975359"/>
            <a:ext cx="4399278" cy="5882641"/>
          </a:xfrm>
          <a:solidFill>
            <a:srgbClr val="92D050"/>
          </a:solidFill>
        </p:spPr>
        <p:txBody>
          <a:bodyPr>
            <a:noAutofit/>
          </a:bodyPr>
          <a:lstStyle/>
          <a:p>
            <a:pPr>
              <a:buFont typeface="Wingdings" panose="05000000000000000000" pitchFamily="2" charset="2"/>
              <a:buChar char="v"/>
            </a:pPr>
            <a:r>
              <a:rPr lang="es-CL" sz="1900" dirty="0">
                <a:solidFill>
                  <a:schemeClr val="tx1"/>
                </a:solidFill>
              </a:rPr>
              <a:t>TIENEN UNA CARA ALEGRE MUESTRAN TODO LO BUENO POR REDES SOCIALES PERO POR DENTRO MAQUINAN ARTIFICIOS DE MALDAD.</a:t>
            </a:r>
          </a:p>
          <a:p>
            <a:pPr>
              <a:buFont typeface="Wingdings" panose="05000000000000000000" pitchFamily="2" charset="2"/>
              <a:buChar char="v"/>
            </a:pPr>
            <a:r>
              <a:rPr lang="es-CL" sz="1900" dirty="0">
                <a:solidFill>
                  <a:schemeClr val="tx1"/>
                </a:solidFill>
              </a:rPr>
              <a:t>Saeta afilada o mas bien Saeta Mortífera.</a:t>
            </a:r>
          </a:p>
          <a:p>
            <a:pPr>
              <a:buFont typeface="Wingdings" panose="05000000000000000000" pitchFamily="2" charset="2"/>
              <a:buChar char="v"/>
            </a:pPr>
            <a:r>
              <a:rPr lang="es-CL" sz="1900" dirty="0">
                <a:solidFill>
                  <a:schemeClr val="tx1"/>
                </a:solidFill>
              </a:rPr>
              <a:t>Quizás hayas pasado por esta experiencia en tu vida.</a:t>
            </a:r>
          </a:p>
          <a:p>
            <a:pPr>
              <a:buFont typeface="Wingdings" panose="05000000000000000000" pitchFamily="2" charset="2"/>
              <a:buChar char="v"/>
            </a:pPr>
            <a:r>
              <a:rPr lang="es-CL" sz="1900" dirty="0">
                <a:solidFill>
                  <a:schemeClr val="tx1"/>
                </a:solidFill>
              </a:rPr>
              <a:t>Porque es muy común ver este tipo de personas en la actualidad.</a:t>
            </a:r>
          </a:p>
          <a:p>
            <a:pPr>
              <a:buFont typeface="Wingdings" panose="05000000000000000000" pitchFamily="2" charset="2"/>
              <a:buChar char="v"/>
            </a:pPr>
            <a:r>
              <a:rPr lang="es-CL" sz="1900" dirty="0">
                <a:solidFill>
                  <a:schemeClr val="tx1"/>
                </a:solidFill>
              </a:rPr>
              <a:t>En los colegios universidades, trabajo, etc.</a:t>
            </a:r>
          </a:p>
          <a:p>
            <a:pPr>
              <a:buFont typeface="Wingdings" panose="05000000000000000000" pitchFamily="2" charset="2"/>
              <a:buChar char="v"/>
            </a:pPr>
            <a:r>
              <a:rPr lang="es-CL" sz="1900" dirty="0">
                <a:solidFill>
                  <a:schemeClr val="tx1"/>
                </a:solidFill>
              </a:rPr>
              <a:t>Es muy probable que por el hecho de ser cristiano hay algún amigo falso en tu vida. Que te sonría te abrace, te diga cosas bonitas y actúan hipócritamente contigo.</a:t>
            </a:r>
          </a:p>
          <a:p>
            <a:pPr>
              <a:buFont typeface="Wingdings" panose="05000000000000000000" pitchFamily="2" charset="2"/>
              <a:buChar char="v"/>
            </a:pPr>
            <a:r>
              <a:rPr lang="es-CL" sz="1900" dirty="0">
                <a:solidFill>
                  <a:schemeClr val="tx1"/>
                </a:solidFill>
              </a:rPr>
              <a:t>Pero cuando no están contigo hablan pestes de ti y solo te quieren por conveniencia o para sacarte información.</a:t>
            </a:r>
          </a:p>
        </p:txBody>
      </p:sp>
      <p:sp>
        <p:nvSpPr>
          <p:cNvPr id="4" name="AutoShape 2" descr="50,000,000+ imágenes de Hipócrita libres de derechos | Depositphotos">
            <a:extLst>
              <a:ext uri="{FF2B5EF4-FFF2-40B4-BE49-F238E27FC236}">
                <a16:creationId xmlns:a16="http://schemas.microsoft.com/office/drawing/2014/main" id="{EF6D8443-1CA2-4BCB-8429-9BB806BDCC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9" name="Imagen 8">
            <a:extLst>
              <a:ext uri="{FF2B5EF4-FFF2-40B4-BE49-F238E27FC236}">
                <a16:creationId xmlns:a16="http://schemas.microsoft.com/office/drawing/2014/main" id="{2D75FEB9-111B-4AFD-A97F-41C31723C692}"/>
              </a:ext>
            </a:extLst>
          </p:cNvPr>
          <p:cNvPicPr>
            <a:picLocks noChangeAspect="1"/>
          </p:cNvPicPr>
          <p:nvPr/>
        </p:nvPicPr>
        <p:blipFill>
          <a:blip r:embed="rId4"/>
          <a:stretch>
            <a:fillRect/>
          </a:stretch>
        </p:blipFill>
        <p:spPr>
          <a:xfrm>
            <a:off x="3942080" y="1524000"/>
            <a:ext cx="3894484" cy="4592320"/>
          </a:xfrm>
          <a:prstGeom prst="rect">
            <a:avLst/>
          </a:prstGeom>
        </p:spPr>
      </p:pic>
    </p:spTree>
    <p:extLst>
      <p:ext uri="{BB962C8B-B14F-4D97-AF65-F5344CB8AC3E}">
        <p14:creationId xmlns:p14="http://schemas.microsoft.com/office/powerpoint/2010/main" val="20465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dow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ipe(down)">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
                                            <p:bg/>
                                          </p:spTgt>
                                        </p:tgtEl>
                                        <p:attrNameLst>
                                          <p:attrName>style.visibility</p:attrName>
                                        </p:attrNameLst>
                                      </p:cBhvr>
                                      <p:to>
                                        <p:strVal val="visible"/>
                                      </p:to>
                                    </p:set>
                                    <p:anim calcmode="lin" valueType="num">
                                      <p:cBhvr>
                                        <p:cTn id="57" dur="1000" fill="hold"/>
                                        <p:tgtEl>
                                          <p:spTgt spid="2">
                                            <p:bg/>
                                          </p:spTgt>
                                        </p:tgtEl>
                                        <p:attrNameLst>
                                          <p:attrName>ppt_w</p:attrName>
                                        </p:attrNameLst>
                                      </p:cBhvr>
                                      <p:tavLst>
                                        <p:tav tm="0">
                                          <p:val>
                                            <p:fltVal val="0"/>
                                          </p:val>
                                        </p:tav>
                                        <p:tav tm="100000">
                                          <p:val>
                                            <p:strVal val="#ppt_w"/>
                                          </p:val>
                                        </p:tav>
                                      </p:tavLst>
                                    </p:anim>
                                    <p:anim calcmode="lin" valueType="num">
                                      <p:cBhvr>
                                        <p:cTn id="58" dur="1000" fill="hold"/>
                                        <p:tgtEl>
                                          <p:spTgt spid="2">
                                            <p:bg/>
                                          </p:spTgt>
                                        </p:tgtEl>
                                        <p:attrNameLst>
                                          <p:attrName>ppt_h</p:attrName>
                                        </p:attrNameLst>
                                      </p:cBhvr>
                                      <p:tavLst>
                                        <p:tav tm="0">
                                          <p:val>
                                            <p:fltVal val="0"/>
                                          </p:val>
                                        </p:tav>
                                        <p:tav tm="100000">
                                          <p:val>
                                            <p:strVal val="#ppt_h"/>
                                          </p:val>
                                        </p:tav>
                                      </p:tavLst>
                                    </p:anim>
                                    <p:anim calcmode="lin" valueType="num">
                                      <p:cBhvr>
                                        <p:cTn id="59" dur="1000" fill="hold"/>
                                        <p:tgtEl>
                                          <p:spTgt spid="2">
                                            <p:bg/>
                                          </p:spTgt>
                                        </p:tgtEl>
                                        <p:attrNameLst>
                                          <p:attrName>style.rotation</p:attrName>
                                        </p:attrNameLst>
                                      </p:cBhvr>
                                      <p:tavLst>
                                        <p:tav tm="0">
                                          <p:val>
                                            <p:fltVal val="90"/>
                                          </p:val>
                                        </p:tav>
                                        <p:tav tm="100000">
                                          <p:val>
                                            <p:fltVal val="0"/>
                                          </p:val>
                                        </p:tav>
                                      </p:tavLst>
                                    </p:anim>
                                    <p:animEffect transition="in" filter="fade">
                                      <p:cBhvr>
                                        <p:cTn id="60" dur="1000"/>
                                        <p:tgtEl>
                                          <p:spTgt spid="2">
                                            <p:bg/>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p:cTn id="6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p:cTn id="7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
                                            <p:txEl>
                                              <p:pRg st="2" end="2"/>
                                            </p:txEl>
                                          </p:spTgt>
                                        </p:tgtEl>
                                        <p:attrNameLst>
                                          <p:attrName>style.visibility</p:attrName>
                                        </p:attrNameLst>
                                      </p:cBhvr>
                                      <p:to>
                                        <p:strVal val="visible"/>
                                      </p:to>
                                    </p:set>
                                    <p:anim calcmode="lin" valueType="num">
                                      <p:cBhvr>
                                        <p:cTn id="8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8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84" dur="1000"/>
                                        <p:tgtEl>
                                          <p:spTgt spid="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 calcmode="lin" valueType="num">
                                      <p:cBhvr>
                                        <p:cTn id="8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2">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 calcmode="lin" valueType="num">
                                      <p:cBhvr>
                                        <p:cTn id="9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9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9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00" dur="1000"/>
                                        <p:tgtEl>
                                          <p:spTgt spid="2">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 calcmode="lin" valueType="num">
                                      <p:cBhvr>
                                        <p:cTn id="10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0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10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108" dur="1000"/>
                                        <p:tgtEl>
                                          <p:spTgt spid="2">
                                            <p:txEl>
                                              <p:pRg st="5" end="5"/>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2">
                                            <p:txEl>
                                              <p:pRg st="6" end="6"/>
                                            </p:txEl>
                                          </p:spTgt>
                                        </p:tgtEl>
                                        <p:attrNameLst>
                                          <p:attrName>style.visibility</p:attrName>
                                        </p:attrNameLst>
                                      </p:cBhvr>
                                      <p:to>
                                        <p:strVal val="visible"/>
                                      </p:to>
                                    </p:set>
                                    <p:anim calcmode="lin" valueType="num">
                                      <p:cBhvr>
                                        <p:cTn id="11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1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1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1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238759" y="37475"/>
            <a:ext cx="10850880" cy="905442"/>
          </a:xfrm>
          <a:ln/>
        </p:spPr>
        <p:style>
          <a:lnRef idx="1">
            <a:schemeClr val="accent5"/>
          </a:lnRef>
          <a:fillRef idx="2">
            <a:schemeClr val="accent5"/>
          </a:fillRef>
          <a:effectRef idx="1">
            <a:schemeClr val="accent5"/>
          </a:effectRef>
          <a:fontRef idx="minor">
            <a:schemeClr val="dk1"/>
          </a:fontRef>
        </p:style>
        <p:txBody>
          <a:bodyPr rtlCol="0">
            <a:normAutofit/>
          </a:bodyPr>
          <a:lstStyle/>
          <a:p>
            <a:pPr algn="ctr"/>
            <a:r>
              <a:rPr lang="es-MX" sz="2800" b="0" dirty="0">
                <a:solidFill>
                  <a:schemeClr val="tx1"/>
                </a:solidFill>
                <a:latin typeface="Arial" panose="020B0604020202020204" pitchFamily="34" charset="0"/>
              </a:rPr>
              <a:t>9  ¿No los tengo de visitar sobre estas cosas? dice Jehová. ¿De tal gente no se vengará mi alma?</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975360"/>
            <a:ext cx="3942079" cy="5882639"/>
          </a:xfrm>
          <a:solidFill>
            <a:schemeClr val="tx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ormAutofit/>
          </a:bodyPr>
          <a:lstStyle/>
          <a:p>
            <a:pPr fontAlgn="base">
              <a:buFont typeface="Wingdings" panose="05000000000000000000" pitchFamily="2" charset="2"/>
              <a:buChar char="§"/>
            </a:pPr>
            <a:r>
              <a:rPr lang="es-MX" sz="2000" dirty="0">
                <a:solidFill>
                  <a:schemeClr val="tx1"/>
                </a:solidFill>
                <a:latin typeface="lato" panose="020F0502020204030203" pitchFamily="34" charset="0"/>
              </a:rPr>
              <a:t>Esta pregunta la respondemos de manera muy fácil con un rotundo “SI CLARO”</a:t>
            </a:r>
          </a:p>
          <a:p>
            <a:pPr fontAlgn="base">
              <a:buFont typeface="Wingdings" panose="05000000000000000000" pitchFamily="2" charset="2"/>
              <a:buChar char="§"/>
            </a:pPr>
            <a:r>
              <a:rPr lang="es-MX" sz="2000" dirty="0">
                <a:solidFill>
                  <a:schemeClr val="tx1"/>
                </a:solidFill>
                <a:latin typeface="lato" panose="020F0502020204030203" pitchFamily="34" charset="0"/>
              </a:rPr>
              <a:t>Dios por medio de Jeremías nos hace ver y entender el inmenso pecado del pueblo de Judá.</a:t>
            </a:r>
          </a:p>
          <a:p>
            <a:pPr fontAlgn="base">
              <a:buFont typeface="Wingdings" panose="05000000000000000000" pitchFamily="2" charset="2"/>
              <a:buChar char="§"/>
            </a:pPr>
            <a:r>
              <a:rPr lang="es-MX" sz="2000" dirty="0">
                <a:solidFill>
                  <a:schemeClr val="tx1"/>
                </a:solidFill>
                <a:latin typeface="lato" panose="020F0502020204030203" pitchFamily="34" charset="0"/>
              </a:rPr>
              <a:t>Visitar = Castigar.</a:t>
            </a:r>
          </a:p>
          <a:p>
            <a:pPr fontAlgn="base">
              <a:buFont typeface="Wingdings" panose="05000000000000000000" pitchFamily="2" charset="2"/>
              <a:buChar char="§"/>
            </a:pPr>
            <a:r>
              <a:rPr lang="es-MX" sz="2000" dirty="0">
                <a:solidFill>
                  <a:schemeClr val="tx1"/>
                </a:solidFill>
                <a:latin typeface="lato" panose="020F0502020204030203" pitchFamily="34" charset="0"/>
              </a:rPr>
              <a:t>Vengar mi alma podría traducirse como “Aplicaré mi justicia”</a:t>
            </a:r>
          </a:p>
          <a:p>
            <a:pPr fontAlgn="base">
              <a:buFont typeface="Wingdings" panose="05000000000000000000" pitchFamily="2" charset="2"/>
              <a:buChar char="§"/>
            </a:pPr>
            <a:r>
              <a:rPr lang="es-MX" sz="2000" dirty="0">
                <a:solidFill>
                  <a:schemeClr val="tx1"/>
                </a:solidFill>
                <a:latin typeface="lato" panose="020F0502020204030203" pitchFamily="34" charset="0"/>
              </a:rPr>
              <a:t>El justo Juez del universo es DIOS.</a:t>
            </a:r>
          </a:p>
          <a:p>
            <a:pPr fontAlgn="base">
              <a:buFont typeface="Wingdings" panose="05000000000000000000" pitchFamily="2" charset="2"/>
              <a:buChar char="§"/>
            </a:pPr>
            <a:r>
              <a:rPr lang="es-MX" sz="2000" dirty="0">
                <a:solidFill>
                  <a:schemeClr val="tx1"/>
                </a:solidFill>
                <a:latin typeface="lato" panose="020F0502020204030203" pitchFamily="34" charset="0"/>
              </a:rPr>
              <a:t>Sabe como castigar perfectamente al que hace lo malo.</a:t>
            </a:r>
          </a:p>
          <a:p>
            <a:pPr fontAlgn="base">
              <a:buFont typeface="Wingdings" panose="05000000000000000000" pitchFamily="2" charset="2"/>
              <a:buChar char="§"/>
            </a:pPr>
            <a:r>
              <a:rPr lang="es-MX" dirty="0">
                <a:solidFill>
                  <a:schemeClr val="tx1"/>
                </a:solidFill>
                <a:latin typeface="lato" panose="020F0502020204030203" pitchFamily="34" charset="0"/>
              </a:rPr>
              <a:t>Dios no puede tolerar el pecado.</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19</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089639" y="10160"/>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975359"/>
            <a:ext cx="3942079" cy="5882641"/>
          </a:xfrm>
          <a:solidFill>
            <a:schemeClr val="accent2">
              <a:lumMod val="60000"/>
              <a:lumOff val="40000"/>
            </a:schemeClr>
          </a:solidFill>
        </p:spPr>
        <p:txBody>
          <a:bodyPr>
            <a:normAutofit/>
          </a:bodyPr>
          <a:lstStyle/>
          <a:p>
            <a:pPr>
              <a:buFont typeface="Wingdings" panose="05000000000000000000" pitchFamily="2" charset="2"/>
              <a:buChar char="q"/>
            </a:pPr>
            <a:r>
              <a:rPr lang="es-CL" sz="2000" dirty="0">
                <a:solidFill>
                  <a:schemeClr val="tx1"/>
                </a:solidFill>
                <a:latin typeface="Abadi" panose="020B0604020104020204" pitchFamily="34" charset="0"/>
              </a:rPr>
              <a:t>Esta historia y acontecimientos en tiempos de Judá son el </a:t>
            </a:r>
            <a:r>
              <a:rPr lang="es-CL" sz="2000" b="1" dirty="0">
                <a:solidFill>
                  <a:schemeClr val="tx1"/>
                </a:solidFill>
                <a:latin typeface="Abadi" panose="020B0604020104020204" pitchFamily="34" charset="0"/>
              </a:rPr>
              <a:t>espejo</a:t>
            </a:r>
            <a:r>
              <a:rPr lang="es-CL" sz="2000" dirty="0">
                <a:solidFill>
                  <a:schemeClr val="tx1"/>
                </a:solidFill>
                <a:latin typeface="Abadi" panose="020B0604020104020204" pitchFamily="34" charset="0"/>
              </a:rPr>
              <a:t> perfecto de la sociedad y las naciones de este mundo.</a:t>
            </a:r>
          </a:p>
          <a:p>
            <a:pPr>
              <a:buFont typeface="Wingdings" panose="05000000000000000000" pitchFamily="2" charset="2"/>
              <a:buChar char="q"/>
            </a:pPr>
            <a:r>
              <a:rPr lang="es-CL" sz="2000" dirty="0">
                <a:solidFill>
                  <a:schemeClr val="tx1"/>
                </a:solidFill>
                <a:latin typeface="Abadi" panose="020B0604020104020204" pitchFamily="34" charset="0"/>
              </a:rPr>
              <a:t>Porque sucederá exactamente igual.</a:t>
            </a:r>
          </a:p>
          <a:p>
            <a:pPr>
              <a:buFont typeface="Wingdings" panose="05000000000000000000" pitchFamily="2" charset="2"/>
              <a:buChar char="q"/>
            </a:pPr>
            <a:r>
              <a:rPr lang="es-CL" sz="2000" dirty="0">
                <a:solidFill>
                  <a:schemeClr val="tx1"/>
                </a:solidFill>
                <a:latin typeface="Abadi" panose="020B0604020104020204" pitchFamily="34" charset="0"/>
              </a:rPr>
              <a:t>Solo que ahora el juicio vendrá de manera eterna y no habrá mas oportunidades.</a:t>
            </a:r>
          </a:p>
          <a:p>
            <a:pPr>
              <a:buFont typeface="Wingdings" panose="05000000000000000000" pitchFamily="2" charset="2"/>
              <a:buChar char="q"/>
            </a:pPr>
            <a:r>
              <a:rPr lang="es-CL" sz="2000" dirty="0">
                <a:solidFill>
                  <a:schemeClr val="tx1"/>
                </a:solidFill>
                <a:latin typeface="Abadi" panose="020B0604020104020204" pitchFamily="34" charset="0"/>
              </a:rPr>
              <a:t>De tal gente: Es decir gente como cualquier otro pueblo pagano.</a:t>
            </a:r>
          </a:p>
          <a:p>
            <a:pPr>
              <a:buFont typeface="Wingdings" panose="05000000000000000000" pitchFamily="2" charset="2"/>
              <a:buChar char="q"/>
            </a:pPr>
            <a:r>
              <a:rPr lang="es-CL" sz="2000" dirty="0">
                <a:solidFill>
                  <a:schemeClr val="tx1"/>
                </a:solidFill>
                <a:latin typeface="Abadi" panose="020B0604020104020204" pitchFamily="34" charset="0"/>
              </a:rPr>
              <a:t>Ya no se distinguían por ser un pueblo de Jehová.</a:t>
            </a:r>
          </a:p>
          <a:p>
            <a:pPr>
              <a:buFont typeface="Wingdings" panose="05000000000000000000" pitchFamily="2" charset="2"/>
              <a:buChar char="q"/>
            </a:pPr>
            <a:r>
              <a:rPr lang="es-CL" sz="2000" dirty="0">
                <a:solidFill>
                  <a:schemeClr val="tx1"/>
                </a:solidFill>
                <a:latin typeface="Abadi" panose="020B0604020104020204" pitchFamily="34" charset="0"/>
              </a:rPr>
              <a:t>Era como cualquier otra nación mas.</a:t>
            </a:r>
          </a:p>
          <a:p>
            <a:pPr>
              <a:buFont typeface="Wingdings" panose="05000000000000000000" pitchFamily="2" charset="2"/>
              <a:buChar char="q"/>
            </a:pPr>
            <a:r>
              <a:rPr lang="es-CL" sz="2000" dirty="0">
                <a:solidFill>
                  <a:schemeClr val="tx1"/>
                </a:solidFill>
                <a:latin typeface="Abadi" panose="020B0604020104020204" pitchFamily="34" charset="0"/>
              </a:rPr>
              <a:t>Dios visitará a todos en  el gran juicio del trono blanco.</a:t>
            </a:r>
          </a:p>
        </p:txBody>
      </p:sp>
      <p:pic>
        <p:nvPicPr>
          <p:cNvPr id="12290" name="Picture 2" descr="BAJO JUICIO Y ENGAÑADA - IBC">
            <a:extLst>
              <a:ext uri="{FF2B5EF4-FFF2-40B4-BE49-F238E27FC236}">
                <a16:creationId xmlns:a16="http://schemas.microsoft.com/office/drawing/2014/main" id="{3DE98E0D-5B8E-48A8-9F97-08953D63F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079" y="3180078"/>
            <a:ext cx="4328155" cy="367792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Es justo el juicio de Dios? – Explorando la fe">
            <a:extLst>
              <a:ext uri="{FF2B5EF4-FFF2-40B4-BE49-F238E27FC236}">
                <a16:creationId xmlns:a16="http://schemas.microsoft.com/office/drawing/2014/main" id="{F399DEAC-D92B-4403-955E-AA4C88B49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923" y="975360"/>
            <a:ext cx="4328156" cy="220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bg/>
                                          </p:spTgt>
                                        </p:tgtEl>
                                        <p:attrNameLst>
                                          <p:attrName>style.visibility</p:attrName>
                                        </p:attrNameLst>
                                      </p:cBhvr>
                                      <p:to>
                                        <p:strVal val="visible"/>
                                      </p:to>
                                    </p:set>
                                    <p:anim calcmode="lin" valueType="num">
                                      <p:cBhvr>
                                        <p:cTn id="47" dur="1000" fill="hold"/>
                                        <p:tgtEl>
                                          <p:spTgt spid="2">
                                            <p:bg/>
                                          </p:spTgt>
                                        </p:tgtEl>
                                        <p:attrNameLst>
                                          <p:attrName>ppt_w</p:attrName>
                                        </p:attrNameLst>
                                      </p:cBhvr>
                                      <p:tavLst>
                                        <p:tav tm="0">
                                          <p:val>
                                            <p:fltVal val="0"/>
                                          </p:val>
                                        </p:tav>
                                        <p:tav tm="100000">
                                          <p:val>
                                            <p:strVal val="#ppt_w"/>
                                          </p:val>
                                        </p:tav>
                                      </p:tavLst>
                                    </p:anim>
                                    <p:anim calcmode="lin" valueType="num">
                                      <p:cBhvr>
                                        <p:cTn id="48" dur="1000" fill="hold"/>
                                        <p:tgtEl>
                                          <p:spTgt spid="2">
                                            <p:bg/>
                                          </p:spTgt>
                                        </p:tgtEl>
                                        <p:attrNameLst>
                                          <p:attrName>ppt_h</p:attrName>
                                        </p:attrNameLst>
                                      </p:cBhvr>
                                      <p:tavLst>
                                        <p:tav tm="0">
                                          <p:val>
                                            <p:fltVal val="0"/>
                                          </p:val>
                                        </p:tav>
                                        <p:tav tm="100000">
                                          <p:val>
                                            <p:strVal val="#ppt_h"/>
                                          </p:val>
                                        </p:tav>
                                      </p:tavLst>
                                    </p:anim>
                                    <p:anim calcmode="lin" valueType="num">
                                      <p:cBhvr>
                                        <p:cTn id="49" dur="1000" fill="hold"/>
                                        <p:tgtEl>
                                          <p:spTgt spid="2">
                                            <p:bg/>
                                          </p:spTgt>
                                        </p:tgtEl>
                                        <p:attrNameLst>
                                          <p:attrName>style.rotation</p:attrName>
                                        </p:attrNameLst>
                                      </p:cBhvr>
                                      <p:tavLst>
                                        <p:tav tm="0">
                                          <p:val>
                                            <p:fltVal val="90"/>
                                          </p:val>
                                        </p:tav>
                                        <p:tav tm="100000">
                                          <p:val>
                                            <p:fltVal val="0"/>
                                          </p:val>
                                        </p:tav>
                                      </p:tavLst>
                                    </p:anim>
                                    <p:animEffect transition="in" filter="fade">
                                      <p:cBhvr>
                                        <p:cTn id="50" dur="1000"/>
                                        <p:tgtEl>
                                          <p:spTgt spid="2">
                                            <p:bg/>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 calcmode="lin" valueType="num">
                                      <p:cBhvr>
                                        <p:cTn id="6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 calcmode="lin" valueType="num">
                                      <p:cBhvr>
                                        <p:cTn id="7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 calcmode="lin" valueType="num">
                                      <p:cBhvr>
                                        <p:cTn id="7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 calcmode="lin" valueType="num">
                                      <p:cBhvr>
                                        <p:cTn id="8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 calcmode="lin" valueType="num">
                                      <p:cBhvr>
                                        <p:cTn id="9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98" dur="1000"/>
                                        <p:tgtEl>
                                          <p:spTgt spid="2">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 calcmode="lin" valueType="num">
                                      <p:cBhvr>
                                        <p:cTn id="10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E73E6-B6A7-46CC-AF00-85E1825588FC}"/>
              </a:ext>
            </a:extLst>
          </p:cNvPr>
          <p:cNvSpPr>
            <a:spLocks noGrp="1"/>
          </p:cNvSpPr>
          <p:nvPr>
            <p:ph type="title"/>
          </p:nvPr>
        </p:nvSpPr>
        <p:spPr/>
        <p:txBody>
          <a:bodyPr>
            <a:normAutofit/>
          </a:bodyPr>
          <a:lstStyle/>
          <a:p>
            <a:r>
              <a:rPr lang="es-CL" sz="4000" dirty="0">
                <a:latin typeface="Aharoni" panose="02010803020104030203" pitchFamily="2" charset="-79"/>
                <a:cs typeface="Aharoni" panose="02010803020104030203" pitchFamily="2" charset="-79"/>
              </a:rPr>
              <a:t>Verdad bíblica</a:t>
            </a:r>
            <a:br>
              <a:rPr lang="es-CL" sz="4000" dirty="0">
                <a:latin typeface="Aharoni" panose="02010803020104030203" pitchFamily="2" charset="-79"/>
                <a:cs typeface="Aharoni" panose="02010803020104030203" pitchFamily="2" charset="-79"/>
              </a:rPr>
            </a:br>
            <a:r>
              <a:rPr lang="es-CL" sz="4000" dirty="0">
                <a:latin typeface="Aharoni" panose="02010803020104030203" pitchFamily="2" charset="-79"/>
                <a:cs typeface="Aharoni" panose="02010803020104030203" pitchFamily="2" charset="-79"/>
              </a:rPr>
              <a:t>(Semana Pasada)</a:t>
            </a:r>
          </a:p>
        </p:txBody>
      </p:sp>
      <p:sp>
        <p:nvSpPr>
          <p:cNvPr id="3" name="Marcador de contenido 2">
            <a:extLst>
              <a:ext uri="{FF2B5EF4-FFF2-40B4-BE49-F238E27FC236}">
                <a16:creationId xmlns:a16="http://schemas.microsoft.com/office/drawing/2014/main" id="{3BBD581A-F43C-45EF-A7EF-2728B3E5569C}"/>
              </a:ext>
            </a:extLst>
          </p:cNvPr>
          <p:cNvSpPr>
            <a:spLocks noGrp="1"/>
          </p:cNvSpPr>
          <p:nvPr>
            <p:ph idx="1"/>
          </p:nvPr>
        </p:nvSpPr>
        <p:spPr>
          <a:xfrm>
            <a:off x="581192" y="1822940"/>
            <a:ext cx="5388785" cy="2860430"/>
          </a:xfrm>
        </p:spPr>
        <p:txBody>
          <a:bodyPr>
            <a:normAutofit/>
          </a:bodyPr>
          <a:lstStyle/>
          <a:p>
            <a:pPr marL="0" indent="0" algn="ctr">
              <a:buNone/>
            </a:pPr>
            <a:r>
              <a:rPr lang="es-MX" sz="4400" dirty="0"/>
              <a:t>SIN ARREPENTIMIENTO NO HAY SALVACIÓN</a:t>
            </a:r>
            <a:endParaRPr lang="es-CL" sz="4400" dirty="0"/>
          </a:p>
        </p:txBody>
      </p:sp>
      <p:pic>
        <p:nvPicPr>
          <p:cNvPr id="4" name="Imagen 2" descr="Logotipo, Icono&#10;&#10;Descripción generada automáticamente">
            <a:extLst>
              <a:ext uri="{FF2B5EF4-FFF2-40B4-BE49-F238E27FC236}">
                <a16:creationId xmlns:a16="http://schemas.microsoft.com/office/drawing/2014/main" id="{7D84B44F-DD68-43D0-B02C-DB360F772B7A}"/>
              </a:ext>
            </a:extLst>
          </p:cNvPr>
          <p:cNvPicPr>
            <a:picLocks noChangeAspect="1"/>
          </p:cNvPicPr>
          <p:nvPr/>
        </p:nvPicPr>
        <p:blipFill>
          <a:blip r:embed="rId3"/>
          <a:stretch>
            <a:fillRect/>
          </a:stretch>
        </p:blipFill>
        <p:spPr>
          <a:xfrm>
            <a:off x="10198456" y="773724"/>
            <a:ext cx="1843173" cy="1651904"/>
          </a:xfrm>
          <a:prstGeom prst="rect">
            <a:avLst/>
          </a:prstGeom>
        </p:spPr>
      </p:pic>
    </p:spTree>
    <p:extLst>
      <p:ext uri="{BB962C8B-B14F-4D97-AF65-F5344CB8AC3E}">
        <p14:creationId xmlns:p14="http://schemas.microsoft.com/office/powerpoint/2010/main" val="125726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55881" y="29277"/>
            <a:ext cx="10850880" cy="937885"/>
          </a:xfrm>
          <a:ln/>
        </p:spPr>
        <p:style>
          <a:lnRef idx="1">
            <a:schemeClr val="accent5"/>
          </a:lnRef>
          <a:fillRef idx="2">
            <a:schemeClr val="accent5"/>
          </a:fillRef>
          <a:effectRef idx="1">
            <a:schemeClr val="accent5"/>
          </a:effectRef>
          <a:fontRef idx="minor">
            <a:schemeClr val="dk1"/>
          </a:fontRef>
        </p:style>
        <p:txBody>
          <a:bodyPr rtlCol="0">
            <a:noAutofit/>
          </a:bodyPr>
          <a:lstStyle/>
          <a:p>
            <a:pPr algn="ctr"/>
            <a:r>
              <a:rPr lang="es-MX" sz="2000" b="0" dirty="0">
                <a:solidFill>
                  <a:schemeClr val="tx1"/>
                </a:solidFill>
                <a:latin typeface="Arial" panose="020B0604020202020204" pitchFamily="34" charset="0"/>
              </a:rPr>
              <a:t>10  Sobre los montes levantaré lloro y lamentación, y llanto sobre las moradas del desierto; porque desolados fueron hasta no quedar quien pase, ni oyeron bramido de ganado: desde las aves del cielo y hasta las bestias de la tierra se trasportaron, y se fueron.</a:t>
            </a:r>
            <a:endParaRPr lang="es-ES" sz="20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0" y="1007802"/>
            <a:ext cx="3942079" cy="5850198"/>
          </a:xfr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rtlCol="0">
            <a:normAutofit/>
          </a:bodyPr>
          <a:lstStyle/>
          <a:p>
            <a:pPr fontAlgn="base">
              <a:buFont typeface="Wingdings" panose="05000000000000000000" pitchFamily="2" charset="2"/>
              <a:buChar char="Ø"/>
            </a:pPr>
            <a:r>
              <a:rPr lang="es-MX" dirty="0">
                <a:latin typeface="High Tower Text" panose="02040502050506030303" pitchFamily="18" charset="0"/>
              </a:rPr>
              <a:t>Como nadie quiere lamentarse entonces tendré que hacerlos llorar a la fuerza.</a:t>
            </a:r>
          </a:p>
          <a:p>
            <a:pPr fontAlgn="base">
              <a:buFont typeface="Wingdings" panose="05000000000000000000" pitchFamily="2" charset="2"/>
              <a:buChar char="Ø"/>
            </a:pPr>
            <a:r>
              <a:rPr lang="es-MX" dirty="0">
                <a:latin typeface="High Tower Text" panose="02040502050506030303" pitchFamily="18" charset="0"/>
              </a:rPr>
              <a:t>Jeremías era el único que entendía por loque era el único que lloraba.</a:t>
            </a:r>
          </a:p>
          <a:p>
            <a:pPr fontAlgn="base">
              <a:buFont typeface="Wingdings" panose="05000000000000000000" pitchFamily="2" charset="2"/>
              <a:buChar char="Ø"/>
            </a:pPr>
            <a:r>
              <a:rPr lang="es-MX" dirty="0">
                <a:latin typeface="High Tower Text" panose="02040502050506030303" pitchFamily="18" charset="0"/>
              </a:rPr>
              <a:t>condena la insensibilidad de todo el pueblo.</a:t>
            </a:r>
          </a:p>
          <a:p>
            <a:pPr fontAlgn="base">
              <a:buFont typeface="Wingdings" panose="05000000000000000000" pitchFamily="2" charset="2"/>
              <a:buChar char="Ø"/>
            </a:pPr>
            <a:r>
              <a:rPr lang="es-MX" dirty="0">
                <a:latin typeface="High Tower Text" panose="02040502050506030303" pitchFamily="18" charset="0"/>
              </a:rPr>
              <a:t>Aunque una vez estos campos de pastoreo hubieran rebosado de rebaños, quedarían tan completamente desiertos que ni las aves hallarían alimento en ellos.</a:t>
            </a:r>
          </a:p>
          <a:p>
            <a:pPr fontAlgn="base">
              <a:buFont typeface="Wingdings" panose="05000000000000000000" pitchFamily="2" charset="2"/>
              <a:buChar char="Ø"/>
            </a:pPr>
            <a:r>
              <a:rPr lang="es-MX" dirty="0">
                <a:latin typeface="High Tower Text" panose="02040502050506030303" pitchFamily="18" charset="0"/>
              </a:rPr>
              <a:t>Ganado: vacas, cabras, ovejas, caballos, asnos y camellos.</a:t>
            </a:r>
          </a:p>
          <a:p>
            <a:pPr fontAlgn="base">
              <a:buFont typeface="Wingdings" panose="05000000000000000000" pitchFamily="2" charset="2"/>
              <a:buChar char="Ø"/>
            </a:pPr>
            <a:r>
              <a:rPr lang="es-MX" dirty="0">
                <a:latin typeface="High Tower Text" panose="02040502050506030303" pitchFamily="18" charset="0"/>
              </a:rPr>
              <a:t>Ni en el desierto donde </a:t>
            </a:r>
            <a:r>
              <a:rPr lang="es-MX" dirty="0" err="1">
                <a:latin typeface="High Tower Text" panose="02040502050506030303" pitchFamily="18" charset="0"/>
              </a:rPr>
              <a:t>estab</a:t>
            </a:r>
            <a:r>
              <a:rPr lang="es-MX" dirty="0">
                <a:latin typeface="High Tower Text" panose="02040502050506030303" pitchFamily="18" charset="0"/>
              </a:rPr>
              <a:t> el pastor con sus ovejas tampoco habrá allí nada que pastorear.</a:t>
            </a:r>
          </a:p>
          <a:p>
            <a:pPr fontAlgn="base">
              <a:buFont typeface="Wingdings" panose="05000000000000000000" pitchFamily="2" charset="2"/>
              <a:buChar char="Ø"/>
            </a:pPr>
            <a:r>
              <a:rPr lang="es-MX" dirty="0">
                <a:latin typeface="High Tower Text" panose="02040502050506030303" pitchFamily="18" charset="0"/>
              </a:rPr>
              <a:t>No se escuchara ningún animal lo único que s escuchara será el llanto.</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20</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089639" y="10160"/>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1007802"/>
            <a:ext cx="3942079" cy="5850198"/>
          </a:xfrm>
          <a:solidFill>
            <a:schemeClr val="accent6">
              <a:lumMod val="50000"/>
            </a:schemeClr>
          </a:solidFill>
        </p:spPr>
        <p:txBody>
          <a:bodyPr>
            <a:normAutofit/>
          </a:bodyPr>
          <a:lstStyle/>
          <a:p>
            <a:pPr>
              <a:buFont typeface="Wingdings" panose="05000000000000000000" pitchFamily="2" charset="2"/>
              <a:buChar char="Ø"/>
            </a:pPr>
            <a:r>
              <a:rPr lang="es-MX" dirty="0"/>
              <a:t>Tanto las aves de los cielos como las bestias se huyen, se han ido</a:t>
            </a:r>
          </a:p>
          <a:p>
            <a:pPr>
              <a:buFont typeface="Wingdings" panose="05000000000000000000" pitchFamily="2" charset="2"/>
              <a:buChar char="Ø"/>
            </a:pPr>
            <a:r>
              <a:rPr lang="es-CL" dirty="0"/>
              <a:t>Ni cultivar se podría.</a:t>
            </a:r>
          </a:p>
          <a:p>
            <a:pPr>
              <a:buFont typeface="Wingdings" panose="05000000000000000000" pitchFamily="2" charset="2"/>
              <a:buChar char="Ø"/>
            </a:pPr>
            <a:r>
              <a:rPr lang="es-CL" dirty="0"/>
              <a:t>Ni las aves hallarán algo que alimentarse.</a:t>
            </a:r>
          </a:p>
          <a:p>
            <a:pPr>
              <a:buFont typeface="Wingdings" panose="05000000000000000000" pitchFamily="2" charset="2"/>
              <a:buChar char="Ø"/>
            </a:pPr>
            <a:r>
              <a:rPr lang="es-CL" dirty="0"/>
              <a:t>Por 70 años quedará completamente desolada Jerusalén.</a:t>
            </a:r>
          </a:p>
          <a:p>
            <a:pPr>
              <a:buFont typeface="Wingdings" panose="05000000000000000000" pitchFamily="2" charset="2"/>
              <a:buChar char="Ø"/>
            </a:pPr>
            <a:r>
              <a:rPr lang="es-MX" dirty="0"/>
              <a:t>incluso las montañas no estarían fuera del alcance del peligro, porque los enemigos marcharían allí.</a:t>
            </a:r>
          </a:p>
          <a:p>
            <a:pPr>
              <a:buFont typeface="Wingdings" panose="05000000000000000000" pitchFamily="2" charset="2"/>
              <a:buChar char="Ø"/>
            </a:pPr>
            <a:r>
              <a:rPr lang="es-CL" dirty="0"/>
              <a:t>¿Alguien cree que podrá huir del juicio de Dios?</a:t>
            </a:r>
          </a:p>
          <a:p>
            <a:pPr>
              <a:buFont typeface="Wingdings" panose="05000000000000000000" pitchFamily="2" charset="2"/>
              <a:buChar char="Ø"/>
            </a:pPr>
            <a:r>
              <a:rPr lang="es-CL" dirty="0"/>
              <a:t>¿Alguien cree que podrá arrancar y evadir el imperio babilónico?</a:t>
            </a:r>
          </a:p>
          <a:p>
            <a:pPr>
              <a:buFont typeface="Wingdings" panose="05000000000000000000" pitchFamily="2" charset="2"/>
              <a:buChar char="Ø"/>
            </a:pPr>
            <a:r>
              <a:rPr lang="es-CL" dirty="0"/>
              <a:t>Pues muy equivocado está.</a:t>
            </a:r>
          </a:p>
          <a:p>
            <a:pPr>
              <a:buFont typeface="Wingdings" panose="05000000000000000000" pitchFamily="2" charset="2"/>
              <a:buChar char="Ø"/>
            </a:pPr>
            <a:r>
              <a:rPr lang="es-CL" dirty="0"/>
              <a:t>En donde quiera que se escondiese allí Dios enviaría juicio.</a:t>
            </a:r>
          </a:p>
        </p:txBody>
      </p:sp>
      <p:pic>
        <p:nvPicPr>
          <p:cNvPr id="11266" name="Picture 2" descr="Imágenes de Oasis Desierto Asolado Por Sequia - Descarga gratuita en Freepik">
            <a:extLst>
              <a:ext uri="{FF2B5EF4-FFF2-40B4-BE49-F238E27FC236}">
                <a16:creationId xmlns:a16="http://schemas.microsoft.com/office/drawing/2014/main" id="{9EFA3AF8-B365-4C2A-BDFB-A88F2A04F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079" y="967162"/>
            <a:ext cx="4307844" cy="589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bg/>
                                          </p:spTgt>
                                        </p:tgtEl>
                                        <p:attrNameLst>
                                          <p:attrName>style.visibility</p:attrName>
                                        </p:attrNameLst>
                                      </p:cBhvr>
                                      <p:to>
                                        <p:strVal val="visible"/>
                                      </p:to>
                                    </p:set>
                                    <p:anim calcmode="lin" valueType="num">
                                      <p:cBhvr>
                                        <p:cTn id="47" dur="1000" fill="hold"/>
                                        <p:tgtEl>
                                          <p:spTgt spid="2">
                                            <p:bg/>
                                          </p:spTgt>
                                        </p:tgtEl>
                                        <p:attrNameLst>
                                          <p:attrName>ppt_w</p:attrName>
                                        </p:attrNameLst>
                                      </p:cBhvr>
                                      <p:tavLst>
                                        <p:tav tm="0">
                                          <p:val>
                                            <p:fltVal val="0"/>
                                          </p:val>
                                        </p:tav>
                                        <p:tav tm="100000">
                                          <p:val>
                                            <p:strVal val="#ppt_w"/>
                                          </p:val>
                                        </p:tav>
                                      </p:tavLst>
                                    </p:anim>
                                    <p:anim calcmode="lin" valueType="num">
                                      <p:cBhvr>
                                        <p:cTn id="48" dur="1000" fill="hold"/>
                                        <p:tgtEl>
                                          <p:spTgt spid="2">
                                            <p:bg/>
                                          </p:spTgt>
                                        </p:tgtEl>
                                        <p:attrNameLst>
                                          <p:attrName>ppt_h</p:attrName>
                                        </p:attrNameLst>
                                      </p:cBhvr>
                                      <p:tavLst>
                                        <p:tav tm="0">
                                          <p:val>
                                            <p:fltVal val="0"/>
                                          </p:val>
                                        </p:tav>
                                        <p:tav tm="100000">
                                          <p:val>
                                            <p:strVal val="#ppt_h"/>
                                          </p:val>
                                        </p:tav>
                                      </p:tavLst>
                                    </p:anim>
                                    <p:anim calcmode="lin" valueType="num">
                                      <p:cBhvr>
                                        <p:cTn id="49" dur="1000" fill="hold"/>
                                        <p:tgtEl>
                                          <p:spTgt spid="2">
                                            <p:bg/>
                                          </p:spTgt>
                                        </p:tgtEl>
                                        <p:attrNameLst>
                                          <p:attrName>style.rotation</p:attrName>
                                        </p:attrNameLst>
                                      </p:cBhvr>
                                      <p:tavLst>
                                        <p:tav tm="0">
                                          <p:val>
                                            <p:fltVal val="90"/>
                                          </p:val>
                                        </p:tav>
                                        <p:tav tm="100000">
                                          <p:val>
                                            <p:fltVal val="0"/>
                                          </p:val>
                                        </p:tav>
                                      </p:tavLst>
                                    </p:anim>
                                    <p:animEffect transition="in" filter="fade">
                                      <p:cBhvr>
                                        <p:cTn id="50" dur="1000"/>
                                        <p:tgtEl>
                                          <p:spTgt spid="2">
                                            <p:bg/>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 calcmode="lin" valueType="num">
                                      <p:cBhvr>
                                        <p:cTn id="6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 calcmode="lin" valueType="num">
                                      <p:cBhvr>
                                        <p:cTn id="7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 calcmode="lin" valueType="num">
                                      <p:cBhvr>
                                        <p:cTn id="7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 calcmode="lin" valueType="num">
                                      <p:cBhvr>
                                        <p:cTn id="8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 calcmode="lin" valueType="num">
                                      <p:cBhvr>
                                        <p:cTn id="9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98" dur="1000"/>
                                        <p:tgtEl>
                                          <p:spTgt spid="2">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 calcmode="lin" valueType="num">
                                      <p:cBhvr>
                                        <p:cTn id="10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 calcmode="lin" valueType="num">
                                      <p:cBhvr>
                                        <p:cTn id="11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1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11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114" dur="1000"/>
                                        <p:tgtEl>
                                          <p:spTgt spid="2">
                                            <p:txEl>
                                              <p:pRg st="7" end="7"/>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2">
                                            <p:txEl>
                                              <p:pRg st="8" end="8"/>
                                            </p:txEl>
                                          </p:spTgt>
                                        </p:tgtEl>
                                        <p:attrNameLst>
                                          <p:attrName>style.visibility</p:attrName>
                                        </p:attrNameLst>
                                      </p:cBhvr>
                                      <p:to>
                                        <p:strVal val="visible"/>
                                      </p:to>
                                    </p:set>
                                    <p:anim calcmode="lin" valueType="num">
                                      <p:cBhvr>
                                        <p:cTn id="11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12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12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122"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7"/>
            <a:ext cx="10850880" cy="937885"/>
          </a:xfrm>
          <a:ln/>
        </p:spPr>
        <p:style>
          <a:lnRef idx="1">
            <a:schemeClr val="accent5"/>
          </a:lnRef>
          <a:fillRef idx="2">
            <a:schemeClr val="accent5"/>
          </a:fillRef>
          <a:effectRef idx="1">
            <a:schemeClr val="accent5"/>
          </a:effectRef>
          <a:fontRef idx="minor">
            <a:schemeClr val="dk1"/>
          </a:fontRef>
        </p:style>
        <p:txBody>
          <a:bodyPr rtlCol="0">
            <a:noAutofit/>
          </a:bodyPr>
          <a:lstStyle/>
          <a:p>
            <a:pPr algn="ctr"/>
            <a:r>
              <a:rPr lang="es-MX" sz="2000" b="0" dirty="0">
                <a:solidFill>
                  <a:schemeClr val="tx1"/>
                </a:solidFill>
                <a:latin typeface="Arial" panose="020B0604020202020204" pitchFamily="34" charset="0"/>
              </a:rPr>
              <a:t>11  Y pondré á </a:t>
            </a:r>
            <a:r>
              <a:rPr lang="es-MX" sz="2000" b="0" dirty="0" err="1">
                <a:solidFill>
                  <a:schemeClr val="tx1"/>
                </a:solidFill>
                <a:latin typeface="Arial" panose="020B0604020202020204" pitchFamily="34" charset="0"/>
              </a:rPr>
              <a:t>Jerusalem</a:t>
            </a:r>
            <a:r>
              <a:rPr lang="es-MX" sz="2000" b="0" dirty="0">
                <a:solidFill>
                  <a:schemeClr val="tx1"/>
                </a:solidFill>
                <a:latin typeface="Arial" panose="020B0604020202020204" pitchFamily="34" charset="0"/>
              </a:rPr>
              <a:t> en montones, por moradas de culebras; y pondré las ciudades de Judá en asolamiento, que no quede morador.</a:t>
            </a:r>
            <a:endParaRPr lang="es-ES" sz="20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975360"/>
            <a:ext cx="3942079" cy="5882639"/>
          </a:xfrm>
          <a:solidFill>
            <a:srgbClr val="FF7C80"/>
          </a:solidFill>
        </p:spPr>
        <p:style>
          <a:lnRef idx="3">
            <a:schemeClr val="lt1"/>
          </a:lnRef>
          <a:fillRef idx="1">
            <a:schemeClr val="accent2"/>
          </a:fillRef>
          <a:effectRef idx="1">
            <a:schemeClr val="accent2"/>
          </a:effectRef>
          <a:fontRef idx="minor">
            <a:schemeClr val="lt1"/>
          </a:fontRef>
        </p:style>
        <p:txBody>
          <a:bodyPr rtlCol="0">
            <a:normAutofit/>
          </a:bodyPr>
          <a:lstStyle/>
          <a:p>
            <a:pPr fontAlgn="base">
              <a:buFont typeface="Wingdings" panose="05000000000000000000" pitchFamily="2" charset="2"/>
              <a:buChar char="§"/>
            </a:pPr>
            <a:r>
              <a:rPr lang="es-MX" dirty="0">
                <a:solidFill>
                  <a:schemeClr val="tx1"/>
                </a:solidFill>
                <a:latin typeface="lato" panose="020F0502020204030203" pitchFamily="34" charset="0"/>
              </a:rPr>
              <a:t>Montones de Ruinas. Solo escombros.</a:t>
            </a:r>
          </a:p>
          <a:p>
            <a:pPr fontAlgn="base">
              <a:buFont typeface="Wingdings" panose="05000000000000000000" pitchFamily="2" charset="2"/>
              <a:buChar char="§"/>
            </a:pPr>
            <a:r>
              <a:rPr lang="es-MX" dirty="0">
                <a:solidFill>
                  <a:schemeClr val="tx1"/>
                </a:solidFill>
                <a:latin typeface="lato" panose="020F0502020204030203" pitchFamily="34" charset="0"/>
              </a:rPr>
              <a:t>Nada vivo quedará en Jerusalén y Judá.</a:t>
            </a:r>
          </a:p>
          <a:p>
            <a:pPr fontAlgn="base">
              <a:buFont typeface="Wingdings" panose="05000000000000000000" pitchFamily="2" charset="2"/>
              <a:buChar char="§"/>
            </a:pPr>
            <a:r>
              <a:rPr lang="es-MX" dirty="0">
                <a:solidFill>
                  <a:schemeClr val="tx1"/>
                </a:solidFill>
                <a:latin typeface="lato" panose="020F0502020204030203" pitchFamily="34" charset="0"/>
              </a:rPr>
              <a:t>Otras versiones dice guarida de dragones en ves de culebras.</a:t>
            </a:r>
          </a:p>
          <a:p>
            <a:pPr fontAlgn="base">
              <a:buFont typeface="Wingdings" panose="05000000000000000000" pitchFamily="2" charset="2"/>
              <a:buChar char="§"/>
            </a:pPr>
            <a:r>
              <a:rPr lang="es-MX" dirty="0">
                <a:solidFill>
                  <a:schemeClr val="tx1"/>
                </a:solidFill>
                <a:latin typeface="lato" panose="020F0502020204030203" pitchFamily="34" charset="0"/>
              </a:rPr>
              <a:t>Dios tendría tan preparado lo que va a ocurrir en Jerusalén que hará que ningún ser humano luego de la guerra quiera o pueda pisar la zona de Judá.</a:t>
            </a:r>
          </a:p>
          <a:p>
            <a:pPr fontAlgn="base">
              <a:buFont typeface="Wingdings" panose="05000000000000000000" pitchFamily="2" charset="2"/>
              <a:buChar char="§"/>
            </a:pPr>
            <a:r>
              <a:rPr lang="es-MX" dirty="0">
                <a:solidFill>
                  <a:schemeClr val="tx1"/>
                </a:solidFill>
                <a:latin typeface="lato" panose="020F0502020204030203" pitchFamily="34" charset="0"/>
              </a:rPr>
              <a:t>Y tenemos evidencia de que esto fue </a:t>
            </a:r>
            <a:r>
              <a:rPr lang="es-MX" dirty="0" err="1">
                <a:solidFill>
                  <a:schemeClr val="tx1"/>
                </a:solidFill>
                <a:latin typeface="lato" panose="020F0502020204030203" pitchFamily="34" charset="0"/>
              </a:rPr>
              <a:t>asi</a:t>
            </a:r>
            <a:r>
              <a:rPr lang="es-MX" dirty="0">
                <a:solidFill>
                  <a:schemeClr val="tx1"/>
                </a:solidFill>
                <a:latin typeface="lato" panose="020F0502020204030203" pitchFamily="34" charset="0"/>
              </a:rPr>
              <a:t> debido a que las murallas no quedaron ninguna.</a:t>
            </a:r>
          </a:p>
          <a:p>
            <a:pPr fontAlgn="base">
              <a:buFont typeface="Wingdings" panose="05000000000000000000" pitchFamily="2" charset="2"/>
              <a:buChar char="§"/>
            </a:pPr>
            <a:r>
              <a:rPr lang="es-MX" dirty="0">
                <a:solidFill>
                  <a:schemeClr val="tx1"/>
                </a:solidFill>
                <a:latin typeface="lato" panose="020F0502020204030203" pitchFamily="34" charset="0"/>
              </a:rPr>
              <a:t>Es mas la reconstrucción luego de los 70 años fue costosa y no fue la misma.</a:t>
            </a:r>
          </a:p>
          <a:p>
            <a:pPr fontAlgn="base">
              <a:buFont typeface="Wingdings" panose="05000000000000000000" pitchFamily="2" charset="2"/>
              <a:buChar char="§"/>
            </a:pPr>
            <a:r>
              <a:rPr lang="es-MX" dirty="0">
                <a:solidFill>
                  <a:schemeClr val="tx1"/>
                </a:solidFill>
                <a:latin typeface="lato" panose="020F0502020204030203" pitchFamily="34" charset="0"/>
              </a:rPr>
              <a:t>La muralla de Ezequías no pudo ser construida inmediatamente.</a:t>
            </a: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21</a:t>
            </a:fld>
            <a:endParaRPr lang="es-ES" dirty="0"/>
          </a:p>
        </p:txBody>
      </p:sp>
      <p:pic>
        <p:nvPicPr>
          <p:cNvPr id="8" name="Imagen 2" descr="Logotipo, Icono&#10;&#10;Descripción generada automáticamente">
            <a:extLst>
              <a:ext uri="{FF2B5EF4-FFF2-40B4-BE49-F238E27FC236}">
                <a16:creationId xmlns:a16="http://schemas.microsoft.com/office/drawing/2014/main" id="{51F27A88-0F5F-4262-A6FD-DAE9DD3492A2}"/>
              </a:ext>
            </a:extLst>
          </p:cNvPr>
          <p:cNvPicPr>
            <a:picLocks noChangeAspect="1"/>
          </p:cNvPicPr>
          <p:nvPr/>
        </p:nvPicPr>
        <p:blipFill>
          <a:blip r:embed="rId3"/>
          <a:stretch>
            <a:fillRect/>
          </a:stretch>
        </p:blipFill>
        <p:spPr>
          <a:xfrm>
            <a:off x="11089639" y="10160"/>
            <a:ext cx="1046480" cy="937885"/>
          </a:xfrm>
          <a:prstGeom prst="rect">
            <a:avLst/>
          </a:prstGeom>
        </p:spPr>
      </p:pic>
      <p:sp>
        <p:nvSpPr>
          <p:cNvPr id="2" name="Marcador de contenido 1">
            <a:extLst>
              <a:ext uri="{FF2B5EF4-FFF2-40B4-BE49-F238E27FC236}">
                <a16:creationId xmlns:a16="http://schemas.microsoft.com/office/drawing/2014/main" id="{1CEADCFB-1C41-4F01-B3DC-FA63ADDFC158}"/>
              </a:ext>
            </a:extLst>
          </p:cNvPr>
          <p:cNvSpPr>
            <a:spLocks noGrp="1"/>
          </p:cNvSpPr>
          <p:nvPr>
            <p:ph sz="half" idx="2"/>
          </p:nvPr>
        </p:nvSpPr>
        <p:spPr>
          <a:xfrm>
            <a:off x="8260079" y="975359"/>
            <a:ext cx="3942079" cy="5882641"/>
          </a:xfrm>
          <a:solidFill>
            <a:srgbClr val="DABA46"/>
          </a:solidFill>
        </p:spPr>
        <p:txBody>
          <a:bodyPr>
            <a:normAutofit/>
          </a:bodyPr>
          <a:lstStyle/>
          <a:p>
            <a:pPr>
              <a:buFont typeface="Courier New" panose="02070309020205020404" pitchFamily="49" charset="0"/>
              <a:buChar char="o"/>
            </a:pPr>
            <a:r>
              <a:rPr lang="es-CL" dirty="0">
                <a:solidFill>
                  <a:schemeClr val="tx1"/>
                </a:solidFill>
              </a:rPr>
              <a:t>Es mas cuando construyeron al muralla que envuelve Jerusalén fue mas angosta incluso.</a:t>
            </a:r>
          </a:p>
          <a:p>
            <a:pPr>
              <a:buFont typeface="Courier New" panose="02070309020205020404" pitchFamily="49" charset="0"/>
              <a:buChar char="o"/>
            </a:pPr>
            <a:r>
              <a:rPr lang="es-MX" dirty="0">
                <a:solidFill>
                  <a:schemeClr val="tx1"/>
                </a:solidFill>
              </a:rPr>
              <a:t>Por lo tanto, vemos cuán valiente y perseverante era la mente de Jeremías, que se atrevió a predicar así en medio de la ciudad, y a oponerse al rey y sus consejeros, y a todo el pueblo, que deseaba ser calmado con halagos, y que habían sido tratados por los falsos profetas.</a:t>
            </a:r>
          </a:p>
          <a:p>
            <a:pPr>
              <a:buFont typeface="Courier New" panose="02070309020205020404" pitchFamily="49" charset="0"/>
              <a:buChar char="o"/>
            </a:pPr>
            <a:r>
              <a:rPr lang="es-MX" dirty="0">
                <a:solidFill>
                  <a:schemeClr val="tx1"/>
                </a:solidFill>
              </a:rPr>
              <a:t>Como entonces Jeremías fue tan audaz, como un heraldo celestial, para denunciarles esta terrible calamidad, por lo tanto, aprendemos que estaba dotado del poder de Dios, y que no habló como uno encargado por los hombres; porque si no hubiera sido sostenido por el poder de Dios, se habría desanimado cien veces, ni se habría atrevido a decir una palabra.</a:t>
            </a:r>
            <a:endParaRPr lang="es-CL" dirty="0">
              <a:solidFill>
                <a:schemeClr val="tx1"/>
              </a:solidFill>
            </a:endParaRPr>
          </a:p>
        </p:txBody>
      </p:sp>
      <p:pic>
        <p:nvPicPr>
          <p:cNvPr id="10242" name="Picture 2" descr="Una impresionante pintura de un hombre de pie con confianza en lo alto de  un escalón de piedra Un hombre predicando a una audiencia cautivada  Generada por IA | Imagen Premium generada">
            <a:extLst>
              <a:ext uri="{FF2B5EF4-FFF2-40B4-BE49-F238E27FC236}">
                <a16:creationId xmlns:a16="http://schemas.microsoft.com/office/drawing/2014/main" id="{3D83345D-FF93-426F-A4CF-C84327F46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079" y="1007802"/>
            <a:ext cx="4307843" cy="585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5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bg/>
                                          </p:spTgt>
                                        </p:tgtEl>
                                        <p:attrNameLst>
                                          <p:attrName>style.visibility</p:attrName>
                                        </p:attrNameLst>
                                      </p:cBhvr>
                                      <p:to>
                                        <p:strVal val="visible"/>
                                      </p:to>
                                    </p:set>
                                    <p:anim calcmode="lin" valueType="num">
                                      <p:cBhvr>
                                        <p:cTn id="47" dur="1000" fill="hold"/>
                                        <p:tgtEl>
                                          <p:spTgt spid="2">
                                            <p:bg/>
                                          </p:spTgt>
                                        </p:tgtEl>
                                        <p:attrNameLst>
                                          <p:attrName>ppt_w</p:attrName>
                                        </p:attrNameLst>
                                      </p:cBhvr>
                                      <p:tavLst>
                                        <p:tav tm="0">
                                          <p:val>
                                            <p:fltVal val="0"/>
                                          </p:val>
                                        </p:tav>
                                        <p:tav tm="100000">
                                          <p:val>
                                            <p:strVal val="#ppt_w"/>
                                          </p:val>
                                        </p:tav>
                                      </p:tavLst>
                                    </p:anim>
                                    <p:anim calcmode="lin" valueType="num">
                                      <p:cBhvr>
                                        <p:cTn id="48" dur="1000" fill="hold"/>
                                        <p:tgtEl>
                                          <p:spTgt spid="2">
                                            <p:bg/>
                                          </p:spTgt>
                                        </p:tgtEl>
                                        <p:attrNameLst>
                                          <p:attrName>ppt_h</p:attrName>
                                        </p:attrNameLst>
                                      </p:cBhvr>
                                      <p:tavLst>
                                        <p:tav tm="0">
                                          <p:val>
                                            <p:fltVal val="0"/>
                                          </p:val>
                                        </p:tav>
                                        <p:tav tm="100000">
                                          <p:val>
                                            <p:strVal val="#ppt_h"/>
                                          </p:val>
                                        </p:tav>
                                      </p:tavLst>
                                    </p:anim>
                                    <p:anim calcmode="lin" valueType="num">
                                      <p:cBhvr>
                                        <p:cTn id="49" dur="1000" fill="hold"/>
                                        <p:tgtEl>
                                          <p:spTgt spid="2">
                                            <p:bg/>
                                          </p:spTgt>
                                        </p:tgtEl>
                                        <p:attrNameLst>
                                          <p:attrName>style.rotation</p:attrName>
                                        </p:attrNameLst>
                                      </p:cBhvr>
                                      <p:tavLst>
                                        <p:tav tm="0">
                                          <p:val>
                                            <p:fltVal val="90"/>
                                          </p:val>
                                        </p:tav>
                                        <p:tav tm="100000">
                                          <p:val>
                                            <p:fltVal val="0"/>
                                          </p:val>
                                        </p:tav>
                                      </p:tavLst>
                                    </p:anim>
                                    <p:animEffect transition="in" filter="fade">
                                      <p:cBhvr>
                                        <p:cTn id="50" dur="1000"/>
                                        <p:tgtEl>
                                          <p:spTgt spid="2">
                                            <p:bg/>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p:cTn id="5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 calcmode="lin" valueType="num">
                                      <p:cBhvr>
                                        <p:cTn id="6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 calcmode="lin" valueType="num">
                                      <p:cBhvr>
                                        <p:cTn id="7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E73E6-B6A7-46CC-AF00-85E1825588FC}"/>
              </a:ext>
            </a:extLst>
          </p:cNvPr>
          <p:cNvSpPr>
            <a:spLocks noGrp="1"/>
          </p:cNvSpPr>
          <p:nvPr>
            <p:ph type="title"/>
          </p:nvPr>
        </p:nvSpPr>
        <p:spPr>
          <a:xfrm>
            <a:off x="6222025" y="622302"/>
            <a:ext cx="4252827" cy="1227796"/>
          </a:xfrm>
        </p:spPr>
        <p:txBody>
          <a:bodyPr>
            <a:normAutofit fontScale="90000"/>
          </a:bodyPr>
          <a:lstStyle/>
          <a:p>
            <a:pPr algn="ctr"/>
            <a:r>
              <a:rPr lang="es-CL" sz="4000" dirty="0">
                <a:latin typeface="Aharoni" panose="02010803020104030203" pitchFamily="2" charset="-79"/>
                <a:cs typeface="Aharoni" panose="02010803020104030203" pitchFamily="2" charset="-79"/>
              </a:rPr>
              <a:t>Verdad bíblica</a:t>
            </a:r>
            <a:br>
              <a:rPr lang="es-CL" sz="4000" dirty="0">
                <a:latin typeface="Aharoni" panose="02010803020104030203" pitchFamily="2" charset="-79"/>
                <a:cs typeface="Aharoni" panose="02010803020104030203" pitchFamily="2" charset="-79"/>
              </a:rPr>
            </a:br>
            <a:r>
              <a:rPr lang="es-CL" sz="4000" dirty="0">
                <a:latin typeface="Aharoni" panose="02010803020104030203" pitchFamily="2" charset="-79"/>
                <a:cs typeface="Aharoni" panose="02010803020104030203" pitchFamily="2" charset="-79"/>
              </a:rPr>
              <a:t>(Hoy)</a:t>
            </a:r>
          </a:p>
        </p:txBody>
      </p:sp>
      <p:sp>
        <p:nvSpPr>
          <p:cNvPr id="3" name="Marcador de contenido 2">
            <a:extLst>
              <a:ext uri="{FF2B5EF4-FFF2-40B4-BE49-F238E27FC236}">
                <a16:creationId xmlns:a16="http://schemas.microsoft.com/office/drawing/2014/main" id="{3BBD581A-F43C-45EF-A7EF-2728B3E5569C}"/>
              </a:ext>
            </a:extLst>
          </p:cNvPr>
          <p:cNvSpPr>
            <a:spLocks noGrp="1"/>
          </p:cNvSpPr>
          <p:nvPr>
            <p:ph idx="1"/>
          </p:nvPr>
        </p:nvSpPr>
        <p:spPr>
          <a:xfrm>
            <a:off x="581192" y="773724"/>
            <a:ext cx="5388785" cy="2129300"/>
          </a:xfrm>
        </p:spPr>
        <p:txBody>
          <a:bodyPr>
            <a:normAutofit/>
          </a:bodyPr>
          <a:lstStyle/>
          <a:p>
            <a:pPr marL="0" indent="0" algn="ctr">
              <a:buNone/>
            </a:pPr>
            <a:r>
              <a:rPr lang="es-CL" sz="4400" dirty="0"/>
              <a:t>Debemos Amar a nuestros enemigos y orad por ellos.</a:t>
            </a:r>
          </a:p>
        </p:txBody>
      </p:sp>
      <p:pic>
        <p:nvPicPr>
          <p:cNvPr id="4" name="Imagen 2" descr="Logotipo, Icono&#10;&#10;Descripción generada automáticamente">
            <a:extLst>
              <a:ext uri="{FF2B5EF4-FFF2-40B4-BE49-F238E27FC236}">
                <a16:creationId xmlns:a16="http://schemas.microsoft.com/office/drawing/2014/main" id="{7D84B44F-DD68-43D0-B02C-DB360F772B7A}"/>
              </a:ext>
            </a:extLst>
          </p:cNvPr>
          <p:cNvPicPr>
            <a:picLocks noChangeAspect="1"/>
          </p:cNvPicPr>
          <p:nvPr/>
        </p:nvPicPr>
        <p:blipFill>
          <a:blip r:embed="rId3"/>
          <a:stretch>
            <a:fillRect/>
          </a:stretch>
        </p:blipFill>
        <p:spPr>
          <a:xfrm>
            <a:off x="10607040" y="622302"/>
            <a:ext cx="1584960" cy="1420486"/>
          </a:xfrm>
          <a:prstGeom prst="rect">
            <a:avLst/>
          </a:prstGeom>
        </p:spPr>
      </p:pic>
      <p:sp>
        <p:nvSpPr>
          <p:cNvPr id="6" name="CuadroTexto 5">
            <a:extLst>
              <a:ext uri="{FF2B5EF4-FFF2-40B4-BE49-F238E27FC236}">
                <a16:creationId xmlns:a16="http://schemas.microsoft.com/office/drawing/2014/main" id="{DB9B6AEE-757C-4C11-A436-4EE087862CB0}"/>
              </a:ext>
            </a:extLst>
          </p:cNvPr>
          <p:cNvSpPr txBox="1"/>
          <p:nvPr/>
        </p:nvSpPr>
        <p:spPr>
          <a:xfrm>
            <a:off x="581192" y="3820775"/>
            <a:ext cx="517952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b="0" i="0" dirty="0">
                <a:solidFill>
                  <a:srgbClr val="999966"/>
                </a:solidFill>
                <a:effectLst/>
                <a:latin typeface="Segoe UI" panose="020B0502040204020203" pitchFamily="34" charset="0"/>
              </a:rPr>
              <a:t>Mateo 5:44</a:t>
            </a:r>
            <a:r>
              <a:rPr lang="es-CL" b="0" i="0" dirty="0">
                <a:solidFill>
                  <a:srgbClr val="2B2B2B"/>
                </a:solidFill>
                <a:effectLst/>
                <a:latin typeface="Georgia" panose="02040502050405020303" pitchFamily="18" charset="0"/>
              </a:rPr>
              <a:t>  ”Mas yo os digo: Amad á vuestros enemigos, bendecid á los que os maldicen, haced bien á los que os aborrecen, y orad por los que os ultrajan y os persiguen;”</a:t>
            </a:r>
            <a:endParaRPr lang="es-CL" dirty="0"/>
          </a:p>
        </p:txBody>
      </p:sp>
      <p:sp>
        <p:nvSpPr>
          <p:cNvPr id="8" name="CuadroTexto 7">
            <a:extLst>
              <a:ext uri="{FF2B5EF4-FFF2-40B4-BE49-F238E27FC236}">
                <a16:creationId xmlns:a16="http://schemas.microsoft.com/office/drawing/2014/main" id="{F7966544-A915-4EB8-9A82-958DF3728C8E}"/>
              </a:ext>
            </a:extLst>
          </p:cNvPr>
          <p:cNvSpPr txBox="1"/>
          <p:nvPr/>
        </p:nvSpPr>
        <p:spPr>
          <a:xfrm>
            <a:off x="375920" y="5405735"/>
            <a:ext cx="5720080" cy="92333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s-MX" b="0" i="0" dirty="0">
                <a:solidFill>
                  <a:schemeClr val="bg1"/>
                </a:solidFill>
                <a:effectLst/>
                <a:latin typeface="Segoe UI" panose="020B0502040204020203" pitchFamily="34" charset="0"/>
              </a:rPr>
              <a:t>45</a:t>
            </a:r>
            <a:r>
              <a:rPr lang="es-MX" b="0" i="0" dirty="0">
                <a:solidFill>
                  <a:schemeClr val="bg1"/>
                </a:solidFill>
                <a:effectLst/>
                <a:latin typeface="Georgia" panose="02040502050405020303" pitchFamily="18" charset="0"/>
              </a:rPr>
              <a:t>  Para que seáis hijos de vuestro Padre que está en los cielos: que hace que su sol salga sobre malos y buenos, y llueve sobre justos é injustos.</a:t>
            </a:r>
            <a:endParaRPr lang="es-CL" dirty="0">
              <a:solidFill>
                <a:schemeClr val="bg1"/>
              </a:solidFill>
            </a:endParaRPr>
          </a:p>
        </p:txBody>
      </p:sp>
      <p:sp>
        <p:nvSpPr>
          <p:cNvPr id="9" name="CuadroTexto 8">
            <a:extLst>
              <a:ext uri="{FF2B5EF4-FFF2-40B4-BE49-F238E27FC236}">
                <a16:creationId xmlns:a16="http://schemas.microsoft.com/office/drawing/2014/main" id="{F740F0BF-297E-4BE3-9EC6-0A9C596D19ED}"/>
              </a:ext>
            </a:extLst>
          </p:cNvPr>
          <p:cNvSpPr txBox="1"/>
          <p:nvPr/>
        </p:nvSpPr>
        <p:spPr>
          <a:xfrm>
            <a:off x="6319520" y="2220336"/>
            <a:ext cx="5720080" cy="4401205"/>
          </a:xfrm>
          <a:prstGeom prst="rect">
            <a:avLst/>
          </a:prstGeom>
          <a:solidFill>
            <a:srgbClr val="00B050"/>
          </a:solidFill>
        </p:spPr>
        <p:txBody>
          <a:bodyPr wrap="square" rtlCol="0">
            <a:spAutoFit/>
          </a:bodyPr>
          <a:lstStyle/>
          <a:p>
            <a:pPr marL="285750" indent="-285750">
              <a:buFont typeface="Wingdings" panose="05000000000000000000" pitchFamily="2" charset="2"/>
              <a:buChar char="§"/>
            </a:pPr>
            <a:r>
              <a:rPr lang="es-CL" sz="2000" dirty="0"/>
              <a:t>Jeremías incluso lloraba por el pecado terrible de su pueblo y de la gente que hacia mal.</a:t>
            </a:r>
          </a:p>
          <a:p>
            <a:pPr marL="285750" indent="-285750">
              <a:buFont typeface="Wingdings" panose="05000000000000000000" pitchFamily="2" charset="2"/>
              <a:buChar char="§"/>
            </a:pPr>
            <a:r>
              <a:rPr lang="es-CL" sz="2000" dirty="0"/>
              <a:t>La maldad que vio Jeremías </a:t>
            </a:r>
            <a:r>
              <a:rPr lang="es-CL" sz="2000" b="1" u="sng" dirty="0"/>
              <a:t>no</a:t>
            </a:r>
            <a:r>
              <a:rPr lang="es-CL" sz="2000" dirty="0"/>
              <a:t> es menor a la maldad que vemos nosotros.</a:t>
            </a:r>
          </a:p>
          <a:p>
            <a:pPr marL="285750" indent="-285750">
              <a:buFont typeface="Wingdings" panose="05000000000000000000" pitchFamily="2" charset="2"/>
              <a:buChar char="§"/>
            </a:pPr>
            <a:r>
              <a:rPr lang="es-CL" sz="2000" dirty="0"/>
              <a:t>¿Porque entonces no lloramos como jeremías?</a:t>
            </a:r>
          </a:p>
          <a:p>
            <a:pPr marL="285750" indent="-285750">
              <a:buFont typeface="Wingdings" panose="05000000000000000000" pitchFamily="2" charset="2"/>
              <a:buChar char="§"/>
            </a:pPr>
            <a:r>
              <a:rPr lang="es-CL" sz="2000" dirty="0"/>
              <a:t>¿Por qué nos cuesta tanto hablar de Dios y de lo que El hizo por nosotros?</a:t>
            </a:r>
          </a:p>
          <a:p>
            <a:pPr marL="285750" indent="-285750">
              <a:buFont typeface="Wingdings" panose="05000000000000000000" pitchFamily="2" charset="2"/>
              <a:buChar char="§"/>
            </a:pPr>
            <a:r>
              <a:rPr lang="es-CL" sz="2000" dirty="0"/>
              <a:t>¿Tenemos miedo al rechazo?</a:t>
            </a:r>
          </a:p>
          <a:p>
            <a:pPr marL="285750" indent="-285750" algn="ctr">
              <a:buFont typeface="Wingdings" panose="05000000000000000000" pitchFamily="2" charset="2"/>
              <a:buChar char="§"/>
            </a:pPr>
            <a:r>
              <a:rPr lang="es-MX" sz="2400" dirty="0"/>
              <a:t>Amar al prójimo es, en definitiva, un reflejo del carácter de Dios y un acto de fe que deja abierta la puerta a que el Espíritu Santo actúe en el corazón de esa persona.</a:t>
            </a:r>
            <a:endParaRPr lang="es-CL" sz="2400" dirty="0"/>
          </a:p>
        </p:txBody>
      </p:sp>
    </p:spTree>
    <p:extLst>
      <p:ext uri="{BB962C8B-B14F-4D97-AF65-F5344CB8AC3E}">
        <p14:creationId xmlns:p14="http://schemas.microsoft.com/office/powerpoint/2010/main" val="39201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p:cTn id="3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calcmode="lin" valueType="num">
                                      <p:cBhvr>
                                        <p:cTn id="38"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 calcmode="lin" valueType="num">
                                      <p:cBhvr>
                                        <p:cTn id="4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 calcmode="lin" valueType="num">
                                      <p:cBhvr>
                                        <p:cTn id="52"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wheel(1)">
                                      <p:cBhvr>
                                        <p:cTn id="60"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C00B059-8249-401E-BECD-DC838B36F9FB}"/>
              </a:ext>
            </a:extLst>
          </p:cNvPr>
          <p:cNvSpPr>
            <a:spLocks noGrp="1"/>
          </p:cNvSpPr>
          <p:nvPr>
            <p:ph type="title"/>
          </p:nvPr>
        </p:nvSpPr>
        <p:spPr/>
        <p:txBody>
          <a:bodyPr rtlCol="0"/>
          <a:lstStyle/>
          <a:p>
            <a:pPr rtl="0"/>
            <a:r>
              <a:rPr lang="es-ES" dirty="0"/>
              <a:t>Conclusiones y Aplicaciones</a:t>
            </a:r>
          </a:p>
        </p:txBody>
      </p:sp>
      <p:sp>
        <p:nvSpPr>
          <p:cNvPr id="3" name="Marcador de número de diapositiva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rtlCol="0"/>
          <a:lstStyle/>
          <a:p>
            <a:pPr rtl="0"/>
            <a:fld id="{03DC2DEF-D2FE-4B45-ABA4-9F153FD1C98A}" type="slidenum">
              <a:rPr lang="es-ES" smtClean="0"/>
              <a:t>23</a:t>
            </a:fld>
            <a:endParaRPr lang="es-ES" dirty="0"/>
          </a:p>
        </p:txBody>
      </p:sp>
      <p:sp>
        <p:nvSpPr>
          <p:cNvPr id="18" name="Marcador de texto 17">
            <a:extLst>
              <a:ext uri="{FF2B5EF4-FFF2-40B4-BE49-F238E27FC236}">
                <a16:creationId xmlns:a16="http://schemas.microsoft.com/office/drawing/2014/main" id="{ED42596E-DB09-43F7-A053-18CEB2DDE639}"/>
              </a:ext>
            </a:extLst>
          </p:cNvPr>
          <p:cNvSpPr>
            <a:spLocks noGrp="1"/>
          </p:cNvSpPr>
          <p:nvPr>
            <p:ph type="body" sz="quarter" idx="14"/>
          </p:nvPr>
        </p:nvSpPr>
        <p:spPr>
          <a:xfrm>
            <a:off x="0" y="1233488"/>
            <a:ext cx="5069839" cy="5554594"/>
          </a:xfrm>
        </p:spPr>
        <p:style>
          <a:lnRef idx="2">
            <a:schemeClr val="accent1">
              <a:shade val="50000"/>
            </a:schemeClr>
          </a:lnRef>
          <a:fillRef idx="1">
            <a:schemeClr val="accent1"/>
          </a:fillRef>
          <a:effectRef idx="0">
            <a:schemeClr val="accent1"/>
          </a:effectRef>
          <a:fontRef idx="minor">
            <a:schemeClr val="lt1"/>
          </a:fontRef>
        </p:style>
        <p:txBody>
          <a:bodyPr rtlCol="0">
            <a:normAutofit lnSpcReduction="10000"/>
          </a:bodyPr>
          <a:lstStyle/>
          <a:p>
            <a:pPr rtl="0">
              <a:buFont typeface="Wingdings" panose="05000000000000000000" pitchFamily="2" charset="2"/>
              <a:buChar char="ü"/>
            </a:pPr>
            <a:r>
              <a:rPr lang="es-MX" dirty="0">
                <a:latin typeface="Arial Narrow" panose="020B0606020202030204" pitchFamily="34" charset="0"/>
              </a:rPr>
              <a:t>Como creyentes podemos aprender del carácter de Jeremías. </a:t>
            </a:r>
          </a:p>
          <a:p>
            <a:pPr rtl="0">
              <a:buFont typeface="Wingdings" panose="05000000000000000000" pitchFamily="2" charset="2"/>
              <a:buChar char="ü"/>
            </a:pPr>
            <a:r>
              <a:rPr lang="es-MX" dirty="0">
                <a:latin typeface="Arial Narrow" panose="020B0606020202030204" pitchFamily="34" charset="0"/>
              </a:rPr>
              <a:t>Jeremías decía la verdad. </a:t>
            </a:r>
          </a:p>
          <a:p>
            <a:pPr rtl="0">
              <a:buFont typeface="Wingdings" panose="05000000000000000000" pitchFamily="2" charset="2"/>
              <a:buChar char="ü"/>
            </a:pPr>
            <a:r>
              <a:rPr lang="es-MX" dirty="0">
                <a:latin typeface="Arial Narrow" panose="020B0606020202030204" pitchFamily="34" charset="0"/>
              </a:rPr>
              <a:t>Fue fiel a la palabra de Dios, a pesar de que ese mensaje conllevaba un castigo para las personas que amaba.</a:t>
            </a:r>
          </a:p>
          <a:p>
            <a:pPr rtl="0">
              <a:buFont typeface="Wingdings" panose="05000000000000000000" pitchFamily="2" charset="2"/>
              <a:buChar char="ü"/>
            </a:pPr>
            <a:r>
              <a:rPr lang="es-MX" dirty="0">
                <a:latin typeface="Arial Narrow" panose="020B0606020202030204" pitchFamily="34" charset="0"/>
              </a:rPr>
              <a:t>El mensaje le causó mucho dolor. Con toda certeza nosotros deberíamos hacer lo mismo. </a:t>
            </a:r>
          </a:p>
          <a:p>
            <a:pPr rtl="0">
              <a:buFont typeface="Wingdings" panose="05000000000000000000" pitchFamily="2" charset="2"/>
              <a:buChar char="ü"/>
            </a:pPr>
            <a:r>
              <a:rPr lang="es-MX" dirty="0">
                <a:latin typeface="Arial Narrow" panose="020B0606020202030204" pitchFamily="34" charset="0"/>
              </a:rPr>
              <a:t>No debemos diluir las palabras de Cristo. Debemos ser fieles en proclamar que solo aquellos que creen en Él para la vida eterna estarán en su reino. </a:t>
            </a:r>
          </a:p>
          <a:p>
            <a:pPr rtl="0">
              <a:buFont typeface="Wingdings" panose="05000000000000000000" pitchFamily="2" charset="2"/>
              <a:buChar char="ü"/>
            </a:pPr>
            <a:r>
              <a:rPr lang="es-MX" dirty="0">
                <a:latin typeface="Arial Narrow" panose="020B0606020202030204" pitchFamily="34" charset="0"/>
              </a:rPr>
              <a:t>Habrá muchas personas que pasarán la eternidad en el lago de fuego porque no han creído en Él.</a:t>
            </a:r>
            <a:endParaRPr lang="es-ES" dirty="0">
              <a:latin typeface="Arial Narrow" panose="020B0606020202030204" pitchFamily="34" charset="0"/>
            </a:endParaRPr>
          </a:p>
        </p:txBody>
      </p:sp>
      <p:pic>
        <p:nvPicPr>
          <p:cNvPr id="8" name="Imagen 2" descr="Logotipo, Icono&#10;&#10;Descripción generada automáticamente">
            <a:extLst>
              <a:ext uri="{FF2B5EF4-FFF2-40B4-BE49-F238E27FC236}">
                <a16:creationId xmlns:a16="http://schemas.microsoft.com/office/drawing/2014/main" id="{B71D580E-CDB6-4634-A28F-7D80BF1456EB}"/>
              </a:ext>
            </a:extLst>
          </p:cNvPr>
          <p:cNvPicPr>
            <a:picLocks noChangeAspect="1"/>
          </p:cNvPicPr>
          <p:nvPr/>
        </p:nvPicPr>
        <p:blipFill>
          <a:blip r:embed="rId3"/>
          <a:stretch>
            <a:fillRect/>
          </a:stretch>
        </p:blipFill>
        <p:spPr>
          <a:xfrm>
            <a:off x="11033667" y="69850"/>
            <a:ext cx="1046480" cy="937885"/>
          </a:xfrm>
          <a:prstGeom prst="rect">
            <a:avLst/>
          </a:prstGeom>
        </p:spPr>
      </p:pic>
      <p:sp>
        <p:nvSpPr>
          <p:cNvPr id="10" name="CuadroTexto 9">
            <a:extLst>
              <a:ext uri="{FF2B5EF4-FFF2-40B4-BE49-F238E27FC236}">
                <a16:creationId xmlns:a16="http://schemas.microsoft.com/office/drawing/2014/main" id="{41E14FE2-7D7E-4AC0-98CE-712FD1BF2DF9}"/>
              </a:ext>
            </a:extLst>
          </p:cNvPr>
          <p:cNvSpPr txBox="1"/>
          <p:nvPr/>
        </p:nvSpPr>
        <p:spPr>
          <a:xfrm>
            <a:off x="5364480" y="1233488"/>
            <a:ext cx="6446202"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b="1" i="0" dirty="0">
                <a:solidFill>
                  <a:schemeClr val="tx1"/>
                </a:solidFill>
                <a:effectLst/>
                <a:latin typeface="Segoe UI" panose="020B0502040204020203" pitchFamily="34" charset="0"/>
              </a:rPr>
              <a:t>Romanos 1:16-19</a:t>
            </a:r>
          </a:p>
          <a:p>
            <a:pPr algn="ctr"/>
            <a:r>
              <a:rPr lang="es-MX" b="0" i="0" dirty="0">
                <a:solidFill>
                  <a:schemeClr val="tx1"/>
                </a:solidFill>
                <a:effectLst/>
                <a:latin typeface="Segoe UI" panose="020B0502040204020203" pitchFamily="34" charset="0"/>
              </a:rPr>
              <a:t>16</a:t>
            </a:r>
            <a:r>
              <a:rPr lang="es-MX" b="0" i="0" dirty="0">
                <a:solidFill>
                  <a:schemeClr val="tx1"/>
                </a:solidFill>
                <a:effectLst/>
                <a:latin typeface="Georgia" panose="02040502050405020303" pitchFamily="18" charset="0"/>
              </a:rPr>
              <a:t>  Porque no me avergüenzo del evangelio: porque es potencia de Dios para salud á todo aquel que cree; al Judío primeramente y también al Griego.</a:t>
            </a:r>
          </a:p>
          <a:p>
            <a:pPr algn="ctr"/>
            <a:r>
              <a:rPr lang="es-MX" b="0" i="0" dirty="0">
                <a:solidFill>
                  <a:schemeClr val="tx1"/>
                </a:solidFill>
                <a:effectLst/>
                <a:latin typeface="Segoe UI" panose="020B0502040204020203" pitchFamily="34" charset="0"/>
              </a:rPr>
              <a:t>17</a:t>
            </a:r>
            <a:r>
              <a:rPr lang="es-MX" b="0" i="0" dirty="0">
                <a:solidFill>
                  <a:schemeClr val="tx1"/>
                </a:solidFill>
                <a:effectLst/>
                <a:latin typeface="Georgia" panose="02040502050405020303" pitchFamily="18" charset="0"/>
              </a:rPr>
              <a:t>  Porque en él la justicia de Dios se descubre de fe en fe; como está escrito: Mas el justo vivirá por la fe.</a:t>
            </a:r>
          </a:p>
          <a:p>
            <a:pPr algn="ctr"/>
            <a:r>
              <a:rPr lang="es-MX" b="0" i="0" dirty="0">
                <a:solidFill>
                  <a:schemeClr val="tx1"/>
                </a:solidFill>
                <a:effectLst/>
                <a:latin typeface="Segoe UI" panose="020B0502040204020203" pitchFamily="34" charset="0"/>
              </a:rPr>
              <a:t>18</a:t>
            </a:r>
            <a:r>
              <a:rPr lang="es-MX" b="0" i="0" dirty="0">
                <a:solidFill>
                  <a:schemeClr val="tx1"/>
                </a:solidFill>
                <a:effectLst/>
                <a:latin typeface="Georgia" panose="02040502050405020303" pitchFamily="18" charset="0"/>
              </a:rPr>
              <a:t>  Porque manifiesta es la ira de Dios del cielo contra toda impiedad é injusticia de los hombres, que detienen la verdad con injusticia:</a:t>
            </a:r>
          </a:p>
          <a:p>
            <a:pPr algn="ctr"/>
            <a:r>
              <a:rPr lang="es-MX" b="0" i="0" dirty="0">
                <a:solidFill>
                  <a:schemeClr val="tx1"/>
                </a:solidFill>
                <a:effectLst/>
                <a:latin typeface="Segoe UI" panose="020B0502040204020203" pitchFamily="34" charset="0"/>
              </a:rPr>
              <a:t>19</a:t>
            </a:r>
            <a:r>
              <a:rPr lang="es-MX" b="0" i="0" dirty="0">
                <a:solidFill>
                  <a:schemeClr val="tx1"/>
                </a:solidFill>
                <a:effectLst/>
                <a:latin typeface="Georgia" panose="02040502050405020303" pitchFamily="18" charset="0"/>
              </a:rPr>
              <a:t>  Porque lo que de Dios se conoce, á ellos es manifiesto; porque Dios se lo manifestó.</a:t>
            </a:r>
          </a:p>
        </p:txBody>
      </p:sp>
      <p:sp>
        <p:nvSpPr>
          <p:cNvPr id="12" name="CuadroTexto 11">
            <a:extLst>
              <a:ext uri="{FF2B5EF4-FFF2-40B4-BE49-F238E27FC236}">
                <a16:creationId xmlns:a16="http://schemas.microsoft.com/office/drawing/2014/main" id="{0FDA9B64-1621-40A5-9624-51793E573212}"/>
              </a:ext>
            </a:extLst>
          </p:cNvPr>
          <p:cNvSpPr txBox="1"/>
          <p:nvPr/>
        </p:nvSpPr>
        <p:spPr>
          <a:xfrm>
            <a:off x="5392373" y="4600230"/>
            <a:ext cx="6390415"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b="1" i="0" dirty="0">
                <a:solidFill>
                  <a:schemeClr val="tx1"/>
                </a:solidFill>
                <a:effectLst/>
                <a:latin typeface="Segoe UI" panose="020B0502040204020203" pitchFamily="34" charset="0"/>
              </a:rPr>
              <a:t>2° Timoteo 1:7-8</a:t>
            </a:r>
          </a:p>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Porque no nos ha dado Dios el espíritu de temor, sino el de fortaleza, y de amor, y de templanza.</a:t>
            </a:r>
          </a:p>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Por tanto no te avergüences del testimonio de nuestro Señor, ni de mí, preso suyo; antes sé participante de los trabajos del evangelio según la virtud de Dios,</a:t>
            </a:r>
          </a:p>
        </p:txBody>
      </p:sp>
    </p:spTree>
    <p:extLst>
      <p:ext uri="{BB962C8B-B14F-4D97-AF65-F5344CB8AC3E}">
        <p14:creationId xmlns:p14="http://schemas.microsoft.com/office/powerpoint/2010/main" val="290002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
                                          </p:val>
                                        </p:tav>
                                        <p:tav tm="100000">
                                          <p:val>
                                            <p:strVal val="#ppt_x"/>
                                          </p:val>
                                        </p:tav>
                                      </p:tavLst>
                                    </p:anim>
                                    <p:anim calcmode="lin" valueType="num">
                                      <p:cBhvr>
                                        <p:cTn id="9"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1000"/>
                                        <p:tgtEl>
                                          <p:spTgt spid="18">
                                            <p:txEl>
                                              <p:pRg st="4" end="4"/>
                                            </p:txEl>
                                          </p:spTgt>
                                        </p:tgtEl>
                                      </p:cBhvr>
                                    </p:animEffect>
                                    <p:anim calcmode="lin" valueType="num">
                                      <p:cBhvr>
                                        <p:cTn id="4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xEl>
                                              <p:pRg st="5" end="5"/>
                                            </p:txEl>
                                          </p:spTgt>
                                        </p:tgtEl>
                                        <p:attrNameLst>
                                          <p:attrName>style.visibility</p:attrName>
                                        </p:attrNameLst>
                                      </p:cBhvr>
                                      <p:to>
                                        <p:strVal val="visible"/>
                                      </p:to>
                                    </p:set>
                                    <p:animEffect transition="in" filter="fade">
                                      <p:cBhvr>
                                        <p:cTn id="49" dur="1000"/>
                                        <p:tgtEl>
                                          <p:spTgt spid="18">
                                            <p:txEl>
                                              <p:pRg st="5" end="5"/>
                                            </p:txEl>
                                          </p:spTgt>
                                        </p:tgtEl>
                                      </p:cBhvr>
                                    </p:animEffect>
                                    <p:anim calcmode="lin" valueType="num">
                                      <p:cBhvr>
                                        <p:cTn id="50"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circle(in)">
                                      <p:cBhvr>
                                        <p:cTn id="6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C00B059-8249-401E-BECD-DC838B36F9FB}"/>
              </a:ext>
            </a:extLst>
          </p:cNvPr>
          <p:cNvSpPr>
            <a:spLocks noGrp="1"/>
          </p:cNvSpPr>
          <p:nvPr>
            <p:ph type="title"/>
          </p:nvPr>
        </p:nvSpPr>
        <p:spPr/>
        <p:txBody>
          <a:bodyPr rtlCol="0"/>
          <a:lstStyle/>
          <a:p>
            <a:pPr rtl="0"/>
            <a:r>
              <a:rPr lang="es-ES" dirty="0"/>
              <a:t>Conclusiones y Aplicaciones</a:t>
            </a:r>
          </a:p>
        </p:txBody>
      </p:sp>
      <p:sp>
        <p:nvSpPr>
          <p:cNvPr id="3" name="Marcador de número de diapositiva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rtlCol="0"/>
          <a:lstStyle/>
          <a:p>
            <a:pPr rtl="0"/>
            <a:fld id="{03DC2DEF-D2FE-4B45-ABA4-9F153FD1C98A}" type="slidenum">
              <a:rPr lang="es-ES" smtClean="0"/>
              <a:t>24</a:t>
            </a:fld>
            <a:endParaRPr lang="es-ES" dirty="0"/>
          </a:p>
        </p:txBody>
      </p:sp>
      <p:sp>
        <p:nvSpPr>
          <p:cNvPr id="18" name="Marcador de texto 17">
            <a:extLst>
              <a:ext uri="{FF2B5EF4-FFF2-40B4-BE49-F238E27FC236}">
                <a16:creationId xmlns:a16="http://schemas.microsoft.com/office/drawing/2014/main" id="{ED42596E-DB09-43F7-A053-18CEB2DDE639}"/>
              </a:ext>
            </a:extLst>
          </p:cNvPr>
          <p:cNvSpPr>
            <a:spLocks noGrp="1"/>
          </p:cNvSpPr>
          <p:nvPr>
            <p:ph type="body" sz="quarter" idx="14"/>
          </p:nvPr>
        </p:nvSpPr>
        <p:spPr>
          <a:xfrm>
            <a:off x="0" y="1233488"/>
            <a:ext cx="5974080" cy="5554594"/>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2500" lnSpcReduction="20000"/>
          </a:bodyPr>
          <a:lstStyle/>
          <a:p>
            <a:pPr rtl="0">
              <a:buFont typeface="Wingdings" panose="05000000000000000000" pitchFamily="2" charset="2"/>
              <a:buChar char="ü"/>
            </a:pPr>
            <a:r>
              <a:rPr lang="es-MX" dirty="0">
                <a:latin typeface="Arial Narrow" panose="020B0606020202030204" pitchFamily="34" charset="0"/>
              </a:rPr>
              <a:t>Otra cosa que podemos aprender de Jeremías es que deberíamos anhelar tener la misma actitud sobre el pecado que nos rodea. </a:t>
            </a:r>
          </a:p>
          <a:p>
            <a:pPr rtl="0">
              <a:buFont typeface="Wingdings" panose="05000000000000000000" pitchFamily="2" charset="2"/>
              <a:buChar char="ü"/>
            </a:pPr>
            <a:r>
              <a:rPr lang="es-MX" dirty="0">
                <a:latin typeface="Arial Narrow" panose="020B0606020202030204" pitchFamily="34" charset="0"/>
              </a:rPr>
              <a:t>Debemos recordar que Jeremías estaba hablando al pueblo de Dios.</a:t>
            </a:r>
          </a:p>
          <a:p>
            <a:pPr rtl="0">
              <a:buFont typeface="Wingdings" panose="05000000000000000000" pitchFamily="2" charset="2"/>
              <a:buChar char="ü"/>
            </a:pPr>
            <a:r>
              <a:rPr lang="es-MX" dirty="0">
                <a:latin typeface="Arial Narrow" panose="020B0606020202030204" pitchFamily="34" charset="0"/>
              </a:rPr>
              <a:t>Claro, algunos de ellos no eran creyentes. </a:t>
            </a:r>
          </a:p>
          <a:p>
            <a:pPr rtl="0">
              <a:buFont typeface="Wingdings" panose="05000000000000000000" pitchFamily="2" charset="2"/>
              <a:buChar char="ü"/>
            </a:pPr>
            <a:r>
              <a:rPr lang="es-MX" dirty="0">
                <a:latin typeface="Arial Narrow" panose="020B0606020202030204" pitchFamily="34" charset="0"/>
              </a:rPr>
              <a:t>Pero algunos sí lo eran. </a:t>
            </a:r>
          </a:p>
          <a:p>
            <a:pPr rtl="0">
              <a:buFont typeface="Wingdings" panose="05000000000000000000" pitchFamily="2" charset="2"/>
              <a:buChar char="ü"/>
            </a:pPr>
            <a:r>
              <a:rPr lang="es-MX" dirty="0">
                <a:latin typeface="Arial Narrow" panose="020B0606020202030204" pitchFamily="34" charset="0"/>
              </a:rPr>
              <a:t>Se le rompió el corazón al verlos caminar en desobediencia. </a:t>
            </a:r>
          </a:p>
          <a:p>
            <a:pPr rtl="0">
              <a:buFont typeface="Wingdings" panose="05000000000000000000" pitchFamily="2" charset="2"/>
              <a:buChar char="ü"/>
            </a:pPr>
            <a:r>
              <a:rPr lang="es-MX" dirty="0">
                <a:latin typeface="Arial Narrow" panose="020B0606020202030204" pitchFamily="34" charset="0"/>
              </a:rPr>
              <a:t>Él sabía que Dios los iba a disciplinar y no quería verlo. </a:t>
            </a:r>
          </a:p>
          <a:p>
            <a:pPr rtl="0">
              <a:buFont typeface="Wingdings" panose="05000000000000000000" pitchFamily="2" charset="2"/>
              <a:buChar char="ü"/>
            </a:pPr>
            <a:r>
              <a:rPr lang="es-MX" dirty="0">
                <a:latin typeface="Arial Narrow" panose="020B0606020202030204" pitchFamily="34" charset="0"/>
              </a:rPr>
              <a:t>Como creyentes de hoy en día, lo mismo es cierto para los cristianos en nuestras iglesias. </a:t>
            </a:r>
          </a:p>
          <a:p>
            <a:pPr algn="ctr" rtl="0">
              <a:buFont typeface="Wingdings" panose="05000000000000000000" pitchFamily="2" charset="2"/>
              <a:buChar char="ü"/>
            </a:pPr>
            <a:r>
              <a:rPr lang="es-MX" dirty="0">
                <a:solidFill>
                  <a:srgbClr val="FFFF00"/>
                </a:solidFill>
                <a:latin typeface="Arial Narrow" panose="020B0606020202030204" pitchFamily="34" charset="0"/>
              </a:rPr>
              <a:t>Debería romper nuestros corazones ver a creyentes caminar en abierta desobediencia.</a:t>
            </a:r>
          </a:p>
          <a:p>
            <a:pPr rtl="0">
              <a:buFont typeface="Wingdings" panose="05000000000000000000" pitchFamily="2" charset="2"/>
              <a:buChar char="ü"/>
            </a:pPr>
            <a:r>
              <a:rPr lang="es-MX" dirty="0">
                <a:latin typeface="Arial Narrow" panose="020B0606020202030204" pitchFamily="34" charset="0"/>
              </a:rPr>
              <a:t> Pablo dijo esto mismo a la iglesia de Corinto con respecto a un cristiano que vivía en pecado sexual flagrante (1 </a:t>
            </a:r>
            <a:r>
              <a:rPr lang="es-MX" dirty="0" err="1">
                <a:latin typeface="Arial Narrow" panose="020B0606020202030204" pitchFamily="34" charset="0"/>
              </a:rPr>
              <a:t>Cor</a:t>
            </a:r>
            <a:r>
              <a:rPr lang="es-MX" dirty="0">
                <a:latin typeface="Arial Narrow" panose="020B0606020202030204" pitchFamily="34" charset="0"/>
              </a:rPr>
              <a:t> 5:1-2).</a:t>
            </a:r>
            <a:endParaRPr lang="es-ES" dirty="0">
              <a:latin typeface="Arial Narrow" panose="020B0606020202030204" pitchFamily="34" charset="0"/>
            </a:endParaRPr>
          </a:p>
        </p:txBody>
      </p:sp>
      <p:pic>
        <p:nvPicPr>
          <p:cNvPr id="8" name="Imagen 2" descr="Logotipo, Icono&#10;&#10;Descripción generada automáticamente">
            <a:extLst>
              <a:ext uri="{FF2B5EF4-FFF2-40B4-BE49-F238E27FC236}">
                <a16:creationId xmlns:a16="http://schemas.microsoft.com/office/drawing/2014/main" id="{B71D580E-CDB6-4634-A28F-7D80BF1456EB}"/>
              </a:ext>
            </a:extLst>
          </p:cNvPr>
          <p:cNvPicPr>
            <a:picLocks noChangeAspect="1"/>
          </p:cNvPicPr>
          <p:nvPr/>
        </p:nvPicPr>
        <p:blipFill>
          <a:blip r:embed="rId3"/>
          <a:stretch>
            <a:fillRect/>
          </a:stretch>
        </p:blipFill>
        <p:spPr>
          <a:xfrm>
            <a:off x="11033667" y="69850"/>
            <a:ext cx="1046480" cy="937885"/>
          </a:xfrm>
          <a:prstGeom prst="rect">
            <a:avLst/>
          </a:prstGeom>
        </p:spPr>
      </p:pic>
      <p:sp>
        <p:nvSpPr>
          <p:cNvPr id="9" name="CuadroTexto 8">
            <a:extLst>
              <a:ext uri="{FF2B5EF4-FFF2-40B4-BE49-F238E27FC236}">
                <a16:creationId xmlns:a16="http://schemas.microsoft.com/office/drawing/2014/main" id="{88F492D6-A82C-421F-8A17-73A49A48144B}"/>
              </a:ext>
            </a:extLst>
          </p:cNvPr>
          <p:cNvSpPr txBox="1"/>
          <p:nvPr/>
        </p:nvSpPr>
        <p:spPr>
          <a:xfrm>
            <a:off x="6060440" y="2859070"/>
            <a:ext cx="613156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es-MX" b="0" i="0" dirty="0">
                <a:solidFill>
                  <a:schemeClr val="bg1"/>
                </a:solidFill>
                <a:effectLst/>
                <a:latin typeface="Segoe UI" panose="020B0502040204020203" pitchFamily="34" charset="0"/>
              </a:rPr>
              <a:t>Santiago 5:13 </a:t>
            </a:r>
            <a:r>
              <a:rPr lang="es-MX" b="0" i="0" dirty="0">
                <a:solidFill>
                  <a:schemeClr val="bg1"/>
                </a:solidFill>
                <a:effectLst/>
                <a:latin typeface="Georgia" panose="02040502050405020303" pitchFamily="18" charset="0"/>
              </a:rPr>
              <a:t> ¿Está alguno entre vosotros afligido? haga oración. </a:t>
            </a:r>
          </a:p>
        </p:txBody>
      </p:sp>
      <p:sp>
        <p:nvSpPr>
          <p:cNvPr id="10" name="CuadroTexto 9">
            <a:extLst>
              <a:ext uri="{FF2B5EF4-FFF2-40B4-BE49-F238E27FC236}">
                <a16:creationId xmlns:a16="http://schemas.microsoft.com/office/drawing/2014/main" id="{6155E0D1-4CE4-4A12-A807-D6E07F01F7CB}"/>
              </a:ext>
            </a:extLst>
          </p:cNvPr>
          <p:cNvSpPr txBox="1"/>
          <p:nvPr/>
        </p:nvSpPr>
        <p:spPr>
          <a:xfrm>
            <a:off x="6060440" y="1005713"/>
            <a:ext cx="613156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a:r>
              <a:rPr lang="es-MX" b="0" i="0" dirty="0">
                <a:solidFill>
                  <a:schemeClr val="bg1"/>
                </a:solidFill>
                <a:effectLst/>
                <a:latin typeface="Segoe UI" panose="020B0502040204020203" pitchFamily="34" charset="0"/>
              </a:rPr>
              <a:t>1</a:t>
            </a:r>
            <a:r>
              <a:rPr lang="es-MX" b="0" i="0" dirty="0">
                <a:solidFill>
                  <a:schemeClr val="bg1"/>
                </a:solidFill>
                <a:effectLst/>
                <a:latin typeface="Georgia" panose="02040502050405020303" pitchFamily="18" charset="0"/>
              </a:rPr>
              <a:t>  DE cierto se oye que hay entre vosotros fornicación, y tal fornicación cual ni aun se nombra entre los Gentiles; tanto que alguno tenga la mujer de su padre.</a:t>
            </a:r>
          </a:p>
          <a:p>
            <a:pPr algn="l"/>
            <a:r>
              <a:rPr lang="es-MX" b="0" i="0" dirty="0">
                <a:solidFill>
                  <a:schemeClr val="bg1"/>
                </a:solidFill>
                <a:effectLst/>
                <a:latin typeface="Segoe UI" panose="020B0502040204020203" pitchFamily="34" charset="0"/>
              </a:rPr>
              <a:t>2</a:t>
            </a:r>
            <a:r>
              <a:rPr lang="es-MX" b="0" i="0" dirty="0">
                <a:solidFill>
                  <a:schemeClr val="bg1"/>
                </a:solidFill>
                <a:effectLst/>
                <a:latin typeface="Georgia" panose="02040502050405020303" pitchFamily="18" charset="0"/>
              </a:rPr>
              <a:t>  Y vosotros estáis hinchados, y no más bien tuvisteis duelo, para que fuese quitado de en medio de vosotros el que hizo tal obra.</a:t>
            </a:r>
          </a:p>
        </p:txBody>
      </p:sp>
      <p:sp>
        <p:nvSpPr>
          <p:cNvPr id="12" name="CuadroTexto 11">
            <a:extLst>
              <a:ext uri="{FF2B5EF4-FFF2-40B4-BE49-F238E27FC236}">
                <a16:creationId xmlns:a16="http://schemas.microsoft.com/office/drawing/2014/main" id="{EEDAF0D0-CB21-47BB-8F53-3332ACA35599}"/>
              </a:ext>
            </a:extLst>
          </p:cNvPr>
          <p:cNvSpPr txBox="1"/>
          <p:nvPr/>
        </p:nvSpPr>
        <p:spPr>
          <a:xfrm>
            <a:off x="6060440" y="3648761"/>
            <a:ext cx="6131560"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s-MX" b="0" i="0" dirty="0">
                <a:solidFill>
                  <a:schemeClr val="tx1"/>
                </a:solidFill>
                <a:effectLst/>
                <a:latin typeface="Segoe UI" panose="020B0502040204020203" pitchFamily="34" charset="0"/>
              </a:rPr>
              <a:t>Mateo 18: 15-18</a:t>
            </a:r>
          </a:p>
          <a:p>
            <a:pPr algn="l"/>
            <a:r>
              <a:rPr lang="es-MX" b="0" i="0" dirty="0">
                <a:solidFill>
                  <a:schemeClr val="tx1"/>
                </a:solidFill>
                <a:effectLst/>
                <a:latin typeface="Segoe UI" panose="020B0502040204020203" pitchFamily="34" charset="0"/>
              </a:rPr>
              <a:t>15</a:t>
            </a:r>
            <a:r>
              <a:rPr lang="es-MX" b="0" i="0" dirty="0">
                <a:solidFill>
                  <a:schemeClr val="tx1"/>
                </a:solidFill>
                <a:effectLst/>
                <a:latin typeface="Georgia" panose="02040502050405020303" pitchFamily="18" charset="0"/>
              </a:rPr>
              <a:t>  Por tanto, si tu hermano pecare contra ti, ve, y redargúyele entre ti y él solo: si te oyere, has ganado á tu hermano.</a:t>
            </a:r>
          </a:p>
          <a:p>
            <a:pPr algn="l"/>
            <a:r>
              <a:rPr lang="es-MX" b="0" i="0" dirty="0">
                <a:solidFill>
                  <a:schemeClr val="tx1"/>
                </a:solidFill>
                <a:effectLst/>
                <a:latin typeface="Segoe UI" panose="020B0502040204020203" pitchFamily="34" charset="0"/>
              </a:rPr>
              <a:t>16</a:t>
            </a:r>
            <a:r>
              <a:rPr lang="es-MX" b="0" i="0" dirty="0">
                <a:solidFill>
                  <a:schemeClr val="tx1"/>
                </a:solidFill>
                <a:effectLst/>
                <a:latin typeface="Georgia" panose="02040502050405020303" pitchFamily="18" charset="0"/>
              </a:rPr>
              <a:t>  Mas si no te oyere, toma aún contigo uno </a:t>
            </a:r>
            <a:r>
              <a:rPr lang="es-MX" b="0" i="0" dirty="0" err="1">
                <a:solidFill>
                  <a:schemeClr val="tx1"/>
                </a:solidFill>
                <a:effectLst/>
                <a:latin typeface="Georgia" panose="02040502050405020303" pitchFamily="18" charset="0"/>
              </a:rPr>
              <a:t>ó</a:t>
            </a:r>
            <a:r>
              <a:rPr lang="es-MX" b="0" i="0" dirty="0">
                <a:solidFill>
                  <a:schemeClr val="tx1"/>
                </a:solidFill>
                <a:effectLst/>
                <a:latin typeface="Georgia" panose="02040502050405020303" pitchFamily="18" charset="0"/>
              </a:rPr>
              <a:t> dos, para que en boca de dos </a:t>
            </a:r>
            <a:r>
              <a:rPr lang="es-MX" b="0" i="0" dirty="0" err="1">
                <a:solidFill>
                  <a:schemeClr val="tx1"/>
                </a:solidFill>
                <a:effectLst/>
                <a:latin typeface="Georgia" panose="02040502050405020303" pitchFamily="18" charset="0"/>
              </a:rPr>
              <a:t>ó</a:t>
            </a:r>
            <a:r>
              <a:rPr lang="es-MX" b="0" i="0" dirty="0">
                <a:solidFill>
                  <a:schemeClr val="tx1"/>
                </a:solidFill>
                <a:effectLst/>
                <a:latin typeface="Georgia" panose="02040502050405020303" pitchFamily="18" charset="0"/>
              </a:rPr>
              <a:t> de tres testigos conste toda palabra.</a:t>
            </a:r>
          </a:p>
          <a:p>
            <a:pPr algn="l"/>
            <a:r>
              <a:rPr lang="es-MX" b="0" i="0" dirty="0">
                <a:solidFill>
                  <a:schemeClr val="tx1"/>
                </a:solidFill>
                <a:effectLst/>
                <a:latin typeface="Segoe UI" panose="020B0502040204020203" pitchFamily="34" charset="0"/>
              </a:rPr>
              <a:t>17</a:t>
            </a:r>
            <a:r>
              <a:rPr lang="es-MX" b="0" i="0" dirty="0">
                <a:solidFill>
                  <a:schemeClr val="tx1"/>
                </a:solidFill>
                <a:effectLst/>
                <a:latin typeface="Georgia" panose="02040502050405020303" pitchFamily="18" charset="0"/>
              </a:rPr>
              <a:t>  Y si no oyere á ellos, dilo á la iglesia: y si no oyere á la iglesia, tenle por étnico y publicano.</a:t>
            </a:r>
          </a:p>
          <a:p>
            <a:pPr algn="l"/>
            <a:r>
              <a:rPr lang="es-MX" b="0" i="0" dirty="0">
                <a:solidFill>
                  <a:schemeClr val="tx1"/>
                </a:solidFill>
                <a:effectLst/>
                <a:latin typeface="Segoe UI" panose="020B0502040204020203" pitchFamily="34" charset="0"/>
              </a:rPr>
              <a:t>18</a:t>
            </a:r>
            <a:r>
              <a:rPr lang="es-MX" b="0" i="0" dirty="0">
                <a:solidFill>
                  <a:schemeClr val="tx1"/>
                </a:solidFill>
                <a:effectLst/>
                <a:latin typeface="Georgia" panose="02040502050405020303" pitchFamily="18" charset="0"/>
              </a:rPr>
              <a:t>  De cierto os digo que todo lo que ligareis en la tierra, será ligado en el cielo; y todo lo que desatareis en la tierra, será desatado en el cielo.</a:t>
            </a:r>
          </a:p>
        </p:txBody>
      </p:sp>
    </p:spTree>
    <p:extLst>
      <p:ext uri="{BB962C8B-B14F-4D97-AF65-F5344CB8AC3E}">
        <p14:creationId xmlns:p14="http://schemas.microsoft.com/office/powerpoint/2010/main" val="39924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 calcmode="lin" valueType="num">
                                      <p:cBhvr additive="base">
                                        <p:cTn id="3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 calcmode="lin" valueType="num">
                                      <p:cBhvr additive="base">
                                        <p:cTn id="43"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xEl>
                                              <p:pRg st="6" end="6"/>
                                            </p:txEl>
                                          </p:spTgt>
                                        </p:tgtEl>
                                        <p:attrNameLst>
                                          <p:attrName>style.visibility</p:attrName>
                                        </p:attrNameLst>
                                      </p:cBhvr>
                                      <p:to>
                                        <p:strVal val="visible"/>
                                      </p:to>
                                    </p:set>
                                    <p:anim calcmode="lin" valueType="num">
                                      <p:cBhvr additive="base">
                                        <p:cTn id="49"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xEl>
                                              <p:pRg st="7" end="7"/>
                                            </p:txEl>
                                          </p:spTgt>
                                        </p:tgtEl>
                                        <p:attrNameLst>
                                          <p:attrName>style.visibility</p:attrName>
                                        </p:attrNameLst>
                                      </p:cBhvr>
                                      <p:to>
                                        <p:strVal val="visible"/>
                                      </p:to>
                                    </p:set>
                                    <p:anim calcmode="lin" valueType="num">
                                      <p:cBhvr additive="base">
                                        <p:cTn id="55"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xEl>
                                              <p:pRg st="8" end="8"/>
                                            </p:txEl>
                                          </p:spTgt>
                                        </p:tgtEl>
                                        <p:attrNameLst>
                                          <p:attrName>style.visibility</p:attrName>
                                        </p:attrNameLst>
                                      </p:cBhvr>
                                      <p:to>
                                        <p:strVal val="visible"/>
                                      </p:to>
                                    </p:set>
                                    <p:anim calcmode="lin" valueType="num">
                                      <p:cBhvr additive="base">
                                        <p:cTn id="61"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9"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EF48F30-BEB4-44C7-9F35-3BBB61CF89AF}"/>
              </a:ext>
            </a:extLst>
          </p:cNvPr>
          <p:cNvSpPr>
            <a:spLocks noGrp="1"/>
          </p:cNvSpPr>
          <p:nvPr>
            <p:ph type="title"/>
          </p:nvPr>
        </p:nvSpPr>
        <p:spPr/>
        <p:txBody>
          <a:bodyPr rtlCol="0">
            <a:normAutofit fontScale="90000"/>
          </a:bodyPr>
          <a:lstStyle/>
          <a:p>
            <a:pPr rtl="0"/>
            <a:r>
              <a:rPr lang="es-ES" sz="5400" dirty="0"/>
              <a:t>Comentarios</a:t>
            </a:r>
          </a:p>
        </p:txBody>
      </p:sp>
      <p:sp>
        <p:nvSpPr>
          <p:cNvPr id="3" name="Marcador de número de diapositiva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s-ES" smtClean="0"/>
              <a:t>25</a:t>
            </a:fld>
            <a:endParaRPr lang="es-ES"/>
          </a:p>
        </p:txBody>
      </p:sp>
      <p:sp>
        <p:nvSpPr>
          <p:cNvPr id="10" name="Marcador de texto 9">
            <a:extLst>
              <a:ext uri="{FF2B5EF4-FFF2-40B4-BE49-F238E27FC236}">
                <a16:creationId xmlns:a16="http://schemas.microsoft.com/office/drawing/2014/main" id="{41B8DC8C-1FD7-4773-B07E-7E4432766A4E}"/>
              </a:ext>
            </a:extLst>
          </p:cNvPr>
          <p:cNvSpPr>
            <a:spLocks noGrp="1"/>
          </p:cNvSpPr>
          <p:nvPr>
            <p:ph type="body" idx="1"/>
          </p:nvPr>
        </p:nvSpPr>
        <p:spPr>
          <a:xfrm>
            <a:off x="549654" y="2455883"/>
            <a:ext cx="5582064" cy="518457"/>
          </a:xfrm>
        </p:spPr>
        <p:txBody>
          <a:bodyPr rtlCol="0">
            <a:normAutofit lnSpcReduction="10000"/>
          </a:bodyPr>
          <a:lstStyle/>
          <a:p>
            <a:pPr rtl="0"/>
            <a:r>
              <a:rPr lang="es-ES" sz="3200" dirty="0"/>
              <a:t>Preguntas para Reflexión</a:t>
            </a:r>
          </a:p>
        </p:txBody>
      </p:sp>
      <p:sp>
        <p:nvSpPr>
          <p:cNvPr id="11" name="Marcador de contenido 10">
            <a:extLst>
              <a:ext uri="{FF2B5EF4-FFF2-40B4-BE49-F238E27FC236}">
                <a16:creationId xmlns:a16="http://schemas.microsoft.com/office/drawing/2014/main" id="{2B253683-524F-46CF-BFCD-BFF6A7A920A7}"/>
              </a:ext>
            </a:extLst>
          </p:cNvPr>
          <p:cNvSpPr>
            <a:spLocks noGrp="1"/>
          </p:cNvSpPr>
          <p:nvPr>
            <p:ph sz="half" idx="2"/>
          </p:nvPr>
        </p:nvSpPr>
        <p:spPr>
          <a:xfrm>
            <a:off x="909956" y="3617400"/>
            <a:ext cx="9453244" cy="1953455"/>
          </a:xfrm>
        </p:spPr>
        <p:txBody>
          <a:bodyPr rtlCol="0">
            <a:normAutofit/>
          </a:bodyPr>
          <a:lstStyle/>
          <a:p>
            <a:pPr algn="l">
              <a:defRPr sz="2400"/>
            </a:pPr>
            <a:r>
              <a:rPr lang="es-MX" dirty="0"/>
              <a:t>¿Qué significa conocer a Dios en nuestra vida diaria?</a:t>
            </a:r>
          </a:p>
          <a:p>
            <a:pPr algn="l">
              <a:defRPr sz="2400"/>
            </a:pPr>
            <a:r>
              <a:rPr lang="es-MX" dirty="0"/>
              <a:t>¿En qué aspectos necesitamos mayor integridad y sinceridad?</a:t>
            </a:r>
          </a:p>
          <a:p>
            <a:pPr algn="l">
              <a:defRPr sz="2400"/>
            </a:pPr>
            <a:r>
              <a:rPr lang="es-MX" dirty="0"/>
              <a:t>¿Cómo podemos reflejar la misericordia, justicia y compasión de Dios en nuestro entorno?</a:t>
            </a:r>
          </a:p>
        </p:txBody>
      </p:sp>
      <p:sp>
        <p:nvSpPr>
          <p:cNvPr id="16" name="CuadroTexto 15">
            <a:extLst>
              <a:ext uri="{FF2B5EF4-FFF2-40B4-BE49-F238E27FC236}">
                <a16:creationId xmlns:a16="http://schemas.microsoft.com/office/drawing/2014/main" id="{586D4FF4-07F0-4957-95CF-7A4D2ACB6F54}"/>
              </a:ext>
            </a:extLst>
          </p:cNvPr>
          <p:cNvSpPr txBox="1"/>
          <p:nvPr/>
        </p:nvSpPr>
        <p:spPr>
          <a:xfrm>
            <a:off x="5547360" y="5570855"/>
            <a:ext cx="58724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es-CL" sz="2400" b="1" dirty="0"/>
              <a:t>AMEN QUE EL SEÑOR LES BENDIGA Y GUARDE</a:t>
            </a:r>
          </a:p>
        </p:txBody>
      </p:sp>
    </p:spTree>
    <p:extLst>
      <p:ext uri="{BB962C8B-B14F-4D97-AF65-F5344CB8AC3E}">
        <p14:creationId xmlns:p14="http://schemas.microsoft.com/office/powerpoint/2010/main" val="115496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E73E6-B6A7-46CC-AF00-85E1825588FC}"/>
              </a:ext>
            </a:extLst>
          </p:cNvPr>
          <p:cNvSpPr>
            <a:spLocks noGrp="1"/>
          </p:cNvSpPr>
          <p:nvPr>
            <p:ph type="title"/>
          </p:nvPr>
        </p:nvSpPr>
        <p:spPr/>
        <p:txBody>
          <a:bodyPr>
            <a:normAutofit/>
          </a:bodyPr>
          <a:lstStyle/>
          <a:p>
            <a:pPr algn="ctr"/>
            <a:r>
              <a:rPr lang="es-CL" sz="4000" dirty="0">
                <a:latin typeface="Aharoni" panose="02010803020104030203" pitchFamily="2" charset="-79"/>
                <a:cs typeface="Aharoni" panose="02010803020104030203" pitchFamily="2" charset="-79"/>
              </a:rPr>
              <a:t>Verdad bíblica</a:t>
            </a:r>
            <a:br>
              <a:rPr lang="es-CL" sz="4000" dirty="0">
                <a:latin typeface="Aharoni" panose="02010803020104030203" pitchFamily="2" charset="-79"/>
                <a:cs typeface="Aharoni" panose="02010803020104030203" pitchFamily="2" charset="-79"/>
              </a:rPr>
            </a:br>
            <a:r>
              <a:rPr lang="es-CL" sz="4000" dirty="0">
                <a:latin typeface="Aharoni" panose="02010803020104030203" pitchFamily="2" charset="-79"/>
                <a:cs typeface="Aharoni" panose="02010803020104030203" pitchFamily="2" charset="-79"/>
              </a:rPr>
              <a:t>(Hoy)</a:t>
            </a:r>
          </a:p>
        </p:txBody>
      </p:sp>
      <p:sp>
        <p:nvSpPr>
          <p:cNvPr id="3" name="Marcador de contenido 2">
            <a:extLst>
              <a:ext uri="{FF2B5EF4-FFF2-40B4-BE49-F238E27FC236}">
                <a16:creationId xmlns:a16="http://schemas.microsoft.com/office/drawing/2014/main" id="{3BBD581A-F43C-45EF-A7EF-2728B3E5569C}"/>
              </a:ext>
            </a:extLst>
          </p:cNvPr>
          <p:cNvSpPr>
            <a:spLocks noGrp="1"/>
          </p:cNvSpPr>
          <p:nvPr>
            <p:ph idx="1"/>
          </p:nvPr>
        </p:nvSpPr>
        <p:spPr>
          <a:xfrm>
            <a:off x="581192" y="1822940"/>
            <a:ext cx="5388785" cy="2860430"/>
          </a:xfrm>
        </p:spPr>
        <p:txBody>
          <a:bodyPr>
            <a:normAutofit/>
          </a:bodyPr>
          <a:lstStyle/>
          <a:p>
            <a:pPr marL="0" indent="0" algn="ctr">
              <a:buNone/>
            </a:pPr>
            <a:r>
              <a:rPr lang="es-CL" sz="4400" dirty="0"/>
              <a:t>Debemos Amar a nuestros enemigos y orad por ellos.</a:t>
            </a:r>
          </a:p>
        </p:txBody>
      </p:sp>
      <p:pic>
        <p:nvPicPr>
          <p:cNvPr id="4" name="Imagen 2" descr="Logotipo, Icono&#10;&#10;Descripción generada automáticamente">
            <a:extLst>
              <a:ext uri="{FF2B5EF4-FFF2-40B4-BE49-F238E27FC236}">
                <a16:creationId xmlns:a16="http://schemas.microsoft.com/office/drawing/2014/main" id="{7D84B44F-DD68-43D0-B02C-DB360F772B7A}"/>
              </a:ext>
            </a:extLst>
          </p:cNvPr>
          <p:cNvPicPr>
            <a:picLocks noChangeAspect="1"/>
          </p:cNvPicPr>
          <p:nvPr/>
        </p:nvPicPr>
        <p:blipFill>
          <a:blip r:embed="rId3"/>
          <a:stretch>
            <a:fillRect/>
          </a:stretch>
        </p:blipFill>
        <p:spPr>
          <a:xfrm>
            <a:off x="10198456" y="773724"/>
            <a:ext cx="1843173" cy="1651904"/>
          </a:xfrm>
          <a:prstGeom prst="rect">
            <a:avLst/>
          </a:prstGeom>
        </p:spPr>
      </p:pic>
    </p:spTree>
    <p:extLst>
      <p:ext uri="{BB962C8B-B14F-4D97-AF65-F5344CB8AC3E}">
        <p14:creationId xmlns:p14="http://schemas.microsoft.com/office/powerpoint/2010/main" val="116276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4A60422-4249-470B-BAF8-A8838635CFE8}"/>
              </a:ext>
            </a:extLst>
          </p:cNvPr>
          <p:cNvSpPr>
            <a:spLocks noGrp="1"/>
          </p:cNvSpPr>
          <p:nvPr>
            <p:ph type="ctrTitle"/>
          </p:nvPr>
        </p:nvSpPr>
        <p:spPr>
          <a:xfrm>
            <a:off x="7441035" y="2006092"/>
            <a:ext cx="4639112" cy="2182811"/>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CL" dirty="0">
                <a:solidFill>
                  <a:srgbClr val="002060"/>
                </a:solidFill>
                <a:latin typeface="Algerian" panose="04020705040A02060702" pitchFamily="82" charset="0"/>
              </a:rPr>
              <a:t>BOSQUEJO LIBRO DE JEREMIAS</a:t>
            </a:r>
          </a:p>
        </p:txBody>
      </p:sp>
      <p:sp>
        <p:nvSpPr>
          <p:cNvPr id="4" name="Marcador de número de diapositiva 3">
            <a:extLst>
              <a:ext uri="{FF2B5EF4-FFF2-40B4-BE49-F238E27FC236}">
                <a16:creationId xmlns:a16="http://schemas.microsoft.com/office/drawing/2014/main" id="{F98EEEBB-0049-4E31-8206-12548574B3DC}"/>
              </a:ext>
            </a:extLst>
          </p:cNvPr>
          <p:cNvSpPr>
            <a:spLocks noGrp="1"/>
          </p:cNvSpPr>
          <p:nvPr>
            <p:ph type="sldNum" sz="quarter" idx="4294967295"/>
          </p:nvPr>
        </p:nvSpPr>
        <p:spPr>
          <a:xfrm>
            <a:off x="11818938" y="6581775"/>
            <a:ext cx="373062" cy="206375"/>
          </a:xfrm>
        </p:spPr>
        <p:txBody>
          <a:bodyPr/>
          <a:lstStyle/>
          <a:p>
            <a:pPr rtl="0"/>
            <a:fld id="{03DC2DEF-D2FE-4B45-ABA4-9F153FD1C98A}" type="slidenum">
              <a:rPr lang="es-ES" noProof="0" smtClean="0"/>
              <a:t>4</a:t>
            </a:fld>
            <a:endParaRPr lang="es-ES" noProof="0"/>
          </a:p>
        </p:txBody>
      </p:sp>
      <p:pic>
        <p:nvPicPr>
          <p:cNvPr id="10" name="Imagen 9">
            <a:extLst>
              <a:ext uri="{FF2B5EF4-FFF2-40B4-BE49-F238E27FC236}">
                <a16:creationId xmlns:a16="http://schemas.microsoft.com/office/drawing/2014/main" id="{1B2DEB90-EEAA-413C-88F4-931F8E212531}"/>
              </a:ext>
            </a:extLst>
          </p:cNvPr>
          <p:cNvPicPr>
            <a:picLocks noChangeAspect="1"/>
          </p:cNvPicPr>
          <p:nvPr/>
        </p:nvPicPr>
        <p:blipFill>
          <a:blip r:embed="rId3"/>
          <a:stretch>
            <a:fillRect/>
          </a:stretch>
        </p:blipFill>
        <p:spPr>
          <a:xfrm>
            <a:off x="0" y="0"/>
            <a:ext cx="7365534" cy="6811326"/>
          </a:xfrm>
          <a:prstGeom prst="rect">
            <a:avLst/>
          </a:prstGeom>
        </p:spPr>
      </p:pic>
      <p:sp>
        <p:nvSpPr>
          <p:cNvPr id="11" name="Rectángulo 10">
            <a:extLst>
              <a:ext uri="{FF2B5EF4-FFF2-40B4-BE49-F238E27FC236}">
                <a16:creationId xmlns:a16="http://schemas.microsoft.com/office/drawing/2014/main" id="{6C6EF567-7BB6-4552-BF56-85544613043D}"/>
              </a:ext>
            </a:extLst>
          </p:cNvPr>
          <p:cNvSpPr/>
          <p:nvPr/>
        </p:nvSpPr>
        <p:spPr>
          <a:xfrm>
            <a:off x="92279" y="3429000"/>
            <a:ext cx="2869035" cy="50543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2" descr="Logotipo, Icono&#10;&#10;Descripción generada automáticamente">
            <a:extLst>
              <a:ext uri="{FF2B5EF4-FFF2-40B4-BE49-F238E27FC236}">
                <a16:creationId xmlns:a16="http://schemas.microsoft.com/office/drawing/2014/main" id="{0B6B19D6-0F02-4756-8F04-6736379CABBD}"/>
              </a:ext>
            </a:extLst>
          </p:cNvPr>
          <p:cNvPicPr>
            <a:picLocks noChangeAspect="1"/>
          </p:cNvPicPr>
          <p:nvPr/>
        </p:nvPicPr>
        <p:blipFill>
          <a:blip r:embed="rId4"/>
          <a:stretch>
            <a:fillRect/>
          </a:stretch>
        </p:blipFill>
        <p:spPr>
          <a:xfrm>
            <a:off x="11033667" y="69850"/>
            <a:ext cx="1046480" cy="937885"/>
          </a:xfrm>
          <a:prstGeom prst="rect">
            <a:avLst/>
          </a:prstGeom>
        </p:spPr>
      </p:pic>
    </p:spTree>
    <p:extLst>
      <p:ext uri="{BB962C8B-B14F-4D97-AF65-F5344CB8AC3E}">
        <p14:creationId xmlns:p14="http://schemas.microsoft.com/office/powerpoint/2010/main" val="37981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E253D32-8B7B-47D0-BB63-402C3DB9B549}"/>
              </a:ext>
            </a:extLst>
          </p:cNvPr>
          <p:cNvSpPr>
            <a:spLocks noGrp="1"/>
          </p:cNvSpPr>
          <p:nvPr>
            <p:ph type="title"/>
          </p:nvPr>
        </p:nvSpPr>
        <p:spPr>
          <a:xfrm>
            <a:off x="6619198" y="1464127"/>
            <a:ext cx="5272764" cy="831204"/>
          </a:xfrm>
        </p:spPr>
        <p:txBody>
          <a:bodyPr rtlCol="0"/>
          <a:lstStyle/>
          <a:p>
            <a:pPr rtl="0"/>
            <a:r>
              <a:rPr lang="es-ES" dirty="0"/>
              <a:t>Introducción</a:t>
            </a:r>
          </a:p>
        </p:txBody>
      </p:sp>
      <p:sp>
        <p:nvSpPr>
          <p:cNvPr id="7" name="Marcador de contenido 6">
            <a:extLst>
              <a:ext uri="{FF2B5EF4-FFF2-40B4-BE49-F238E27FC236}">
                <a16:creationId xmlns:a16="http://schemas.microsoft.com/office/drawing/2014/main" id="{1D6EB617-E017-4B26-9576-8578E948979A}"/>
              </a:ext>
            </a:extLst>
          </p:cNvPr>
          <p:cNvSpPr>
            <a:spLocks noGrp="1"/>
          </p:cNvSpPr>
          <p:nvPr>
            <p:ph idx="1"/>
          </p:nvPr>
        </p:nvSpPr>
        <p:spPr>
          <a:xfrm>
            <a:off x="6421959" y="2295331"/>
            <a:ext cx="5398883" cy="3769567"/>
          </a:xfrm>
        </p:spPr>
        <p:txBody>
          <a:bodyPr rtlCol="0">
            <a:normAutofit/>
          </a:bodyPr>
          <a:lstStyle/>
          <a:p>
            <a:pPr marL="0" indent="0" algn="ctr">
              <a:buNone/>
              <a:defRPr sz="2400"/>
            </a:pPr>
            <a:r>
              <a:rPr lang="es-MX" dirty="0"/>
              <a:t>La gente está sumergida en sus pecados, y Jerusalén será destruida. Por lo que jeremías presenta un gran lamento demostrando gran empatía por su pueblo.  Luego hay advertencia sobre el juicio de Dios debido a la injusticia, engaño y desobediencia. Por ultimo se  Exhorta a que el pueblo entienda que la verdadera sabiduría consiste en conocer a Dios.</a:t>
            </a:r>
          </a:p>
        </p:txBody>
      </p:sp>
      <p:sp>
        <p:nvSpPr>
          <p:cNvPr id="4" name="Marcador de número de diapositiva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rtlCol="0"/>
          <a:lstStyle/>
          <a:p>
            <a:pPr rtl="0"/>
            <a:fld id="{03DC2DEF-D2FE-4B45-ABA4-9F153FD1C98A}" type="slidenum">
              <a:rPr lang="es-ES" smtClean="0"/>
              <a:t>5</a:t>
            </a:fld>
            <a:endParaRPr lang="es-ES"/>
          </a:p>
        </p:txBody>
      </p:sp>
      <p:pic>
        <p:nvPicPr>
          <p:cNvPr id="8" name="Imagen 2" descr="Logotipo, Icono&#10;&#10;Descripción generada automáticamente">
            <a:extLst>
              <a:ext uri="{FF2B5EF4-FFF2-40B4-BE49-F238E27FC236}">
                <a16:creationId xmlns:a16="http://schemas.microsoft.com/office/drawing/2014/main" id="{6ABD972B-0D30-4313-B784-A28158AD4079}"/>
              </a:ext>
            </a:extLst>
          </p:cNvPr>
          <p:cNvPicPr>
            <a:picLocks noChangeAspect="1"/>
          </p:cNvPicPr>
          <p:nvPr/>
        </p:nvPicPr>
        <p:blipFill>
          <a:blip r:embed="rId3"/>
          <a:stretch>
            <a:fillRect/>
          </a:stretch>
        </p:blipFill>
        <p:spPr>
          <a:xfrm>
            <a:off x="11033667" y="69850"/>
            <a:ext cx="1046480" cy="937885"/>
          </a:xfrm>
          <a:prstGeom prst="rect">
            <a:avLst/>
          </a:prstGeom>
        </p:spPr>
      </p:pic>
      <p:pic>
        <p:nvPicPr>
          <p:cNvPr id="15364" name="Picture 4" descr="Una oportunidad 147 Jeremías predica en el templo - Vive la Biblia">
            <a:extLst>
              <a:ext uri="{FF2B5EF4-FFF2-40B4-BE49-F238E27FC236}">
                <a16:creationId xmlns:a16="http://schemas.microsoft.com/office/drawing/2014/main" id="{6AFDB0F9-68A6-4D3E-AB39-F079C8AFAC92}"/>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21194" r="211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1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F3494C0-ABDD-4C4D-8C46-49B8F20CC7E9}"/>
              </a:ext>
            </a:extLst>
          </p:cNvPr>
          <p:cNvSpPr>
            <a:spLocks noGrp="1"/>
          </p:cNvSpPr>
          <p:nvPr>
            <p:ph type="title"/>
          </p:nvPr>
        </p:nvSpPr>
        <p:spPr/>
        <p:txBody>
          <a:bodyPr rtlCol="0">
            <a:normAutofit fontScale="90000"/>
          </a:bodyPr>
          <a:lstStyle/>
          <a:p>
            <a:pPr rtl="0"/>
            <a:r>
              <a:rPr lang="es-ES" dirty="0"/>
              <a:t>Lamento de Jeremías</a:t>
            </a:r>
            <a:br>
              <a:rPr lang="es-ES" dirty="0"/>
            </a:br>
            <a:r>
              <a:rPr lang="es-ES" dirty="0"/>
              <a:t>Capitulo 9:1-2</a:t>
            </a:r>
          </a:p>
        </p:txBody>
      </p:sp>
      <p:sp>
        <p:nvSpPr>
          <p:cNvPr id="3" name="Marcador de número de diapositiva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rtlCol="0"/>
          <a:lstStyle/>
          <a:p>
            <a:pPr rtl="0"/>
            <a:fld id="{03DC2DEF-D2FE-4B45-ABA4-9F153FD1C98A}" type="slidenum">
              <a:rPr lang="es-ES" smtClean="0"/>
              <a:t>6</a:t>
            </a:fld>
            <a:endParaRPr lang="es-ES"/>
          </a:p>
        </p:txBody>
      </p:sp>
      <p:pic>
        <p:nvPicPr>
          <p:cNvPr id="10" name="Imagen 9">
            <a:extLst>
              <a:ext uri="{FF2B5EF4-FFF2-40B4-BE49-F238E27FC236}">
                <a16:creationId xmlns:a16="http://schemas.microsoft.com/office/drawing/2014/main" id="{641ACD77-C06A-46F8-B45A-009038B28645}"/>
              </a:ext>
            </a:extLst>
          </p:cNvPr>
          <p:cNvPicPr>
            <a:picLocks noChangeAspect="1"/>
          </p:cNvPicPr>
          <p:nvPr/>
        </p:nvPicPr>
        <p:blipFill>
          <a:blip r:embed="rId3"/>
          <a:stretch>
            <a:fillRect/>
          </a:stretch>
        </p:blipFill>
        <p:spPr>
          <a:xfrm rot="5400000">
            <a:off x="4460147" y="-4460143"/>
            <a:ext cx="3271706" cy="12192000"/>
          </a:xfrm>
          <a:prstGeom prst="rect">
            <a:avLst/>
          </a:prstGeom>
        </p:spPr>
      </p:pic>
      <p:pic>
        <p:nvPicPr>
          <p:cNvPr id="11" name="Imagen 2" descr="Logotipo, Icono&#10;&#10;Descripción generada automáticamente">
            <a:extLst>
              <a:ext uri="{FF2B5EF4-FFF2-40B4-BE49-F238E27FC236}">
                <a16:creationId xmlns:a16="http://schemas.microsoft.com/office/drawing/2014/main" id="{D44DB927-011D-4B17-97B5-56BFA7200983}"/>
              </a:ext>
            </a:extLst>
          </p:cNvPr>
          <p:cNvPicPr>
            <a:picLocks noChangeAspect="1"/>
          </p:cNvPicPr>
          <p:nvPr/>
        </p:nvPicPr>
        <p:blipFill>
          <a:blip r:embed="rId4"/>
          <a:stretch>
            <a:fillRect/>
          </a:stretch>
        </p:blipFill>
        <p:spPr>
          <a:xfrm>
            <a:off x="11033667" y="69850"/>
            <a:ext cx="1046480" cy="937885"/>
          </a:xfrm>
          <a:prstGeom prst="rect">
            <a:avLst/>
          </a:prstGeom>
        </p:spPr>
      </p:pic>
    </p:spTree>
    <p:extLst>
      <p:ext uri="{BB962C8B-B14F-4D97-AF65-F5344CB8AC3E}">
        <p14:creationId xmlns:p14="http://schemas.microsoft.com/office/powerpoint/2010/main" val="346288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 y="162560"/>
            <a:ext cx="10861039" cy="965200"/>
          </a:xfrm>
        </p:spPr>
        <p:style>
          <a:lnRef idx="1">
            <a:schemeClr val="accent6"/>
          </a:lnRef>
          <a:fillRef idx="2">
            <a:schemeClr val="accent6"/>
          </a:fillRef>
          <a:effectRef idx="1">
            <a:schemeClr val="accent6"/>
          </a:effectRef>
          <a:fontRef idx="minor">
            <a:schemeClr val="dk1"/>
          </a:fontRef>
        </p:style>
        <p:txBody>
          <a:bodyPr rtlCol="0">
            <a:normAutofit/>
          </a:bodyPr>
          <a:lstStyle/>
          <a:p>
            <a:pPr algn="ctr" rtl="0"/>
            <a:r>
              <a:rPr lang="es-MX" sz="2800" b="0" i="0" dirty="0">
                <a:solidFill>
                  <a:schemeClr val="tx1"/>
                </a:solidFill>
                <a:effectLst/>
                <a:latin typeface="Arial" panose="020B0604020202020204" pitchFamily="34" charset="0"/>
              </a:rPr>
              <a:t>1. ¡OH si mi cabeza se tornase aguas, y mis ojos fuentes de aguas, para que llore día y noche los muertos de la hija de mi pueblo!</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487679" y="1615440"/>
            <a:ext cx="3373121" cy="4368799"/>
          </a:xfrm>
        </p:spPr>
        <p:txBody>
          <a:bodyPr rtlCol="0">
            <a:normAutofit/>
          </a:bodyPr>
          <a:lstStyle/>
          <a:p>
            <a:pPr algn="l" fontAlgn="base"/>
            <a:r>
              <a:rPr lang="es-MX" i="0" dirty="0">
                <a:effectLst/>
                <a:latin typeface="+mj-lt"/>
              </a:rPr>
              <a:t>Al final del capítulo anterior, Jeremías lloró por Judá.</a:t>
            </a:r>
          </a:p>
          <a:p>
            <a:pPr fontAlgn="base"/>
            <a:r>
              <a:rPr lang="es-MX" dirty="0">
                <a:latin typeface="+mj-lt"/>
              </a:rPr>
              <a:t>Y</a:t>
            </a:r>
            <a:r>
              <a:rPr lang="es-MX" i="0" dirty="0">
                <a:effectLst/>
                <a:latin typeface="+mj-lt"/>
              </a:rPr>
              <a:t>a que proféticamente los vio conquistados y exiliados.</a:t>
            </a:r>
          </a:p>
          <a:p>
            <a:pPr algn="l" fontAlgn="base"/>
            <a:r>
              <a:rPr lang="es-MX" dirty="0">
                <a:latin typeface="+mj-lt"/>
              </a:rPr>
              <a:t>N</a:t>
            </a:r>
            <a:r>
              <a:rPr lang="es-MX" i="0" dirty="0">
                <a:effectLst/>
                <a:latin typeface="+mj-lt"/>
              </a:rPr>
              <a:t>o tiene suficientes lágrimas ni tiempo para expresar adecuadamente su dolor por los muertos de la hija de mi pueblo. </a:t>
            </a:r>
          </a:p>
          <a:p>
            <a:pPr algn="l" fontAlgn="base"/>
            <a:r>
              <a:rPr lang="es-MX" i="0" dirty="0">
                <a:effectLst/>
                <a:latin typeface="+mj-lt"/>
              </a:rPr>
              <a:t>¿Cómo serían esas visiones o éxtasis que veía Jeremías?</a:t>
            </a:r>
          </a:p>
          <a:p>
            <a:pPr fontAlgn="base"/>
            <a:r>
              <a:rPr lang="es-ES" dirty="0">
                <a:latin typeface="+mj-lt"/>
              </a:rPr>
              <a:t>Es por esto que jeremías se lamenta y llora.</a:t>
            </a:r>
          </a:p>
          <a:p>
            <a:pPr marL="0" indent="0" algn="l" fontAlgn="base">
              <a:buNone/>
            </a:pPr>
            <a:endParaRPr lang="es-MX" b="0" i="0" dirty="0">
              <a:effectLst/>
              <a:latin typeface="lato" panose="020F0502020204030203" pitchFamily="34" charset="0"/>
            </a:endParaRPr>
          </a:p>
        </p:txBody>
      </p:sp>
      <p:sp>
        <p:nvSpPr>
          <p:cNvPr id="7" name="Marcador de contenido 6">
            <a:extLst>
              <a:ext uri="{FF2B5EF4-FFF2-40B4-BE49-F238E27FC236}">
                <a16:creationId xmlns:a16="http://schemas.microsoft.com/office/drawing/2014/main" id="{A7F42263-DE86-44BB-AC19-CD7982D365B2}"/>
              </a:ext>
            </a:extLst>
          </p:cNvPr>
          <p:cNvSpPr>
            <a:spLocks noGrp="1"/>
          </p:cNvSpPr>
          <p:nvPr>
            <p:ph sz="half" idx="2"/>
          </p:nvPr>
        </p:nvSpPr>
        <p:spPr>
          <a:xfrm>
            <a:off x="8331200" y="1615440"/>
            <a:ext cx="3373120" cy="4368799"/>
          </a:xfrm>
        </p:spPr>
        <p:txBody>
          <a:bodyPr rtlCol="0">
            <a:normAutofit lnSpcReduction="10000"/>
          </a:bodyPr>
          <a:lstStyle/>
          <a:p>
            <a:pPr rtl="0"/>
            <a:r>
              <a:rPr lang="es-ES" dirty="0">
                <a:solidFill>
                  <a:srgbClr val="FFFF00"/>
                </a:solidFill>
                <a:latin typeface="+mj-lt"/>
              </a:rPr>
              <a:t>¿Podemos calificarlo como un profeta llorón de manera despectiva?</a:t>
            </a:r>
          </a:p>
          <a:p>
            <a:pPr rtl="0"/>
            <a:r>
              <a:rPr lang="es-ES" dirty="0">
                <a:solidFill>
                  <a:srgbClr val="FFFF00"/>
                </a:solidFill>
                <a:latin typeface="+mj-lt"/>
              </a:rPr>
              <a:t>ABSOLUTAMENTE NO</a:t>
            </a:r>
          </a:p>
          <a:p>
            <a:pPr rtl="0"/>
            <a:r>
              <a:rPr lang="es-ES" dirty="0">
                <a:solidFill>
                  <a:srgbClr val="FFFF00"/>
                </a:solidFill>
                <a:latin typeface="+mj-lt"/>
              </a:rPr>
              <a:t>Jeremías tenía un gran corazón.</a:t>
            </a:r>
          </a:p>
          <a:p>
            <a:pPr rtl="0"/>
            <a:r>
              <a:rPr lang="es-ES" dirty="0">
                <a:solidFill>
                  <a:srgbClr val="FFFF00"/>
                </a:solidFill>
                <a:latin typeface="+mj-lt"/>
              </a:rPr>
              <a:t>Un amigo que llora por otro es porque realmente le importa y lo ama.</a:t>
            </a:r>
          </a:p>
          <a:p>
            <a:r>
              <a:rPr lang="es-MX" i="0" dirty="0">
                <a:solidFill>
                  <a:srgbClr val="FFFF00"/>
                </a:solidFill>
                <a:effectLst/>
                <a:latin typeface="+mj-lt"/>
              </a:rPr>
              <a:t>¿Era él un hombre con un carácter duro, a quién le gustaba criticar a los demás y excluirlos?</a:t>
            </a:r>
          </a:p>
          <a:p>
            <a:r>
              <a:rPr lang="es-MX" i="0" dirty="0">
                <a:solidFill>
                  <a:srgbClr val="FFFF00"/>
                </a:solidFill>
                <a:effectLst/>
                <a:latin typeface="+mj-lt"/>
              </a:rPr>
              <a:t>No, el permaneció allí entregando el mensaje mientras las lágrimas corrían por su sus mejillas</a:t>
            </a:r>
            <a:r>
              <a:rPr lang="es-MX" b="0" i="0" dirty="0">
                <a:solidFill>
                  <a:srgbClr val="FFFF00"/>
                </a:solidFill>
                <a:effectLst/>
                <a:latin typeface="+mj-lt"/>
              </a:rPr>
              <a:t>.</a:t>
            </a:r>
          </a:p>
          <a:p>
            <a:pPr marL="0" indent="0" rtl="0">
              <a:buNone/>
            </a:pPr>
            <a:endParaRPr lang="es-ES" b="1" dirty="0"/>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7</a:t>
            </a:fld>
            <a:endParaRPr lang="es-ES"/>
          </a:p>
        </p:txBody>
      </p:sp>
      <p:pic>
        <p:nvPicPr>
          <p:cNvPr id="12" name="Marcador de posición de imagen 11">
            <a:extLst>
              <a:ext uri="{FF2B5EF4-FFF2-40B4-BE49-F238E27FC236}">
                <a16:creationId xmlns:a16="http://schemas.microsoft.com/office/drawing/2014/main" id="{C1236B42-ADCC-4A4A-A8E4-43EBC3DE178A}"/>
              </a:ext>
            </a:extLst>
          </p:cNvPr>
          <p:cNvPicPr>
            <a:picLocks noGrp="1" noChangeAspect="1"/>
          </p:cNvPicPr>
          <p:nvPr>
            <p:ph type="pic" sz="quarter" idx="13"/>
          </p:nvPr>
        </p:nvPicPr>
        <p:blipFill rotWithShape="1">
          <a:blip r:embed="rId3"/>
          <a:srcRect t="12213" b="12213"/>
          <a:stretch/>
        </p:blipFill>
        <p:spPr/>
      </p:pic>
      <p:pic>
        <p:nvPicPr>
          <p:cNvPr id="13" name="Imagen 2" descr="Logotipo, Icono&#10;&#10;Descripción generada automáticamente">
            <a:extLst>
              <a:ext uri="{FF2B5EF4-FFF2-40B4-BE49-F238E27FC236}">
                <a16:creationId xmlns:a16="http://schemas.microsoft.com/office/drawing/2014/main" id="{D81303F2-F572-4A6A-AEF1-D693069A2E72}"/>
              </a:ext>
            </a:extLst>
          </p:cNvPr>
          <p:cNvPicPr>
            <a:picLocks noChangeAspect="1"/>
          </p:cNvPicPr>
          <p:nvPr/>
        </p:nvPicPr>
        <p:blipFill>
          <a:blip r:embed="rId4"/>
          <a:stretch>
            <a:fillRect/>
          </a:stretch>
        </p:blipFill>
        <p:spPr>
          <a:xfrm>
            <a:off x="11145519" y="189875"/>
            <a:ext cx="1046480" cy="937885"/>
          </a:xfrm>
          <a:prstGeom prst="rect">
            <a:avLst/>
          </a:prstGeom>
        </p:spPr>
      </p:pic>
    </p:spTree>
    <p:extLst>
      <p:ext uri="{BB962C8B-B14F-4D97-AF65-F5344CB8AC3E}">
        <p14:creationId xmlns:p14="http://schemas.microsoft.com/office/powerpoint/2010/main" val="32423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 calcmode="lin" valueType="num">
                                      <p:cBhvr>
                                        <p:cTn id="40"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1"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2"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3" dur="10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 calcmode="lin" valueType="num">
                                      <p:cBhvr>
                                        <p:cTn id="4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 calcmode="lin" valueType="num">
                                      <p:cBhvr>
                                        <p:cTn id="56"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7"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58"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59" dur="1000"/>
                                        <p:tgtEl>
                                          <p:spTgt spid="7">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7">
                                            <p:txEl>
                                              <p:pRg st="4" end="4"/>
                                            </p:txEl>
                                          </p:spTgt>
                                        </p:tgtEl>
                                        <p:attrNameLst>
                                          <p:attrName>style.visibility</p:attrName>
                                        </p:attrNameLst>
                                      </p:cBhvr>
                                      <p:to>
                                        <p:strVal val="visible"/>
                                      </p:to>
                                    </p:set>
                                    <p:anim calcmode="lin" valueType="num">
                                      <p:cBhvr>
                                        <p:cTn id="6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6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67" dur="10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 calcmode="lin" valueType="num">
                                      <p:cBhvr>
                                        <p:cTn id="7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7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7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296D11A-63D5-4C91-97ED-C002EF889B50}"/>
              </a:ext>
            </a:extLst>
          </p:cNvPr>
          <p:cNvSpPr>
            <a:spLocks noGrp="1"/>
          </p:cNvSpPr>
          <p:nvPr>
            <p:ph type="title"/>
          </p:nvPr>
        </p:nvSpPr>
        <p:spPr>
          <a:xfrm>
            <a:off x="371475" y="260351"/>
            <a:ext cx="9768205" cy="755649"/>
          </a:xfrm>
        </p:spPr>
        <p:txBody>
          <a:bodyPr/>
          <a:lstStyle/>
          <a:p>
            <a:r>
              <a:rPr lang="es-MX" dirty="0"/>
              <a:t>¿Por qué los justos deben llorar por los malvados?</a:t>
            </a:r>
            <a:endParaRPr lang="es-CL" dirty="0"/>
          </a:p>
        </p:txBody>
      </p:sp>
      <p:sp>
        <p:nvSpPr>
          <p:cNvPr id="5" name="Marcador de número de diapositiva 4">
            <a:extLst>
              <a:ext uri="{FF2B5EF4-FFF2-40B4-BE49-F238E27FC236}">
                <a16:creationId xmlns:a16="http://schemas.microsoft.com/office/drawing/2014/main" id="{FFB73CCC-0F82-470F-99EA-DF572DC8FECF}"/>
              </a:ext>
            </a:extLst>
          </p:cNvPr>
          <p:cNvSpPr>
            <a:spLocks noGrp="1"/>
          </p:cNvSpPr>
          <p:nvPr>
            <p:ph type="sldNum" sz="quarter" idx="12"/>
          </p:nvPr>
        </p:nvSpPr>
        <p:spPr/>
        <p:txBody>
          <a:bodyPr/>
          <a:lstStyle/>
          <a:p>
            <a:pPr rtl="0"/>
            <a:fld id="{03DC2DEF-D2FE-4B45-ABA4-9F153FD1C98A}" type="slidenum">
              <a:rPr lang="es-ES" noProof="0" smtClean="0"/>
              <a:t>8</a:t>
            </a:fld>
            <a:endParaRPr lang="es-ES" noProof="0"/>
          </a:p>
        </p:txBody>
      </p:sp>
      <p:sp>
        <p:nvSpPr>
          <p:cNvPr id="9" name="Marcador de contenido 8">
            <a:extLst>
              <a:ext uri="{FF2B5EF4-FFF2-40B4-BE49-F238E27FC236}">
                <a16:creationId xmlns:a16="http://schemas.microsoft.com/office/drawing/2014/main" id="{A6D6FF1C-97CA-42CB-8B2B-909C548F1C9C}"/>
              </a:ext>
            </a:extLst>
          </p:cNvPr>
          <p:cNvSpPr>
            <a:spLocks noGrp="1"/>
          </p:cNvSpPr>
          <p:nvPr>
            <p:ph sz="half" idx="2"/>
          </p:nvPr>
        </p:nvSpPr>
        <p:spPr>
          <a:xfrm>
            <a:off x="0" y="1475545"/>
            <a:ext cx="12192000" cy="5312537"/>
          </a:xfrm>
        </p:spPr>
        <p:style>
          <a:lnRef idx="2">
            <a:schemeClr val="dk1">
              <a:shade val="50000"/>
            </a:schemeClr>
          </a:lnRef>
          <a:fillRef idx="1">
            <a:schemeClr val="dk1"/>
          </a:fillRef>
          <a:effectRef idx="0">
            <a:schemeClr val="dk1"/>
          </a:effectRef>
          <a:fontRef idx="minor">
            <a:schemeClr val="lt1"/>
          </a:fontRef>
        </p:style>
        <p:txBody>
          <a:bodyPr>
            <a:normAutofit/>
          </a:bodyPr>
          <a:lstStyle/>
          <a:p>
            <a:pPr>
              <a:buFont typeface="Wingdings" panose="05000000000000000000" pitchFamily="2" charset="2"/>
              <a:buChar char="v"/>
            </a:pPr>
            <a:r>
              <a:rPr lang="es-MX" dirty="0">
                <a:solidFill>
                  <a:schemeClr val="bg1"/>
                </a:solidFill>
              </a:rPr>
              <a:t>Hay muchas bendiciones presentes que los hombres pierden al rebelarse contra Dios. </a:t>
            </a:r>
          </a:p>
          <a:p>
            <a:pPr>
              <a:buFont typeface="Wingdings" panose="05000000000000000000" pitchFamily="2" charset="2"/>
              <a:buChar char="v"/>
            </a:pPr>
            <a:r>
              <a:rPr lang="es-MX" dirty="0">
                <a:solidFill>
                  <a:schemeClr val="bg1"/>
                </a:solidFill>
              </a:rPr>
              <a:t>Hay una “paz que sobrepasa todo entendimiento” y un “gozo” inefable y lleno de gloria, que acompaña a la fe y la devoción a Su servicio. Pero disfrutar del favor de Dios y la luz de su rostro es la fuente de las más ricas bendiciones que los mortales poseen en la tierra. Pero, ¿qué paz hay para los malditos?</a:t>
            </a:r>
          </a:p>
          <a:p>
            <a:pPr>
              <a:buFont typeface="Wingdings" panose="05000000000000000000" pitchFamily="2" charset="2"/>
              <a:buChar char="v"/>
            </a:pPr>
            <a:r>
              <a:rPr lang="es-MX" dirty="0">
                <a:solidFill>
                  <a:schemeClr val="bg1"/>
                </a:solidFill>
              </a:rPr>
              <a:t>Pero las bendiciones eternas que se pierden están más allá de la imaginación.</a:t>
            </a:r>
          </a:p>
          <a:p>
            <a:pPr>
              <a:buFont typeface="Wingdings" panose="05000000000000000000" pitchFamily="2" charset="2"/>
              <a:buChar char="v"/>
            </a:pPr>
            <a:r>
              <a:rPr lang="es-MX" dirty="0">
                <a:solidFill>
                  <a:schemeClr val="bg1"/>
                </a:solidFill>
              </a:rPr>
              <a:t>¿Y estas cosas no son de justa lamentación? ¿No te das cuenta que ese ser querido o amigo que conoces esta condenado a sufrir de dolor, dolor eterno, lleno de angustia y lloro?</a:t>
            </a:r>
          </a:p>
          <a:p>
            <a:pPr>
              <a:buFont typeface="Wingdings" panose="05000000000000000000" pitchFamily="2" charset="2"/>
              <a:buChar char="v"/>
            </a:pPr>
            <a:r>
              <a:rPr lang="es-MX" dirty="0">
                <a:solidFill>
                  <a:schemeClr val="bg1"/>
                </a:solidFill>
              </a:rPr>
              <a:t>Cuán indeciblemente espantosos son los tormentos que sufrirán los malvados en el infierno.</a:t>
            </a:r>
          </a:p>
          <a:p>
            <a:pPr>
              <a:buFont typeface="Wingdings" panose="05000000000000000000" pitchFamily="2" charset="2"/>
              <a:buChar char="v"/>
            </a:pPr>
            <a:r>
              <a:rPr lang="es-MX" dirty="0">
                <a:solidFill>
                  <a:schemeClr val="bg1"/>
                </a:solidFill>
              </a:rPr>
              <a:t>¿Podemos ver a los pecadores apresurarse hacia ese lugar de tormento y no llorar por ellos?</a:t>
            </a:r>
          </a:p>
          <a:p>
            <a:pPr>
              <a:buFont typeface="Wingdings" panose="05000000000000000000" pitchFamily="2" charset="2"/>
              <a:buChar char="v"/>
            </a:pPr>
            <a:r>
              <a:rPr lang="es-MX" dirty="0">
                <a:solidFill>
                  <a:schemeClr val="bg1"/>
                </a:solidFill>
              </a:rPr>
              <a:t>Por la culpa agravada bajo la cual perecen. Toda oferta de salvación agrava la culpa de quienes la rechazan; ya todo aumento de la culpa le sigue un aumento de la miseria. </a:t>
            </a:r>
          </a:p>
          <a:p>
            <a:pPr>
              <a:buFont typeface="Wingdings" panose="05000000000000000000" pitchFamily="2" charset="2"/>
              <a:buChar char="v"/>
            </a:pPr>
            <a:r>
              <a:rPr lang="es-MX" dirty="0">
                <a:solidFill>
                  <a:schemeClr val="bg1"/>
                </a:solidFill>
              </a:rPr>
              <a:t>Qué poca caridad verdadera hay en el mundo. La caridad para el alma es el alma de la caridad.</a:t>
            </a:r>
          </a:p>
          <a:p>
            <a:pPr>
              <a:buFont typeface="Wingdings" panose="05000000000000000000" pitchFamily="2" charset="2"/>
              <a:buChar char="v"/>
            </a:pPr>
            <a:r>
              <a:rPr lang="es-MX" dirty="0">
                <a:solidFill>
                  <a:schemeClr val="bg1"/>
                </a:solidFill>
              </a:rPr>
              <a:t>Cuán fervorosos deben ser los hombres al buscar la salvación de sus propias almas. </a:t>
            </a:r>
          </a:p>
          <a:p>
            <a:pPr>
              <a:buFont typeface="Wingdings" panose="05000000000000000000" pitchFamily="2" charset="2"/>
              <a:buChar char="v"/>
            </a:pPr>
            <a:r>
              <a:rPr lang="es-MX" dirty="0">
                <a:solidFill>
                  <a:schemeClr val="bg1"/>
                </a:solidFill>
              </a:rPr>
              <a:t>Tu lloras por los demás?, ¿Por qué si Jeremías y tu no?</a:t>
            </a:r>
          </a:p>
          <a:p>
            <a:pPr>
              <a:buFont typeface="Wingdings" panose="05000000000000000000" pitchFamily="2" charset="2"/>
              <a:buChar char="v"/>
            </a:pPr>
            <a:r>
              <a:rPr lang="es-MX" dirty="0">
                <a:solidFill>
                  <a:schemeClr val="bg1"/>
                </a:solidFill>
              </a:rPr>
              <a:t>Seguirás burlándote de Jeremías cuando lo tildan de profeta llorón? </a:t>
            </a:r>
            <a:endParaRPr lang="es-CL" dirty="0">
              <a:solidFill>
                <a:schemeClr val="bg1"/>
              </a:solidFill>
            </a:endParaRPr>
          </a:p>
        </p:txBody>
      </p:sp>
      <p:pic>
        <p:nvPicPr>
          <p:cNvPr id="14" name="Imagen 2" descr="Logotipo, Icono&#10;&#10;Descripción generada automáticamente">
            <a:extLst>
              <a:ext uri="{FF2B5EF4-FFF2-40B4-BE49-F238E27FC236}">
                <a16:creationId xmlns:a16="http://schemas.microsoft.com/office/drawing/2014/main" id="{C1E1E52C-5262-49E6-BBB2-9332F2317212}"/>
              </a:ext>
            </a:extLst>
          </p:cNvPr>
          <p:cNvPicPr>
            <a:picLocks noChangeAspect="1"/>
          </p:cNvPicPr>
          <p:nvPr/>
        </p:nvPicPr>
        <p:blipFill>
          <a:blip r:embed="rId3"/>
          <a:stretch>
            <a:fillRect/>
          </a:stretch>
        </p:blipFill>
        <p:spPr>
          <a:xfrm>
            <a:off x="11033667" y="69850"/>
            <a:ext cx="1046480" cy="937885"/>
          </a:xfrm>
          <a:prstGeom prst="rect">
            <a:avLst/>
          </a:prstGeom>
        </p:spPr>
      </p:pic>
    </p:spTree>
    <p:extLst>
      <p:ext uri="{BB962C8B-B14F-4D97-AF65-F5344CB8AC3E}">
        <p14:creationId xmlns:p14="http://schemas.microsoft.com/office/powerpoint/2010/main" val="18082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down)">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down)">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down)">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down)">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wipe(down)">
                                      <p:cBhvr>
                                        <p:cTn id="57" dur="5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wipe(down)">
                                      <p:cBhvr>
                                        <p:cTn id="6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51932C-7145-4FBD-B81D-9ADC42401B87}"/>
              </a:ext>
            </a:extLst>
          </p:cNvPr>
          <p:cNvSpPr>
            <a:spLocks noGrp="1"/>
          </p:cNvSpPr>
          <p:nvPr>
            <p:ph type="title"/>
          </p:nvPr>
        </p:nvSpPr>
        <p:spPr>
          <a:xfrm>
            <a:off x="172721" y="69918"/>
            <a:ext cx="10657840" cy="1057842"/>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algn="ctr" rtl="0"/>
            <a:r>
              <a:rPr lang="es-MX" sz="2800" b="0" i="0" dirty="0">
                <a:solidFill>
                  <a:schemeClr val="tx1"/>
                </a:solidFill>
                <a:effectLst/>
                <a:latin typeface="Arial" panose="020B0604020202020204" pitchFamily="34" charset="0"/>
              </a:rPr>
              <a:t>2  ¡Oh quién me diese en el desierto un </a:t>
            </a:r>
            <a:r>
              <a:rPr lang="es-MX" sz="2800" i="0" dirty="0">
                <a:solidFill>
                  <a:schemeClr val="tx1"/>
                </a:solidFill>
                <a:effectLst/>
                <a:latin typeface="Arial" panose="020B0604020202020204" pitchFamily="34" charset="0"/>
              </a:rPr>
              <a:t>mesón</a:t>
            </a:r>
            <a:r>
              <a:rPr lang="es-MX" sz="2800" b="0" i="0" dirty="0">
                <a:solidFill>
                  <a:schemeClr val="tx1"/>
                </a:solidFill>
                <a:effectLst/>
                <a:latin typeface="Arial" panose="020B0604020202020204" pitchFamily="34" charset="0"/>
              </a:rPr>
              <a:t> de caminantes, para que dejase mi pueblo, y de ellos me apartase! Porque todos ellos son adúlteros, congregación de prevaricadores.</a:t>
            </a:r>
            <a:endParaRPr lang="es-ES" sz="2800" dirty="0">
              <a:solidFill>
                <a:schemeClr val="tx1"/>
              </a:solidFill>
            </a:endParaRPr>
          </a:p>
        </p:txBody>
      </p:sp>
      <p:sp>
        <p:nvSpPr>
          <p:cNvPr id="6" name="Marcador de contenido 5">
            <a:extLst>
              <a:ext uri="{FF2B5EF4-FFF2-40B4-BE49-F238E27FC236}">
                <a16:creationId xmlns:a16="http://schemas.microsoft.com/office/drawing/2014/main" id="{33DA7B46-E592-40C7-91D7-A26B47A30C67}"/>
              </a:ext>
            </a:extLst>
          </p:cNvPr>
          <p:cNvSpPr>
            <a:spLocks noGrp="1"/>
          </p:cNvSpPr>
          <p:nvPr>
            <p:ph sz="half" idx="1"/>
          </p:nvPr>
        </p:nvSpPr>
        <p:spPr>
          <a:xfrm>
            <a:off x="1" y="1127760"/>
            <a:ext cx="3098799" cy="5730240"/>
          </a:xfrm>
        </p:spPr>
        <p:style>
          <a:lnRef idx="3">
            <a:schemeClr val="lt1"/>
          </a:lnRef>
          <a:fillRef idx="1">
            <a:schemeClr val="accent2"/>
          </a:fillRef>
          <a:effectRef idx="1">
            <a:schemeClr val="accent2"/>
          </a:effectRef>
          <a:fontRef idx="minor">
            <a:schemeClr val="lt1"/>
          </a:fontRef>
        </p:style>
        <p:txBody>
          <a:bodyPr rtlCol="0">
            <a:normAutofit/>
          </a:bodyPr>
          <a:lstStyle/>
          <a:p>
            <a:pPr algn="l" fontAlgn="base"/>
            <a:r>
              <a:rPr lang="es-MX" dirty="0">
                <a:solidFill>
                  <a:schemeClr val="accent6">
                    <a:lumMod val="20000"/>
                    <a:lumOff val="80000"/>
                  </a:schemeClr>
                </a:solidFill>
                <a:latin typeface="+mj-lt"/>
              </a:rPr>
              <a:t>Mesón o albergue.</a:t>
            </a:r>
          </a:p>
          <a:p>
            <a:pPr algn="l" fontAlgn="base"/>
            <a:r>
              <a:rPr lang="es-MX" b="0" i="0" dirty="0">
                <a:solidFill>
                  <a:schemeClr val="accent6">
                    <a:lumMod val="20000"/>
                    <a:lumOff val="80000"/>
                  </a:schemeClr>
                </a:solidFill>
                <a:effectLst/>
                <a:latin typeface="lato" panose="020F0502020204030203" pitchFamily="34" charset="0"/>
              </a:rPr>
              <a:t>Son adúlteros de lo espiritual y físico.</a:t>
            </a:r>
          </a:p>
          <a:p>
            <a:pPr fontAlgn="base"/>
            <a:r>
              <a:rPr lang="es-MX" dirty="0">
                <a:solidFill>
                  <a:schemeClr val="accent6">
                    <a:lumMod val="20000"/>
                    <a:lumOff val="80000"/>
                  </a:schemeClr>
                </a:solidFill>
                <a:latin typeface="lato" panose="020F0502020204030203" pitchFamily="34" charset="0"/>
              </a:rPr>
              <a:t>La vida con los corruptos e impíos habitantes de Judá había llegado a ser tan intolerable para Jeremías, que anhelaba la paz y la tranquilidad de vivir alejado en algún lugar solitario y desolado.</a:t>
            </a:r>
          </a:p>
          <a:p>
            <a:pPr fontAlgn="base"/>
            <a:r>
              <a:rPr lang="es-MX" b="1" i="0" dirty="0">
                <a:solidFill>
                  <a:srgbClr val="FFC000"/>
                </a:solidFill>
                <a:effectLst/>
                <a:latin typeface="lato" panose="020F0502020204030203" pitchFamily="34" charset="0"/>
              </a:rPr>
              <a:t>Salmo 55:6-8</a:t>
            </a:r>
          </a:p>
          <a:p>
            <a:pPr fontAlgn="base"/>
            <a:r>
              <a:rPr lang="es-MX" dirty="0">
                <a:solidFill>
                  <a:schemeClr val="accent6">
                    <a:lumMod val="20000"/>
                    <a:lumOff val="80000"/>
                  </a:schemeClr>
                </a:solidFill>
                <a:latin typeface="lato" panose="020F0502020204030203" pitchFamily="34" charset="0"/>
              </a:rPr>
              <a:t>Esto me recuerda también a la historia de José que no contuvo sus lagrimas cuando vio a sus hermanos.</a:t>
            </a:r>
          </a:p>
          <a:p>
            <a:pPr fontAlgn="base"/>
            <a:r>
              <a:rPr lang="es-ES" dirty="0">
                <a:solidFill>
                  <a:schemeClr val="accent6">
                    <a:lumMod val="20000"/>
                    <a:lumOff val="80000"/>
                  </a:schemeClr>
                </a:solidFill>
                <a:latin typeface="Abadi" panose="020B0604020104020204" pitchFamily="34" charset="0"/>
              </a:rPr>
              <a:t>Cuando hay dolor, es común querer apartarse de todo.</a:t>
            </a:r>
          </a:p>
          <a:p>
            <a:pPr marL="0" indent="0" fontAlgn="base">
              <a:buNone/>
            </a:pPr>
            <a:endParaRPr lang="es-MX" b="0" i="0" dirty="0">
              <a:solidFill>
                <a:schemeClr val="accent6">
                  <a:lumMod val="20000"/>
                  <a:lumOff val="80000"/>
                </a:schemeClr>
              </a:solidFill>
              <a:effectLst/>
              <a:latin typeface="lato" panose="020F0502020204030203" pitchFamily="34" charset="0"/>
            </a:endParaRPr>
          </a:p>
        </p:txBody>
      </p:sp>
      <p:sp>
        <p:nvSpPr>
          <p:cNvPr id="7" name="Marcador de contenido 6">
            <a:extLst>
              <a:ext uri="{FF2B5EF4-FFF2-40B4-BE49-F238E27FC236}">
                <a16:creationId xmlns:a16="http://schemas.microsoft.com/office/drawing/2014/main" id="{A7F42263-DE86-44BB-AC19-CD7982D365B2}"/>
              </a:ext>
            </a:extLst>
          </p:cNvPr>
          <p:cNvSpPr>
            <a:spLocks noGrp="1"/>
          </p:cNvSpPr>
          <p:nvPr>
            <p:ph sz="half" idx="2"/>
          </p:nvPr>
        </p:nvSpPr>
        <p:spPr>
          <a:xfrm>
            <a:off x="8696961" y="1127760"/>
            <a:ext cx="3464560" cy="5374640"/>
          </a:xfrm>
        </p:spPr>
        <p:style>
          <a:lnRef idx="3">
            <a:schemeClr val="lt1"/>
          </a:lnRef>
          <a:fillRef idx="1">
            <a:schemeClr val="accent4"/>
          </a:fillRef>
          <a:effectRef idx="1">
            <a:schemeClr val="accent4"/>
          </a:effectRef>
          <a:fontRef idx="minor">
            <a:schemeClr val="lt1"/>
          </a:fontRef>
        </p:style>
        <p:txBody>
          <a:bodyPr rtlCol="0">
            <a:normAutofit lnSpcReduction="10000"/>
          </a:bodyPr>
          <a:lstStyle/>
          <a:p>
            <a:pPr rtl="0"/>
            <a:r>
              <a:rPr lang="es-ES" dirty="0">
                <a:solidFill>
                  <a:srgbClr val="FFFF00"/>
                </a:solidFill>
                <a:latin typeface="Abadi" panose="020B0604020104020204" pitchFamily="34" charset="0"/>
              </a:rPr>
              <a:t>Querer estar solo, para ya no </a:t>
            </a:r>
            <a:r>
              <a:rPr lang="es-ES" dirty="0" err="1">
                <a:solidFill>
                  <a:srgbClr val="FFFF00"/>
                </a:solidFill>
                <a:latin typeface="Abadi" panose="020B0604020104020204" pitchFamily="34" charset="0"/>
              </a:rPr>
              <a:t>oir</a:t>
            </a:r>
            <a:r>
              <a:rPr lang="es-ES" dirty="0">
                <a:solidFill>
                  <a:srgbClr val="FFFF00"/>
                </a:solidFill>
                <a:latin typeface="Abadi" panose="020B0604020104020204" pitchFamily="34" charset="0"/>
              </a:rPr>
              <a:t> o ver o </a:t>
            </a:r>
            <a:r>
              <a:rPr lang="es-ES" dirty="0" err="1">
                <a:solidFill>
                  <a:srgbClr val="FFFF00"/>
                </a:solidFill>
                <a:latin typeface="Abadi" panose="020B0604020104020204" pitchFamily="34" charset="0"/>
              </a:rPr>
              <a:t>palapar</a:t>
            </a:r>
            <a:r>
              <a:rPr lang="es-ES" dirty="0">
                <a:solidFill>
                  <a:srgbClr val="FFFF00"/>
                </a:solidFill>
                <a:latin typeface="Abadi" panose="020B0604020104020204" pitchFamily="34" charset="0"/>
              </a:rPr>
              <a:t> maldad.</a:t>
            </a:r>
          </a:p>
          <a:p>
            <a:pPr rtl="0"/>
            <a:r>
              <a:rPr lang="es-ES" dirty="0">
                <a:solidFill>
                  <a:srgbClr val="FFFF00"/>
                </a:solidFill>
                <a:latin typeface="Abadi" panose="020B0604020104020204" pitchFamily="34" charset="0"/>
              </a:rPr>
              <a:t>La depresión es algo muy común en estos días y las muertes de jóvenes y jovencitas aparecen sin previo aviso.</a:t>
            </a:r>
          </a:p>
          <a:p>
            <a:pPr rtl="0"/>
            <a:r>
              <a:rPr lang="es-ES" dirty="0">
                <a:solidFill>
                  <a:srgbClr val="FFFF00"/>
                </a:solidFill>
                <a:latin typeface="Abadi" panose="020B0604020104020204" pitchFamily="34" charset="0"/>
              </a:rPr>
              <a:t>La ansiedad también provoca estos problemas graves de querer estar solo.</a:t>
            </a:r>
          </a:p>
          <a:p>
            <a:r>
              <a:rPr lang="es-MX" dirty="0">
                <a:solidFill>
                  <a:srgbClr val="FFFF00"/>
                </a:solidFill>
                <a:latin typeface="Abadi" panose="020B0604020104020204" pitchFamily="34" charset="0"/>
              </a:rPr>
              <a:t>Jeremías estaba lleno de dolor por el juicio venidero sobre Judá, pero también estaba lleno de un sentimiento de disgusto por su pecado. Quería dejar a su pueblo y alejarse de la corrupción de Jerusalén y Judá.</a:t>
            </a:r>
          </a:p>
          <a:p>
            <a:pPr algn="ctr"/>
            <a:r>
              <a:rPr lang="es-MX" b="1" dirty="0">
                <a:latin typeface="Abadi" panose="020B0604020104020204" pitchFamily="34" charset="0"/>
              </a:rPr>
              <a:t>¿En que momentos de nuestra vida podemos vivir algo similar como Jeremías?</a:t>
            </a:r>
            <a:endParaRPr lang="es-ES" b="1" dirty="0">
              <a:latin typeface="Abadi" panose="020B0604020104020204" pitchFamily="34" charset="0"/>
            </a:endParaRPr>
          </a:p>
        </p:txBody>
      </p:sp>
      <p:sp>
        <p:nvSpPr>
          <p:cNvPr id="3" name="Marcador de número de diapositiva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rtlCol="0"/>
          <a:lstStyle/>
          <a:p>
            <a:pPr rtl="0"/>
            <a:fld id="{03DC2DEF-D2FE-4B45-ABA4-9F153FD1C98A}" type="slidenum">
              <a:rPr lang="es-ES" smtClean="0"/>
              <a:t>9</a:t>
            </a:fld>
            <a:endParaRPr lang="es-ES" dirty="0"/>
          </a:p>
        </p:txBody>
      </p:sp>
      <p:pic>
        <p:nvPicPr>
          <p:cNvPr id="10" name="Imagen 9">
            <a:extLst>
              <a:ext uri="{FF2B5EF4-FFF2-40B4-BE49-F238E27FC236}">
                <a16:creationId xmlns:a16="http://schemas.microsoft.com/office/drawing/2014/main" id="{40A25723-93D4-413E-AA33-8B86B0485360}"/>
              </a:ext>
            </a:extLst>
          </p:cNvPr>
          <p:cNvPicPr>
            <a:picLocks noChangeAspect="1"/>
          </p:cNvPicPr>
          <p:nvPr/>
        </p:nvPicPr>
        <p:blipFill>
          <a:blip r:embed="rId3"/>
          <a:stretch>
            <a:fillRect/>
          </a:stretch>
        </p:blipFill>
        <p:spPr>
          <a:xfrm>
            <a:off x="3129280" y="1127760"/>
            <a:ext cx="5567681" cy="5730240"/>
          </a:xfrm>
          <a:prstGeom prst="rect">
            <a:avLst/>
          </a:prstGeom>
        </p:spPr>
      </p:pic>
      <p:pic>
        <p:nvPicPr>
          <p:cNvPr id="14" name="Imagen 2" descr="Logotipo, Icono&#10;&#10;Descripción generada automáticamente">
            <a:extLst>
              <a:ext uri="{FF2B5EF4-FFF2-40B4-BE49-F238E27FC236}">
                <a16:creationId xmlns:a16="http://schemas.microsoft.com/office/drawing/2014/main" id="{50284783-E70A-4FE2-B63F-79904BED0B61}"/>
              </a:ext>
            </a:extLst>
          </p:cNvPr>
          <p:cNvPicPr>
            <a:picLocks noChangeAspect="1"/>
          </p:cNvPicPr>
          <p:nvPr/>
        </p:nvPicPr>
        <p:blipFill>
          <a:blip r:embed="rId4"/>
          <a:stretch>
            <a:fillRect/>
          </a:stretch>
        </p:blipFill>
        <p:spPr>
          <a:xfrm>
            <a:off x="11003281" y="129897"/>
            <a:ext cx="1046480" cy="937885"/>
          </a:xfrm>
          <a:prstGeom prst="rect">
            <a:avLst/>
          </a:prstGeom>
        </p:spPr>
      </p:pic>
    </p:spTree>
    <p:extLst>
      <p:ext uri="{BB962C8B-B14F-4D97-AF65-F5344CB8AC3E}">
        <p14:creationId xmlns:p14="http://schemas.microsoft.com/office/powerpoint/2010/main" val="637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1000" fill="hold"/>
                                        <p:tgtEl>
                                          <p:spTgt spid="7">
                                            <p:bg/>
                                          </p:spTgt>
                                        </p:tgtEl>
                                        <p:attrNameLst>
                                          <p:attrName>ppt_w</p:attrName>
                                        </p:attrNameLst>
                                      </p:cBhvr>
                                      <p:tavLst>
                                        <p:tav tm="0">
                                          <p:val>
                                            <p:fltVal val="0"/>
                                          </p:val>
                                        </p:tav>
                                        <p:tav tm="100000">
                                          <p:val>
                                            <p:strVal val="#ppt_w"/>
                                          </p:val>
                                        </p:tav>
                                      </p:tavLst>
                                    </p:anim>
                                    <p:anim calcmode="lin" valueType="num">
                                      <p:cBhvr>
                                        <p:cTn id="43" dur="1000" fill="hold"/>
                                        <p:tgtEl>
                                          <p:spTgt spid="7">
                                            <p:bg/>
                                          </p:spTgt>
                                        </p:tgtEl>
                                        <p:attrNameLst>
                                          <p:attrName>ppt_h</p:attrName>
                                        </p:attrNameLst>
                                      </p:cBhvr>
                                      <p:tavLst>
                                        <p:tav tm="0">
                                          <p:val>
                                            <p:fltVal val="0"/>
                                          </p:val>
                                        </p:tav>
                                        <p:tav tm="100000">
                                          <p:val>
                                            <p:strVal val="#ppt_h"/>
                                          </p:val>
                                        </p:tav>
                                      </p:tavLst>
                                    </p:anim>
                                    <p:anim calcmode="lin" valueType="num">
                                      <p:cBhvr>
                                        <p:cTn id="44" dur="1000" fill="hold"/>
                                        <p:tgtEl>
                                          <p:spTgt spid="7">
                                            <p:bg/>
                                          </p:spTgt>
                                        </p:tgtEl>
                                        <p:attrNameLst>
                                          <p:attrName>style.rotation</p:attrName>
                                        </p:attrNameLst>
                                      </p:cBhvr>
                                      <p:tavLst>
                                        <p:tav tm="0">
                                          <p:val>
                                            <p:fltVal val="90"/>
                                          </p:val>
                                        </p:tav>
                                        <p:tav tm="100000">
                                          <p:val>
                                            <p:fltVal val="0"/>
                                          </p:val>
                                        </p:tav>
                                      </p:tavLst>
                                    </p:anim>
                                    <p:animEffect transition="in" filter="fade">
                                      <p:cBhvr>
                                        <p:cTn id="45" dur="1000"/>
                                        <p:tgtEl>
                                          <p:spTgt spid="7">
                                            <p:bg/>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p:cTn id="5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 calcmode="lin" valueType="num">
                                      <p:cBhvr>
                                        <p:cTn id="5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61" dur="10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7">
                                            <p:txEl>
                                              <p:pRg st="2" end="2"/>
                                            </p:txEl>
                                          </p:spTgt>
                                        </p:tgtEl>
                                        <p:attrNameLst>
                                          <p:attrName>style.visibility</p:attrName>
                                        </p:attrNameLst>
                                      </p:cBhvr>
                                      <p:to>
                                        <p:strVal val="visible"/>
                                      </p:to>
                                    </p:set>
                                    <p:anim calcmode="lin" valueType="num">
                                      <p:cBhvr>
                                        <p:cTn id="66"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7"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68"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69" dur="1000"/>
                                        <p:tgtEl>
                                          <p:spTgt spid="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 calcmode="lin" valueType="num">
                                      <p:cBhvr>
                                        <p:cTn id="7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7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7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77" dur="1000"/>
                                        <p:tgtEl>
                                          <p:spTgt spid="7">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 calcmode="lin" valueType="num">
                                      <p:cBhvr>
                                        <p:cTn id="82"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3"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84"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8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theme/theme1.xml><?xml version="1.0" encoding="utf-8"?>
<a:theme xmlns:a="http://schemas.openxmlformats.org/drawingml/2006/main" name="Tema de Offic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8973.tgt.Office_50304712_TF34126823_Win32_OJ112181013" id="{0FF25D6E-8F37-4983-A1B8-821332E0C5CC}" vid="{C69999EA-4DFF-4878-BAEC-9FBD108C09DE}"/>
    </a:ext>
  </a:extLst>
</a:theme>
</file>

<file path=ppt/theme/theme2.xml><?xml version="1.0" encoding="utf-8"?>
<a:theme xmlns:a="http://schemas.openxmlformats.org/drawingml/2006/main" name="Dividendo">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11_TF00315753" id="{D1E8010F-3DBA-428A-9B32-A8AA99AD8BF1}" vid="{C524538D-DC32-4A1C-A6E4-BABDD843EF2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clásica en bloque en negrita</Template>
  <TotalTime>690</TotalTime>
  <Words>5713</Words>
  <Application>Microsoft Office PowerPoint</Application>
  <PresentationFormat>Panorámica</PresentationFormat>
  <Paragraphs>324</Paragraphs>
  <Slides>25</Slides>
  <Notes>25</Notes>
  <HiddenSlides>0</HiddenSlides>
  <MMClips>0</MMClips>
  <ScaleCrop>false</ScaleCrop>
  <HeadingPairs>
    <vt:vector size="6" baseType="variant">
      <vt:variant>
        <vt:lpstr>Fuentes usadas</vt:lpstr>
      </vt:variant>
      <vt:variant>
        <vt:i4>18</vt:i4>
      </vt:variant>
      <vt:variant>
        <vt:lpstr>Tema</vt:lpstr>
      </vt:variant>
      <vt:variant>
        <vt:i4>2</vt:i4>
      </vt:variant>
      <vt:variant>
        <vt:lpstr>Títulos de diapositiva</vt:lpstr>
      </vt:variant>
      <vt:variant>
        <vt:i4>25</vt:i4>
      </vt:variant>
    </vt:vector>
  </HeadingPairs>
  <TitlesOfParts>
    <vt:vector size="45" baseType="lpstr">
      <vt:lpstr>Abadi</vt:lpstr>
      <vt:lpstr>Agency FB</vt:lpstr>
      <vt:lpstr>Aharoni</vt:lpstr>
      <vt:lpstr>Algerian</vt:lpstr>
      <vt:lpstr>Arial</vt:lpstr>
      <vt:lpstr>Arial Narrow</vt:lpstr>
      <vt:lpstr>Calibri</vt:lpstr>
      <vt:lpstr>Calibri Light</vt:lpstr>
      <vt:lpstr>Candara</vt:lpstr>
      <vt:lpstr>Courier New</vt:lpstr>
      <vt:lpstr>Georgia</vt:lpstr>
      <vt:lpstr>High Tower Text</vt:lpstr>
      <vt:lpstr>lato</vt:lpstr>
      <vt:lpstr>Lora</vt:lpstr>
      <vt:lpstr>montserrat</vt:lpstr>
      <vt:lpstr>Segoe UI</vt:lpstr>
      <vt:lpstr>Wingdings</vt:lpstr>
      <vt:lpstr>Wingdings 2</vt:lpstr>
      <vt:lpstr>Tema de Office</vt:lpstr>
      <vt:lpstr>Dividendo</vt:lpstr>
      <vt:lpstr>Lágrimas de un Profeta: El Lamento de Jeremías por su Pueblo</vt:lpstr>
      <vt:lpstr>Verdad bíblica (Semana Pasada)</vt:lpstr>
      <vt:lpstr>Verdad bíblica (Hoy)</vt:lpstr>
      <vt:lpstr>BOSQUEJO LIBRO DE JEREMIAS</vt:lpstr>
      <vt:lpstr>Introducción</vt:lpstr>
      <vt:lpstr>Lamento de Jeremías Capitulo 9:1-2</vt:lpstr>
      <vt:lpstr>1. ¡OH si mi cabeza se tornase aguas, y mis ojos fuentes de aguas, para que llore día y noche los muertos de la hija de mi pueblo!</vt:lpstr>
      <vt:lpstr>¿Por qué los justos deben llorar por los malvados?</vt:lpstr>
      <vt:lpstr>2  ¡Oh quién me diese en el desierto un mesón de caminantes, para que dejase mi pueblo, y de ellos me apartase! Porque todos ellos son adúlteros, congregación de prevaricadores.</vt:lpstr>
      <vt:lpstr>Judá entregado al engaño y la mentira. Capitulo 9:3-6</vt:lpstr>
      <vt:lpstr>3  E hicieron que su lengua, como su arco, tirase mentira; y no se fortalecieron por verdad en la tierra: porque de mal en mal procedieron, y me han desconocido, dice Jehová.</vt:lpstr>
      <vt:lpstr>Su maldad no era natural sino adquirida. La lengua debe ser ejercitada para que pueda mentir con facilidad. </vt:lpstr>
      <vt:lpstr>4  Guárdese cada uno de su compañero, ni en ningún hermano tenga confianza: porque todo hermano engaña con falacia, y todo compañero anda con falsedades.</vt:lpstr>
      <vt:lpstr>5  Y cada uno engaña á su compañero, y no hablan verdad: enseñaron su lengua á hablar mentira, se ocupan de hacer perversamente.</vt:lpstr>
      <vt:lpstr>6.  Tu morada es en medio de engaño; de muy engañadores no quisieron conocerme, dice Jehová. </vt:lpstr>
      <vt:lpstr>El juicio venidero y cómo prepararse para él. Capitulo 9:7-11</vt:lpstr>
      <vt:lpstr>7  Por tanto, así ha dicho Jehová de los ejércitos: He aquí que yo los fundiré, y los ensayaré; porque ¿cómo he de hacer por la hija de mi pueblo?</vt:lpstr>
      <vt:lpstr>8  Saeta afilada es la lengua de ellos; engaño habla; con su boca habla paz con su amigo, y dentro de sí pone sus asechanzas.</vt:lpstr>
      <vt:lpstr>9  ¿No los tengo de visitar sobre estas cosas? dice Jehová. ¿De tal gente no se vengará mi alma?</vt:lpstr>
      <vt:lpstr>10  Sobre los montes levantaré lloro y lamentación, y llanto sobre las moradas del desierto; porque desolados fueron hasta no quedar quien pase, ni oyeron bramido de ganado: desde las aves del cielo y hasta las bestias de la tierra se trasportaron, y se fueron.</vt:lpstr>
      <vt:lpstr>11  Y pondré á Jerusalem en montones, por moradas de culebras; y pondré las ciudades de Judá en asolamiento, que no quede morador.</vt:lpstr>
      <vt:lpstr>Verdad bíblica (Hoy)</vt:lpstr>
      <vt:lpstr>Conclusiones y Aplicaciones</vt:lpstr>
      <vt:lpstr>Conclusiones y Aplicaciones</vt:lpstr>
      <vt:lpstr>Comentarios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Dolor de Dios y la Verdadera Sabiduría</dc:title>
  <dc:creator>matias osses barria</dc:creator>
  <cp:lastModifiedBy>matias osses barria</cp:lastModifiedBy>
  <cp:revision>30</cp:revision>
  <dcterms:created xsi:type="dcterms:W3CDTF">2024-11-03T02:16:04Z</dcterms:created>
  <dcterms:modified xsi:type="dcterms:W3CDTF">2024-11-03T13:46:27Z</dcterms:modified>
</cp:coreProperties>
</file>