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53" r:id="rId3"/>
  </p:sldMasterIdLst>
  <p:notesMasterIdLst>
    <p:notesMasterId r:id="rId38"/>
  </p:notesMasterIdLst>
  <p:sldIdLst>
    <p:sldId id="256" r:id="rId4"/>
    <p:sldId id="261" r:id="rId5"/>
    <p:sldId id="264" r:id="rId6"/>
    <p:sldId id="342" r:id="rId7"/>
    <p:sldId id="339" r:id="rId8"/>
    <p:sldId id="303" r:id="rId9"/>
    <p:sldId id="336" r:id="rId10"/>
    <p:sldId id="283" r:id="rId11"/>
    <p:sldId id="340" r:id="rId12"/>
    <p:sldId id="343" r:id="rId13"/>
    <p:sldId id="289" r:id="rId14"/>
    <p:sldId id="350" r:id="rId15"/>
    <p:sldId id="279" r:id="rId16"/>
    <p:sldId id="353" r:id="rId17"/>
    <p:sldId id="351" r:id="rId18"/>
    <p:sldId id="354" r:id="rId19"/>
    <p:sldId id="355" r:id="rId20"/>
    <p:sldId id="347" r:id="rId21"/>
    <p:sldId id="352" r:id="rId22"/>
    <p:sldId id="345" r:id="rId23"/>
    <p:sldId id="349" r:id="rId24"/>
    <p:sldId id="275" r:id="rId25"/>
    <p:sldId id="280" r:id="rId26"/>
    <p:sldId id="346" r:id="rId27"/>
    <p:sldId id="270" r:id="rId28"/>
    <p:sldId id="356" r:id="rId29"/>
    <p:sldId id="357" r:id="rId30"/>
    <p:sldId id="358" r:id="rId31"/>
    <p:sldId id="359" r:id="rId32"/>
    <p:sldId id="360" r:id="rId33"/>
    <p:sldId id="361" r:id="rId34"/>
    <p:sldId id="362" r:id="rId35"/>
    <p:sldId id="363" r:id="rId36"/>
    <p:sldId id="262" r:id="rId37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082EE30F-EEE9-4DBA-A4C1-2EE5B47AFE4E}">
          <p14:sldIdLst>
            <p14:sldId id="256"/>
            <p14:sldId id="261"/>
            <p14:sldId id="264"/>
            <p14:sldId id="342"/>
            <p14:sldId id="339"/>
            <p14:sldId id="303"/>
          </p14:sldIdLst>
        </p14:section>
        <p14:section name="Sección sin título" id="{7E16CBA9-A1C8-4A46-8316-2C9883754763}">
          <p14:sldIdLst>
            <p14:sldId id="336"/>
            <p14:sldId id="283"/>
            <p14:sldId id="340"/>
            <p14:sldId id="343"/>
            <p14:sldId id="289"/>
            <p14:sldId id="350"/>
            <p14:sldId id="279"/>
            <p14:sldId id="353"/>
            <p14:sldId id="351"/>
            <p14:sldId id="354"/>
            <p14:sldId id="355"/>
            <p14:sldId id="347"/>
            <p14:sldId id="352"/>
            <p14:sldId id="345"/>
            <p14:sldId id="349"/>
            <p14:sldId id="275"/>
            <p14:sldId id="280"/>
            <p14:sldId id="346"/>
            <p14:sldId id="270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2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93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1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4136" autoAdjust="0"/>
  </p:normalViewPr>
  <p:slideViewPr>
    <p:cSldViewPr>
      <p:cViewPr varScale="1">
        <p:scale>
          <a:sx n="126" d="100"/>
          <a:sy n="126" d="100"/>
        </p:scale>
        <p:origin x="1176" y="126"/>
      </p:cViewPr>
      <p:guideLst>
        <p:guide orient="horz" pos="1620"/>
        <p:guide pos="2880"/>
        <p:guide orient="horz" pos="19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44AD1-7E96-455A-8C7F-605A7DD0F917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DC514-9E28-441F-BF04-3DE8912E9F4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6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iaparalela.com/1_kings/21-1.htm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iaparalela.com/hosea/1-5.htm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iaparalela.com/1_kings/14-11.htm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bibliaparalela.com/1_kings/16-4.htm" TargetMode="Externa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iaparalela.com/2_samuel/24-1.htm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bibliaparalela.com/1_chronicles/21-1.htm" TargetMode="Externa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iaparalela.com/1_kings/20-41.htm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bibliaparalela.com/1_kings/20-42.htm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DC514-9E28-441F-BF04-3DE8912E9F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95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Si eres codiciosos eres envidioso (siempre los pecados están conectados) de ahí el famoso </a:t>
            </a:r>
            <a:r>
              <a:rPr lang="es-MX" dirty="0" err="1"/>
              <a:t>dichi</a:t>
            </a:r>
            <a:r>
              <a:rPr lang="es-MX" dirty="0"/>
              <a:t> una mentirilla lleva otra </a:t>
            </a:r>
            <a:r>
              <a:rPr lang="es-MX" dirty="0" err="1"/>
              <a:t>mentirlla</a:t>
            </a:r>
            <a:r>
              <a:rPr lang="es-MX" dirty="0"/>
              <a:t> y luego ya son miles de mentira lo mismo con el pecado u </a:t>
            </a:r>
            <a:r>
              <a:rPr lang="es-MX" dirty="0" err="1"/>
              <a:t>npecado</a:t>
            </a:r>
            <a:r>
              <a:rPr lang="es-MX" dirty="0"/>
              <a:t> lleva a otro y cada ves mas grave. Genesis 3:6 “</a:t>
            </a:r>
            <a:r>
              <a:rPr lang="es-MX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A la mujer dijo: Multiplicaré en gran manera tus dolores y tus preñeces; con dolor parirás los hijos; y á tu marido será tu deseo, y él se enseñoreará de ti.”</a:t>
            </a:r>
            <a:endParaRPr lang="es-MX" dirty="0"/>
          </a:p>
          <a:p>
            <a:r>
              <a:rPr lang="es-CL" dirty="0" err="1"/>
              <a:t>Satanas</a:t>
            </a:r>
            <a:r>
              <a:rPr lang="es-CL" dirty="0"/>
              <a:t> </a:t>
            </a:r>
            <a:r>
              <a:rPr lang="es-CL" dirty="0" err="1"/>
              <a:t>tento</a:t>
            </a:r>
            <a:r>
              <a:rPr lang="es-CL" dirty="0"/>
              <a:t> a </a:t>
            </a:r>
            <a:r>
              <a:rPr lang="es-CL" dirty="0" err="1"/>
              <a:t>eva</a:t>
            </a:r>
            <a:r>
              <a:rPr lang="es-CL" dirty="0"/>
              <a:t> a envidiar al decirle que si ella </a:t>
            </a:r>
            <a:r>
              <a:rPr lang="es-CL" dirty="0" err="1"/>
              <a:t>comia</a:t>
            </a:r>
            <a:r>
              <a:rPr lang="es-CL" dirty="0"/>
              <a:t> de ese fruto llegaría a ser como Dios. Eva tomo la fruta para obtener algo que no le correspondía.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DC514-9E28-441F-BF04-3DE8912E9F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92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Santiago 4:1-2 La codicia puede </a:t>
            </a:r>
            <a:r>
              <a:rPr lang="es-MX" dirty="0" err="1"/>
              <a:t>undirnos</a:t>
            </a:r>
            <a:r>
              <a:rPr lang="es-MX" dirty="0"/>
              <a:t> en el infierno tan rápido como cualquier otro pecado.</a:t>
            </a:r>
          </a:p>
          <a:p>
            <a:r>
              <a:rPr lang="es-MX" dirty="0"/>
              <a:t>Bueno veamos que produce la codicia en </a:t>
            </a:r>
            <a:r>
              <a:rPr lang="es-MX" dirty="0" err="1"/>
              <a:t>Acab</a:t>
            </a:r>
            <a:r>
              <a:rPr lang="es-MX" dirty="0"/>
              <a:t> aquí relatado en 1 reyes 21.</a:t>
            </a:r>
          </a:p>
          <a:p>
            <a:r>
              <a:rPr lang="es-MX" dirty="0"/>
              <a:t>Recordemos también que los sirios por codicia tuvieron guerra con Israel del norte.</a:t>
            </a:r>
          </a:p>
          <a:p>
            <a:r>
              <a:rPr lang="es-CL" dirty="0"/>
              <a:t>Uno </a:t>
            </a:r>
            <a:r>
              <a:rPr lang="es-CL" dirty="0" err="1"/>
              <a:t>peude</a:t>
            </a:r>
            <a:r>
              <a:rPr lang="es-CL" dirty="0"/>
              <a:t> decir No si yo </a:t>
            </a:r>
            <a:r>
              <a:rPr lang="es-CL" dirty="0" err="1"/>
              <a:t>tyo</a:t>
            </a:r>
            <a:r>
              <a:rPr lang="es-CL" dirty="0"/>
              <a:t> </a:t>
            </a:r>
            <a:r>
              <a:rPr lang="es-CL" dirty="0" err="1"/>
              <a:t>excento</a:t>
            </a:r>
            <a:r>
              <a:rPr lang="es-CL" dirty="0"/>
              <a:t> de todo esto yo soy bueno no hago eso no soy como eso. Pero recuerda eres pecador por naturaleza y tarde o temprano pecaras por eso necesitamos esa ayuda moral que la tenemos de la palabra de Dios y también necesitamos la </a:t>
            </a:r>
            <a:r>
              <a:rPr lang="es-CL" dirty="0" err="1"/>
              <a:t>yuda</a:t>
            </a:r>
            <a:r>
              <a:rPr lang="es-CL" dirty="0"/>
              <a:t> directa de parte de Dios por medio de las oraciones.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DC514-9E28-441F-BF04-3DE8912E9F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47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1" i="0" u="none" strike="noStrike" dirty="0">
                <a:solidFill>
                  <a:srgbClr val="0092F2"/>
                </a:solidFill>
                <a:effectLst/>
                <a:latin typeface="Arial" panose="020B0604020202020204" pitchFamily="34" charset="0"/>
                <a:hlinkClick r:id="rId3"/>
              </a:rPr>
              <a:t>1</a:t>
            </a:r>
            <a:r>
              <a:rPr lang="es-MX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PASADOS estos negocios, aconteció que Naboth de Jezreel tenía en Jezreel una viña junto al palacio de </a:t>
            </a:r>
            <a:r>
              <a:rPr lang="es-MX" b="0" i="0" dirty="0" err="1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Achâb</a:t>
            </a:r>
            <a:r>
              <a:rPr lang="es-MX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 rey de Samaria.</a:t>
            </a:r>
          </a:p>
          <a:p>
            <a:r>
              <a:rPr lang="es-MX" b="0" i="0" dirty="0" err="1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Én</a:t>
            </a:r>
            <a:r>
              <a:rPr lang="es-MX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 donde estaba la otra capital? SIQUEM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DC514-9E28-441F-BF04-3DE8912E9F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56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El </a:t>
            </a:r>
            <a:r>
              <a:rPr lang="es-MX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Valle de Jezreel</a:t>
            </a:r>
            <a:r>
              <a:rPr lang="es-MX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fue sitio importante de muchas batallas históricas, incluyendo una de las primeras batallas registradas en la historia de la humanidad.</a:t>
            </a:r>
          </a:p>
          <a:p>
            <a:r>
              <a:rPr lang="es-MX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Mas adelante es en este mismo valle donde Jezabel pierde la vida y donde </a:t>
            </a:r>
            <a:r>
              <a:rPr lang="es-MX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Nabot</a:t>
            </a:r>
            <a:r>
              <a:rPr lang="es-MX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muere, etc.</a:t>
            </a:r>
          </a:p>
          <a:p>
            <a:r>
              <a:rPr lang="es-MX" b="0" i="0" dirty="0">
                <a:solidFill>
                  <a:srgbClr val="1A1A1A"/>
                </a:solidFill>
                <a:effectLst/>
                <a:latin typeface="Merriweather" panose="00000500000000000000" pitchFamily="2" charset="0"/>
              </a:rPr>
              <a:t>las cabezas de los 70 hijos de </a:t>
            </a:r>
            <a:r>
              <a:rPr lang="es-MX" b="0" i="0" dirty="0" err="1">
                <a:solidFill>
                  <a:srgbClr val="1A1A1A"/>
                </a:solidFill>
                <a:effectLst/>
                <a:latin typeface="Merriweather" panose="00000500000000000000" pitchFamily="2" charset="0"/>
              </a:rPr>
              <a:t>Acab</a:t>
            </a:r>
            <a:r>
              <a:rPr lang="es-MX" b="0" i="0" dirty="0">
                <a:solidFill>
                  <a:srgbClr val="1A1A1A"/>
                </a:solidFill>
                <a:effectLst/>
                <a:latin typeface="Merriweather" panose="00000500000000000000" pitchFamily="2" charset="0"/>
              </a:rPr>
              <a:t> ejecutados en Samaria fueron apiladas junto a la puerta de Jezreel por orden de Jehú</a:t>
            </a:r>
          </a:p>
          <a:p>
            <a:r>
              <a:rPr lang="es-MX" b="0" i="0" dirty="0">
                <a:solidFill>
                  <a:srgbClr val="1A1A1A"/>
                </a:solidFill>
                <a:effectLst/>
                <a:latin typeface="Merriweather" panose="00000500000000000000" pitchFamily="2" charset="0"/>
              </a:rPr>
              <a:t>Oseas profetizó que este derramamiento de sangre en Jezreel serí­a vengado sobre la casa de Jehú </a:t>
            </a:r>
            <a:r>
              <a:rPr lang="es-MX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 Oseas 1:4-5 </a:t>
            </a:r>
            <a:r>
              <a:rPr lang="es-MX" b="0" i="0" dirty="0" err="1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díjole</a:t>
            </a:r>
            <a:r>
              <a:rPr lang="es-MX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 Jehová: Ponle por nombre Jezreel; porque de aquí á poco yo visitaré las sangres de Jezreel sobre la casa de Jehú, y haré cesar el reino de la casa de Israel. </a:t>
            </a:r>
            <a:r>
              <a:rPr lang="es-MX" b="1" i="0" u="none" strike="noStrike" dirty="0">
                <a:solidFill>
                  <a:srgbClr val="0092F2"/>
                </a:solidFill>
                <a:effectLst/>
                <a:latin typeface="Arial" panose="020B0604020202020204" pitchFamily="34" charset="0"/>
                <a:hlinkClick r:id="rId3"/>
              </a:rPr>
              <a:t>5</a:t>
            </a:r>
            <a:r>
              <a:rPr lang="es-MX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Y acaecerá que en aquel día quebraré yo el arco de Israel en el valle de Jezreel.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DC514-9E28-441F-BF04-3DE8912E9F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49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err="1"/>
              <a:t>Acab</a:t>
            </a:r>
            <a:r>
              <a:rPr lang="es-MX" dirty="0"/>
              <a:t> es un niño mimado sin carácter a este presidente también le podemos reprochar lo mismo es un ser sin carácter.</a:t>
            </a:r>
          </a:p>
          <a:p>
            <a:r>
              <a:rPr lang="es-MX" dirty="0"/>
              <a:t>Era un hombre totalmente inestable emocionalmente por lo que</a:t>
            </a:r>
          </a:p>
          <a:p>
            <a:r>
              <a:rPr lang="es-MX" dirty="0"/>
              <a:t>Todo lo que dice su esposa ONU es lo que se debe hacer.</a:t>
            </a:r>
          </a:p>
          <a:p>
            <a:r>
              <a:rPr lang="es-MX" dirty="0"/>
              <a:t>Es un </a:t>
            </a:r>
            <a:r>
              <a:rPr lang="es-MX" dirty="0" err="1"/>
              <a:t>titere</a:t>
            </a:r>
            <a:r>
              <a:rPr lang="es-MX" dirty="0"/>
              <a:t> ocupado por otras organizaciones.</a:t>
            </a:r>
          </a:p>
          <a:p>
            <a:r>
              <a:rPr lang="es-MX" dirty="0" err="1"/>
              <a:t>Quizas</a:t>
            </a:r>
            <a:r>
              <a:rPr lang="es-MX" dirty="0"/>
              <a:t> este versículo </a:t>
            </a:r>
            <a:r>
              <a:rPr lang="es-MX" dirty="0" err="1"/>
              <a:t>podriase</a:t>
            </a:r>
            <a:r>
              <a:rPr lang="es-MX" dirty="0"/>
              <a:t> ocuparse como: a la verdad ninguno fue como </a:t>
            </a:r>
            <a:r>
              <a:rPr lang="es-MX" dirty="0" err="1"/>
              <a:t>Boric</a:t>
            </a:r>
            <a:r>
              <a:rPr lang="es-MX" dirty="0"/>
              <a:t> que se vendiese a hacer lo malo </a:t>
            </a:r>
            <a:r>
              <a:rPr lang="es-MX" dirty="0" err="1"/>
              <a:t>alos</a:t>
            </a:r>
            <a:r>
              <a:rPr lang="es-MX" dirty="0"/>
              <a:t> ojos de </a:t>
            </a:r>
            <a:r>
              <a:rPr lang="es-MX" dirty="0" err="1"/>
              <a:t>jehova</a:t>
            </a:r>
            <a:r>
              <a:rPr lang="es-MX" dirty="0"/>
              <a:t>, porque la </a:t>
            </a:r>
            <a:r>
              <a:rPr lang="es-MX" dirty="0" err="1"/>
              <a:t>onu</a:t>
            </a:r>
            <a:r>
              <a:rPr lang="es-MX" dirty="0"/>
              <a:t> lo incitaba.</a:t>
            </a:r>
          </a:p>
          <a:p>
            <a:r>
              <a:rPr lang="es-MX" dirty="0"/>
              <a:t>Es una simple semejanza o similitud para que abramos nuestros ojos.</a:t>
            </a:r>
          </a:p>
          <a:p>
            <a:r>
              <a:rPr lang="es-MX" dirty="0"/>
              <a:t>No seguiremos hablando de política </a:t>
            </a:r>
            <a:r>
              <a:rPr lang="es-MX" dirty="0" err="1"/>
              <a:t>sigamso</a:t>
            </a:r>
            <a:r>
              <a:rPr lang="es-MX" dirty="0"/>
              <a:t> con el relato </a:t>
            </a:r>
            <a:r>
              <a:rPr lang="es-MX" dirty="0" err="1"/>
              <a:t>biblico</a:t>
            </a:r>
            <a:endParaRPr lang="es-MX" dirty="0"/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DC514-9E28-441F-BF04-3DE8912E9F4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735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0" i="0" dirty="0">
                <a:solidFill>
                  <a:srgbClr val="0A0A0A"/>
                </a:solidFill>
                <a:effectLst/>
                <a:latin typeface="arial" panose="020B0604020202020204" pitchFamily="34" charset="0"/>
              </a:rPr>
              <a:t>La manera de hablar de Jezabel reveló quien en realidad ejercía la </a:t>
            </a:r>
            <a:r>
              <a:rPr lang="es-MX" b="0" i="1" dirty="0">
                <a:solidFill>
                  <a:srgbClr val="0A0A0A"/>
                </a:solidFill>
                <a:effectLst/>
                <a:latin typeface="arial" panose="020B0604020202020204" pitchFamily="34" charset="0"/>
              </a:rPr>
              <a:t>autoridad</a:t>
            </a:r>
            <a:r>
              <a:rPr lang="es-MX" b="0" i="0" dirty="0">
                <a:solidFill>
                  <a:srgbClr val="0A0A0A"/>
                </a:solidFill>
                <a:effectLst/>
                <a:latin typeface="arial" panose="020B0604020202020204" pitchFamily="34" charset="0"/>
              </a:rPr>
              <a:t> en el palacio de Israel.</a:t>
            </a:r>
          </a:p>
          <a:p>
            <a:r>
              <a:rPr lang="es-MX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Si el rey no desea abusar del poder, la reina sí. </a:t>
            </a:r>
          </a:p>
          <a:p>
            <a:r>
              <a:rPr lang="es-MX" dirty="0"/>
              <a:t>Al darse cuenta Jezabel de la tristeza de su esposo, lo desafía a que se comporte como lo que es: un rey. </a:t>
            </a:r>
          </a:p>
          <a:p>
            <a:r>
              <a:rPr lang="es-MX" dirty="0"/>
              <a:t>En otras palabras, ella dice: "Deja este negocio en mis manos pobre hombre, que yo lo arreglaré todo“</a:t>
            </a:r>
          </a:p>
          <a:p>
            <a:r>
              <a:rPr lang="es-MX" dirty="0"/>
              <a:t> (ver v. 7). </a:t>
            </a:r>
            <a:r>
              <a:rPr lang="es-MX" dirty="0" err="1"/>
              <a:t>Acab</a:t>
            </a:r>
            <a:r>
              <a:rPr lang="es-MX" dirty="0"/>
              <a:t> se entrega sumiso al plan criminal.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DC514-9E28-441F-BF04-3DE8912E9F4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5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Cual es la </a:t>
            </a:r>
            <a:r>
              <a:rPr lang="es-MX" dirty="0" err="1"/>
              <a:t>biografia</a:t>
            </a:r>
            <a:r>
              <a:rPr lang="es-MX" dirty="0"/>
              <a:t> de la ONU? No es igual? Aborto ideología de genero, traficante de órganos y </a:t>
            </a:r>
            <a:r>
              <a:rPr lang="es-MX" dirty="0" err="1"/>
              <a:t>niñso</a:t>
            </a:r>
            <a:r>
              <a:rPr lang="es-MX" dirty="0"/>
              <a:t> </a:t>
            </a:r>
            <a:r>
              <a:rPr lang="es-MX" dirty="0" err="1"/>
              <a:t>etc</a:t>
            </a:r>
            <a:endParaRPr lang="es-MX" dirty="0"/>
          </a:p>
          <a:p>
            <a:r>
              <a:rPr lang="es-MX" dirty="0"/>
              <a:t>Se mete en todos los matrimonios y nuevos matrimonios.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DC514-9E28-441F-BF04-3DE8912E9F4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0663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0" i="0" dirty="0">
                <a:solidFill>
                  <a:srgbClr val="1A1A1A"/>
                </a:solidFill>
                <a:effectLst/>
                <a:latin typeface="Merriweather" panose="00000500000000000000" pitchFamily="2" charset="0"/>
              </a:rPr>
              <a:t>Ante una calamidad inminente se convocaba un ayuno general, que ordinariamente iba unido a una reunión de todo el pueblo</a:t>
            </a:r>
          </a:p>
          <a:p>
            <a:r>
              <a:rPr lang="es-MX" b="0" i="0" dirty="0">
                <a:solidFill>
                  <a:srgbClr val="1A1A1A"/>
                </a:solidFill>
                <a:effectLst/>
                <a:latin typeface="Merriweather" panose="00000500000000000000" pitchFamily="2" charset="0"/>
              </a:rPr>
              <a:t>En esta reunión, todos debían examinar su conducta y hacer confesión de sus pecados ante Dios.</a:t>
            </a:r>
          </a:p>
          <a:p>
            <a:r>
              <a:rPr lang="es-MX" b="0" i="0" dirty="0">
                <a:solidFill>
                  <a:srgbClr val="1A1A1A"/>
                </a:solidFill>
                <a:effectLst/>
                <a:latin typeface="Merriweather" panose="00000500000000000000" pitchFamily="2" charset="0"/>
              </a:rPr>
              <a:t>Por lo que realmente se debiese hacer ayuno en ese momento en esa época en ese reinado era por todos los pecados cometidos desde la separación del reino, de su </a:t>
            </a:r>
            <a:r>
              <a:rPr lang="es-MX" b="0" i="0" dirty="0" err="1">
                <a:solidFill>
                  <a:srgbClr val="1A1A1A"/>
                </a:solidFill>
                <a:effectLst/>
                <a:latin typeface="Merriweather" panose="00000500000000000000" pitchFamily="2" charset="0"/>
              </a:rPr>
              <a:t>idolatria</a:t>
            </a:r>
            <a:r>
              <a:rPr lang="es-MX" b="0" i="0" dirty="0">
                <a:solidFill>
                  <a:srgbClr val="1A1A1A"/>
                </a:solidFill>
                <a:effectLst/>
                <a:latin typeface="Merriweather" panose="00000500000000000000" pitchFamily="2" charset="0"/>
              </a:rPr>
              <a:t> y un sin numero de transgresiones a la ley de </a:t>
            </a:r>
            <a:r>
              <a:rPr lang="es-MX" b="0" i="0" dirty="0" err="1">
                <a:solidFill>
                  <a:srgbClr val="1A1A1A"/>
                </a:solidFill>
                <a:effectLst/>
                <a:latin typeface="Merriweather" panose="00000500000000000000" pitchFamily="2" charset="0"/>
              </a:rPr>
              <a:t>Moises</a:t>
            </a:r>
            <a:r>
              <a:rPr lang="es-MX" b="0" i="0" dirty="0">
                <a:solidFill>
                  <a:srgbClr val="1A1A1A"/>
                </a:solidFill>
                <a:effectLst/>
                <a:latin typeface="Merriweather" panose="00000500000000000000" pitchFamily="2" charset="0"/>
              </a:rPr>
              <a:t>.</a:t>
            </a:r>
          </a:p>
          <a:p>
            <a:r>
              <a:rPr lang="es-MX" b="0" i="0" dirty="0">
                <a:solidFill>
                  <a:srgbClr val="1A1A1A"/>
                </a:solidFill>
                <a:effectLst/>
                <a:latin typeface="Merriweather" panose="00000500000000000000" pitchFamily="2" charset="0"/>
              </a:rPr>
              <a:t>Pero ocupan esta actividad contra un inocente que nada malo había hecho… QUE GRAN INJUSTICIA</a:t>
            </a:r>
          </a:p>
          <a:p>
            <a:r>
              <a:rPr lang="es-MX" b="0" i="0" dirty="0">
                <a:solidFill>
                  <a:srgbClr val="0A0A0A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s-MX" b="1" i="0" dirty="0">
                <a:solidFill>
                  <a:srgbClr val="0A0A0A"/>
                </a:solidFill>
                <a:effectLst/>
                <a:latin typeface="arial" panose="020B0604020202020204" pitchFamily="34" charset="0"/>
              </a:rPr>
              <a:t>Poned a </a:t>
            </a:r>
            <a:r>
              <a:rPr lang="es-MX" b="1" i="0" dirty="0" err="1">
                <a:solidFill>
                  <a:srgbClr val="0A0A0A"/>
                </a:solidFill>
                <a:effectLst/>
                <a:latin typeface="arial" panose="020B0604020202020204" pitchFamily="34" charset="0"/>
              </a:rPr>
              <a:t>Nabot</a:t>
            </a:r>
            <a:r>
              <a:rPr lang="es-MX" b="1" i="0" dirty="0">
                <a:solidFill>
                  <a:srgbClr val="0A0A0A"/>
                </a:solidFill>
                <a:effectLst/>
                <a:latin typeface="arial" panose="020B0604020202020204" pitchFamily="34" charset="0"/>
              </a:rPr>
              <a:t> delante del pueblo</a:t>
            </a:r>
            <a:r>
              <a:rPr lang="es-MX" b="0" i="0" dirty="0">
                <a:solidFill>
                  <a:srgbClr val="0A0A0A"/>
                </a:solidFill>
                <a:effectLst/>
                <a:latin typeface="arial" panose="020B0604020202020204" pitchFamily="34" charset="0"/>
              </a:rPr>
              <a:t>: Este era un plan traicionero – primero, el poner a </a:t>
            </a:r>
            <a:r>
              <a:rPr lang="es-MX" b="0" i="0" dirty="0" err="1">
                <a:solidFill>
                  <a:srgbClr val="0A0A0A"/>
                </a:solidFill>
                <a:effectLst/>
                <a:latin typeface="arial" panose="020B0604020202020204" pitchFamily="34" charset="0"/>
              </a:rPr>
              <a:t>Nabot</a:t>
            </a:r>
            <a:r>
              <a:rPr lang="es-MX" b="0" i="0" dirty="0">
                <a:solidFill>
                  <a:srgbClr val="0A0A0A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s-MX" b="1" i="0" dirty="0">
                <a:solidFill>
                  <a:srgbClr val="0A0A0A"/>
                </a:solidFill>
                <a:effectLst/>
                <a:latin typeface="arial" panose="020B0604020202020204" pitchFamily="34" charset="0"/>
              </a:rPr>
              <a:t>delante del pueblo</a:t>
            </a:r>
            <a:r>
              <a:rPr lang="es-MX" b="0" i="0" dirty="0">
                <a:solidFill>
                  <a:srgbClr val="0A0A0A"/>
                </a:solidFill>
                <a:effectLst/>
                <a:latin typeface="arial" panose="020B0604020202020204" pitchFamily="34" charset="0"/>
              </a:rPr>
              <a:t> y luego destruirle con mentiras de las bocas de </a:t>
            </a:r>
            <a:r>
              <a:rPr lang="es-MX" b="1" i="0" dirty="0">
                <a:solidFill>
                  <a:srgbClr val="0A0A0A"/>
                </a:solidFill>
                <a:effectLst/>
                <a:latin typeface="arial" panose="020B0604020202020204" pitchFamily="34" charset="0"/>
              </a:rPr>
              <a:t>hombres perversos</a:t>
            </a:r>
            <a:r>
              <a:rPr lang="es-MX" b="0" i="0" dirty="0">
                <a:solidFill>
                  <a:srgbClr val="0A0A0A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r>
              <a:rPr lang="es-MX" b="1" i="0" dirty="0" err="1">
                <a:solidFill>
                  <a:srgbClr val="0A0A0A"/>
                </a:solidFill>
                <a:effectLst/>
                <a:latin typeface="arial" panose="020B0604020202020204" pitchFamily="34" charset="0"/>
              </a:rPr>
              <a:t>Nabot</a:t>
            </a:r>
            <a:r>
              <a:rPr lang="es-MX" b="1" i="0" dirty="0">
                <a:solidFill>
                  <a:srgbClr val="0A0A0A"/>
                </a:solidFill>
                <a:effectLst/>
                <a:latin typeface="arial" panose="020B0604020202020204" pitchFamily="34" charset="0"/>
              </a:rPr>
              <a:t> ha blasfemado a Dios y al rey</a:t>
            </a:r>
            <a:r>
              <a:rPr lang="es-MX" b="0" i="0" dirty="0">
                <a:solidFill>
                  <a:srgbClr val="0A0A0A"/>
                </a:solidFill>
                <a:effectLst/>
                <a:latin typeface="arial" panose="020B0604020202020204" pitchFamily="34" charset="0"/>
              </a:rPr>
              <a:t>: Jesús fue acusado con crímenes similares, acusado de ofender tanto a Dios como a César. </a:t>
            </a:r>
            <a:r>
              <a:rPr lang="es-MX" b="0" i="0" dirty="0" err="1">
                <a:solidFill>
                  <a:srgbClr val="0A0A0A"/>
                </a:solidFill>
                <a:effectLst/>
                <a:latin typeface="arial" panose="020B0604020202020204" pitchFamily="34" charset="0"/>
              </a:rPr>
              <a:t>Nabot</a:t>
            </a:r>
            <a:r>
              <a:rPr lang="es-MX" b="0" i="0" dirty="0">
                <a:solidFill>
                  <a:srgbClr val="0A0A0A"/>
                </a:solidFill>
                <a:effectLst/>
                <a:latin typeface="arial" panose="020B0604020202020204" pitchFamily="34" charset="0"/>
              </a:rPr>
              <a:t>, igual que Jesús, era completamente inocente de tales acusaciones, y fue asesinado sin causa. El apedreamiento de </a:t>
            </a:r>
            <a:r>
              <a:rPr lang="es-MX" b="0" i="0" dirty="0" err="1">
                <a:solidFill>
                  <a:srgbClr val="0A0A0A"/>
                </a:solidFill>
                <a:effectLst/>
                <a:latin typeface="arial" panose="020B0604020202020204" pitchFamily="34" charset="0"/>
              </a:rPr>
              <a:t>Nabot</a:t>
            </a:r>
            <a:r>
              <a:rPr lang="es-MX" b="0" i="0" dirty="0">
                <a:solidFill>
                  <a:srgbClr val="0A0A0A"/>
                </a:solidFill>
                <a:effectLst/>
                <a:latin typeface="arial" panose="020B0604020202020204" pitchFamily="34" charset="0"/>
              </a:rPr>
              <a:t> por un pedazo de tierra para un huerto de vegetales muestra el carácter brutal e inmoral de Jezabel y </a:t>
            </a:r>
            <a:r>
              <a:rPr lang="es-MX" b="0" i="0" dirty="0" err="1">
                <a:solidFill>
                  <a:srgbClr val="0A0A0A"/>
                </a:solidFill>
                <a:effectLst/>
                <a:latin typeface="arial" panose="020B0604020202020204" pitchFamily="34" charset="0"/>
              </a:rPr>
              <a:t>Acab</a:t>
            </a:r>
            <a:r>
              <a:rPr lang="es-MX" b="0" i="0" dirty="0">
                <a:solidFill>
                  <a:srgbClr val="0A0A0A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s-MX" b="0" i="0" dirty="0">
                <a:solidFill>
                  <a:srgbClr val="1A1A1A"/>
                </a:solidFill>
                <a:effectLst/>
                <a:latin typeface="Merriweather" panose="00000500000000000000" pitchFamily="2" charset="0"/>
              </a:rPr>
              <a:t>	</a:t>
            </a:r>
          </a:p>
          <a:p>
            <a:r>
              <a:rPr lang="es-MX" b="0" i="0" dirty="0">
                <a:solidFill>
                  <a:srgbClr val="1A1A1A"/>
                </a:solidFill>
                <a:effectLst/>
                <a:latin typeface="Merriweather" panose="00000500000000000000" pitchFamily="2" charset="0"/>
              </a:rPr>
              <a:t>Ahí si nombran a Dios solo para sus propios beneficios.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DC514-9E28-441F-BF04-3DE8912E9F4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883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Que yo he visto ayer las sangres de Naboth, y las sangres de sus hijos, dijo Jehová; y tengo de darte la paga en esta heredad, dijo Jehová. Tómale pues ahora, y échalo en la heredad, conforme á la palabra de Jehová.</a:t>
            </a:r>
            <a:endParaRPr lang="es-MX" b="0" i="0" dirty="0">
              <a:solidFill>
                <a:srgbClr val="1A1A1A"/>
              </a:solidFill>
              <a:effectLst/>
              <a:latin typeface="Merriweather" panose="00000500000000000000" pitchFamily="2" charset="0"/>
            </a:endParaRPr>
          </a:p>
          <a:p>
            <a:r>
              <a:rPr lang="es-MX" b="0" i="0" dirty="0">
                <a:solidFill>
                  <a:srgbClr val="1A1A1A"/>
                </a:solidFill>
                <a:effectLst/>
                <a:latin typeface="Merriweather" panose="00000500000000000000" pitchFamily="2" charset="0"/>
              </a:rPr>
              <a:t>Apedrear era la manera legal de dar muerte a criminales y delincuentes. Y todo el “pueblo ofendido” debía tomar parte en el castigo (Lev.</a:t>
            </a:r>
          </a:p>
          <a:p>
            <a:r>
              <a:rPr lang="es-MX" b="0" i="0" dirty="0">
                <a:solidFill>
                  <a:srgbClr val="1A1A1A"/>
                </a:solidFill>
                <a:effectLst/>
                <a:latin typeface="Merriweather" panose="00000500000000000000" pitchFamily="2" charset="0"/>
              </a:rPr>
              <a:t>24:10–23).</a:t>
            </a:r>
          </a:p>
          <a:p>
            <a:r>
              <a:rPr lang="es-MX" b="0" i="0" dirty="0">
                <a:solidFill>
                  <a:srgbClr val="1A1A1A"/>
                </a:solidFill>
                <a:effectLst/>
                <a:latin typeface="Merriweather" panose="00000500000000000000" pitchFamily="2" charset="0"/>
              </a:rPr>
              <a:t>Cuando lees de corrido y rápido esta capitulo no tiene el mismo impacto que tiene cuando lo lees detenidamente y la escudriñas porque cuando te enteras de todo lo que ocurre alrededor, el impacto es mayor. Entiendes mejor las escrituras.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DC514-9E28-441F-BF04-3DE8912E9F4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169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b="0" i="0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Aquí vemos que Jezabel le anunció a su marido </a:t>
            </a:r>
            <a:r>
              <a:rPr lang="es-MX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Acab</a:t>
            </a:r>
            <a:r>
              <a:rPr lang="es-MX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que, muerto </a:t>
            </a:r>
            <a:r>
              <a:rPr lang="es-MX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Nabot</a:t>
            </a:r>
            <a:r>
              <a:rPr lang="es-MX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podía tomar posesión de la viña. ¿Se había salido </a:t>
            </a:r>
            <a:r>
              <a:rPr lang="es-MX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Acab</a:t>
            </a:r>
            <a:r>
              <a:rPr lang="es-MX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con la suya con esa acción malvada? Pues no fue así. Dios tenía allí a un hombre. Gracias a Dios que había alguien presente para declarar la Palabra de Dios. Continuemos leyendo los versículos 17 al 19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DC514-9E28-441F-BF04-3DE8912E9F4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79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DC514-9E28-441F-BF04-3DE8912E9F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155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Por tanto, he aquí que yo traigo mal sobre la casa de Jeroboam, y yo talaré de Jeroboam todo </a:t>
            </a:r>
            <a:r>
              <a:rPr lang="es-MX" b="0" i="0" dirty="0" err="1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meante</a:t>
            </a:r>
            <a:r>
              <a:rPr lang="es-MX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 á la pared, así el guardado como el desamparado en Israel; y barreré la posteridad de la casa de Jeroboam, como es barrido el estiércol, hasta que sea </a:t>
            </a:r>
            <a:r>
              <a:rPr lang="es-MX" b="0" i="0" dirty="0" err="1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acab</a:t>
            </a:r>
            <a:r>
              <a:rPr lang="es-MX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s-MX" b="1" i="0" u="none" strike="noStrike" dirty="0">
                <a:solidFill>
                  <a:srgbClr val="0092F2"/>
                </a:solidFill>
                <a:effectLst/>
                <a:latin typeface="Arial" panose="020B0604020202020204" pitchFamily="34" charset="0"/>
                <a:hlinkClick r:id="rId3"/>
              </a:rPr>
              <a:t>11</a:t>
            </a:r>
            <a:r>
              <a:rPr lang="es-MX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El que muriere de los de Jeroboam en la ciudad, le comerán los perros; y el que muriere en el campo, comerlo han las aves del cielo; porque Jehová lo ha dicho. </a:t>
            </a:r>
          </a:p>
          <a:p>
            <a:r>
              <a:rPr lang="es-MX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He aquí yo barreré la posteridad de </a:t>
            </a:r>
            <a:r>
              <a:rPr lang="es-MX" b="0" i="0" dirty="0" err="1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Baasa</a:t>
            </a:r>
            <a:r>
              <a:rPr lang="es-MX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, y la posteridad de su casa: y pondré tu casa como la casa de Jeroboam hijo de Nabat. </a:t>
            </a:r>
            <a:r>
              <a:rPr lang="es-MX" b="1" i="0" u="none" strike="noStrike" dirty="0">
                <a:solidFill>
                  <a:srgbClr val="0092F2"/>
                </a:solidFill>
                <a:effectLst/>
                <a:latin typeface="Arial" panose="020B0604020202020204" pitchFamily="34" charset="0"/>
                <a:hlinkClick r:id="rId4"/>
              </a:rPr>
              <a:t>4</a:t>
            </a:r>
            <a:r>
              <a:rPr lang="es-MX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El que de </a:t>
            </a:r>
            <a:r>
              <a:rPr lang="es-MX" b="0" i="0" dirty="0" err="1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Baasa</a:t>
            </a:r>
            <a:r>
              <a:rPr lang="es-MX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 fuere muerto en la ciudad, le comerán los perros; y el que de él fuere muerto en el campo, comerlo han las aves del cielo.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El apóstol Pablo, escribiendo a los Gálatas, dijo en el capítulo 6 de esta carta, versículo 7: "No os engañéis; Dios no puede ser burlado, pues todo lo que el hombre siembre, eso también segará"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DC514-9E28-441F-BF04-3DE8912E9F4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679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1" i="0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IV. La pregunta sorprendente.</a:t>
            </a:r>
            <a:r>
              <a:rPr lang="es-MX" b="0" i="0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 “Y </a:t>
            </a:r>
            <a:r>
              <a:rPr lang="es-MX" b="0" i="0" dirty="0" err="1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Acab</a:t>
            </a:r>
            <a:r>
              <a:rPr lang="es-MX" b="0" i="0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 dijo a Elías: ¿Me has hallado, enemigo mío?</a:t>
            </a:r>
          </a:p>
          <a:p>
            <a:r>
              <a:rPr lang="es-CL" b="0" i="0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“Vuestro pecado os alcanzará” (Núm. 32:23).</a:t>
            </a:r>
          </a:p>
          <a:p>
            <a:r>
              <a:rPr lang="es-MX" b="0" i="0" dirty="0">
                <a:solidFill>
                  <a:srgbClr val="E2EEFF"/>
                </a:solidFill>
                <a:effectLst/>
                <a:latin typeface="Google Sans"/>
              </a:rPr>
              <a:t>Obra avanzada y aislada para defender puertas de plazas, cabezas de puente, etc</a:t>
            </a:r>
            <a:r>
              <a:rPr lang="es-MX" b="0" i="0" dirty="0">
                <a:solidFill>
                  <a:srgbClr val="E8EAED"/>
                </a:solidFill>
                <a:effectLst/>
                <a:latin typeface="Google Sans"/>
              </a:rPr>
              <a:t>.</a:t>
            </a:r>
          </a:p>
          <a:p>
            <a:r>
              <a:rPr lang="es-MX" b="0" i="0" dirty="0">
                <a:solidFill>
                  <a:srgbClr val="E8EAED"/>
                </a:solidFill>
                <a:effectLst/>
                <a:latin typeface="Google Sans"/>
              </a:rPr>
              <a:t>Otras versiones la traducen como muro.</a:t>
            </a:r>
          </a:p>
          <a:p>
            <a:pPr algn="just"/>
            <a:r>
              <a:rPr lang="es-MX" b="0" i="0" dirty="0">
                <a:solidFill>
                  <a:srgbClr val="0A0A0A"/>
                </a:solidFill>
                <a:effectLst/>
                <a:latin typeface="Arial" panose="020B0604020202020204" pitchFamily="34" charset="0"/>
              </a:rPr>
              <a:t>Muro bajo con que se suelen rodear las plazuelas que algunas iglesias tienen alrededor de ellas o delante de alguna de sus puertas.</a:t>
            </a:r>
          </a:p>
          <a:p>
            <a:pPr algn="just"/>
            <a:r>
              <a:rPr lang="es-MX" b="0" i="0" dirty="0">
                <a:solidFill>
                  <a:srgbClr val="0A0A0A"/>
                </a:solidFill>
                <a:effectLst/>
                <a:latin typeface="Arial" panose="020B0604020202020204" pitchFamily="34" charset="0"/>
              </a:rPr>
              <a:t>2. f. Saetera o tronera.</a:t>
            </a:r>
          </a:p>
          <a:p>
            <a:pPr algn="just"/>
            <a:r>
              <a:rPr lang="es-MX" b="0" i="0" dirty="0">
                <a:solidFill>
                  <a:srgbClr val="0A0A0A"/>
                </a:solidFill>
                <a:effectLst/>
                <a:latin typeface="Arial" panose="020B0604020202020204" pitchFamily="34" charset="0"/>
              </a:rPr>
              <a:t>3. f. Mil. Obra avanzada y aislada para defender puertas de plazas, cabezas de puente, etc.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DC514-9E28-441F-BF04-3DE8912E9F4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5533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¿Se arrepiente </a:t>
            </a:r>
            <a:r>
              <a:rPr lang="es-MX" dirty="0" err="1"/>
              <a:t>Acab</a:t>
            </a:r>
            <a:r>
              <a:rPr lang="es-MX" dirty="0"/>
              <a:t>? Aparentemente si</a:t>
            </a:r>
          </a:p>
          <a:p>
            <a:r>
              <a:rPr lang="es-MX" dirty="0"/>
              <a:t>Dios tiene misericordia y el castigo será para el reinado de su hijo Joram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DC514-9E28-441F-BF04-3DE8912E9F4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405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b="1" i="0" u="none" strike="noStrike" dirty="0">
                <a:solidFill>
                  <a:srgbClr val="0092F2"/>
                </a:solidFill>
                <a:effectLst/>
                <a:latin typeface="Arial" panose="020B0604020202020204" pitchFamily="34" charset="0"/>
                <a:hlinkClick r:id="rId3"/>
              </a:rPr>
              <a:t>1</a:t>
            </a:r>
            <a:r>
              <a:rPr lang="es-CL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Y VOLVIO el furor de Jehová á encenderse contra Israel, é incitó á David contra ellos á que dijese: Ve, cuenta á Israel y á Judá.</a:t>
            </a:r>
          </a:p>
          <a:p>
            <a:r>
              <a:rPr lang="pt-BR" b="1" i="0" u="none" strike="noStrike" dirty="0">
                <a:solidFill>
                  <a:srgbClr val="0092F2"/>
                </a:solidFill>
                <a:effectLst/>
                <a:latin typeface="Arial" panose="020B0604020202020204" pitchFamily="34" charset="0"/>
                <a:hlinkClick r:id="rId4"/>
              </a:rPr>
              <a:t>1</a:t>
            </a:r>
            <a:r>
              <a:rPr lang="pt-BR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MAS Satanás se </a:t>
            </a:r>
            <a:r>
              <a:rPr lang="pt-BR" b="0" i="0" dirty="0" err="1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levantó</a:t>
            </a:r>
            <a:r>
              <a:rPr lang="pt-BR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 contra Israel, é </a:t>
            </a:r>
            <a:r>
              <a:rPr lang="pt-BR" b="0" i="0" dirty="0" err="1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incitó</a:t>
            </a:r>
            <a:r>
              <a:rPr lang="pt-BR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 á David á que </a:t>
            </a:r>
            <a:r>
              <a:rPr lang="pt-BR" b="0" i="0" dirty="0" err="1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contase</a:t>
            </a:r>
            <a:r>
              <a:rPr lang="pt-BR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 á Israel. </a:t>
            </a:r>
          </a:p>
          <a:p>
            <a:r>
              <a:rPr lang="es-MX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Romano 7:11 “Porque el pecado, tomando ocasión, me engañó por el mandamiento, y por él me mató. ”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DC514-9E28-441F-BF04-3DE8912E9F4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65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Romanos 8:31 “¿Pues qué diremos á esto? Si Dios por nosotros, ¿quién contra nosotros? ”</a:t>
            </a:r>
          </a:p>
          <a:p>
            <a:r>
              <a:rPr lang="es-MX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Romanos 8:33 “¿Quién acusará á los escogidos de Dios? Dios es el que justifica.”</a:t>
            </a:r>
          </a:p>
          <a:p>
            <a:r>
              <a:rPr lang="es-MX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Efesios 4:14 “no seamos como </a:t>
            </a:r>
            <a:r>
              <a:rPr lang="es-MX" b="0" i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niños fluctuantes” </a:t>
            </a:r>
            <a:endParaRPr lang="es-MX" b="0" i="0" dirty="0">
              <a:solidFill>
                <a:srgbClr val="001320"/>
              </a:solidFill>
              <a:effectLst/>
              <a:latin typeface="Roboto" panose="02000000000000000000" pitchFamily="2" charset="0"/>
            </a:endParaRPr>
          </a:p>
          <a:p>
            <a:r>
              <a:rPr lang="es-MX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Proverbios 28:13 “El que encubre sus pecados, no prosperará: Mas el que los confiesa y se aparta, alcanzará misericordia.”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DC514-9E28-441F-BF04-3DE8912E9F4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234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DC514-9E28-441F-BF04-3DE8912E9F4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13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2000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Sentido he un vivo celo por Jehová Dios de los ejércitos; porque los hijos de Israel han dejado tu alianza, han derribado tus altares, y han muerto á cuchillo tus profetas: y yo solo he quedado, y me buscan para quitarme la vida.</a:t>
            </a:r>
            <a:endParaRPr lang="es-CL" sz="20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DC514-9E28-441F-BF04-3DE8912E9F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057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1" i="0" u="none" strike="noStrike" dirty="0">
                <a:solidFill>
                  <a:srgbClr val="0092F2"/>
                </a:solidFill>
                <a:effectLst/>
                <a:latin typeface="Arial" panose="020B0604020202020204" pitchFamily="34" charset="0"/>
                <a:hlinkClick r:id="rId3"/>
              </a:rPr>
              <a:t>41</a:t>
            </a:r>
            <a:r>
              <a:rPr lang="es-MX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Pero él se quitó presto el velo de sobre sus ojos, y el rey de Israel conoció que era de los profetas. </a:t>
            </a:r>
            <a:r>
              <a:rPr lang="es-MX" b="1" i="0" u="none" strike="noStrike" dirty="0">
                <a:solidFill>
                  <a:srgbClr val="0092F2"/>
                </a:solidFill>
                <a:effectLst/>
                <a:latin typeface="Arial" panose="020B0604020202020204" pitchFamily="34" charset="0"/>
                <a:hlinkClick r:id="rId4"/>
              </a:rPr>
              <a:t>42</a:t>
            </a:r>
            <a:r>
              <a:rPr lang="es-MX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Y él le dijo: Así ha dicho Jehová: Por cuanto soltaste de la mano el hombre de mi anatema, tu vida será por la suya, y tu pueblo por el suyo. </a:t>
            </a:r>
            <a:r>
              <a:rPr lang="es-MX" b="1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43</a:t>
            </a:r>
            <a:r>
              <a:rPr lang="es-MX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 Y el rey de Israel se </a:t>
            </a:r>
            <a:r>
              <a:rPr lang="es-MX" b="0" i="0" dirty="0" err="1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fué</a:t>
            </a:r>
            <a:r>
              <a:rPr lang="es-MX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 á su casa triste y enojado, y llegó á Samaria.</a:t>
            </a:r>
          </a:p>
          <a:p>
            <a:r>
              <a:rPr lang="es-MX" b="1" i="0" dirty="0">
                <a:solidFill>
                  <a:srgbClr val="1A1A1A"/>
                </a:solidFill>
                <a:effectLst/>
                <a:latin typeface="Merriweather" panose="00000500000000000000" pitchFamily="2" charset="0"/>
              </a:rPr>
              <a:t>un talento de plata.</a:t>
            </a:r>
            <a:r>
              <a:rPr lang="es-MX" b="0" i="0" dirty="0">
                <a:solidFill>
                  <a:srgbClr val="1A1A1A"/>
                </a:solidFill>
                <a:effectLst/>
                <a:latin typeface="Merriweather" panose="00000500000000000000" pitchFamily="2" charset="0"/>
              </a:rPr>
              <a:t> Unos 34 kg de plata, más de lo que podía permitirse un soldado, y por cuya deuda debería morir.</a:t>
            </a:r>
            <a:r>
              <a:rPr lang="es-MX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s-MX" b="0" i="0" dirty="0">
                <a:solidFill>
                  <a:srgbClr val="1A1A1A"/>
                </a:solidFill>
                <a:effectLst/>
                <a:latin typeface="Merriweather" panose="00000500000000000000" pitchFamily="2" charset="0"/>
              </a:rPr>
              <a:t>De esta forma, el profeta ilustró que de la manera que un soldado paga muy cara la pérdida de un prisionero en la guerra, </a:t>
            </a:r>
            <a:r>
              <a:rPr lang="es-MX" b="0" i="0" dirty="0" err="1">
                <a:solidFill>
                  <a:srgbClr val="1A1A1A"/>
                </a:solidFill>
                <a:effectLst/>
                <a:latin typeface="Merriweather" panose="00000500000000000000" pitchFamily="2" charset="0"/>
              </a:rPr>
              <a:t>Acab</a:t>
            </a:r>
            <a:r>
              <a:rPr lang="es-MX" b="0" i="0" dirty="0">
                <a:solidFill>
                  <a:srgbClr val="1A1A1A"/>
                </a:solidFill>
                <a:effectLst/>
                <a:latin typeface="Merriweather" panose="00000500000000000000" pitchFamily="2" charset="0"/>
              </a:rPr>
              <a:t> pagaría por dejar vivo a Ben-</a:t>
            </a:r>
            <a:r>
              <a:rPr lang="es-MX" b="0" i="0" dirty="0" err="1">
                <a:solidFill>
                  <a:srgbClr val="1A1A1A"/>
                </a:solidFill>
                <a:effectLst/>
                <a:latin typeface="Merriweather" panose="00000500000000000000" pitchFamily="2" charset="0"/>
              </a:rPr>
              <a:t>adad</a:t>
            </a:r>
            <a:r>
              <a:rPr lang="es-MX" b="0" i="0" dirty="0">
                <a:solidFill>
                  <a:srgbClr val="1A1A1A"/>
                </a:solidFill>
                <a:effectLst/>
                <a:latin typeface="Merriweather" panose="00000500000000000000" pitchFamily="2" charset="0"/>
              </a:rPr>
              <a:t>, el idólatra enemigo de Dios.</a:t>
            </a:r>
            <a:endParaRPr lang="es-CL" b="0" i="0" dirty="0">
              <a:solidFill>
                <a:srgbClr val="001320"/>
              </a:solidFill>
              <a:effectLst/>
              <a:latin typeface="Roboto" panose="02000000000000000000" pitchFamily="2" charset="0"/>
            </a:endParaRPr>
          </a:p>
          <a:p>
            <a:r>
              <a:rPr lang="es-CL" b="0" i="0" dirty="0" err="1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Acab</a:t>
            </a:r>
            <a:r>
              <a:rPr lang="es-CL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 hizo lo mismo tomo a este hombre hizo alianza y se le escapó o lo dejo ir. Cuando </a:t>
            </a:r>
            <a:r>
              <a:rPr lang="es-CL" b="0" i="0" dirty="0" err="1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debia</a:t>
            </a:r>
            <a:r>
              <a:rPr lang="es-CL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 de matarlo. </a:t>
            </a:r>
            <a:r>
              <a:rPr lang="es-MX" b="0" i="0" dirty="0">
                <a:solidFill>
                  <a:srgbClr val="1A1A1A"/>
                </a:solidFill>
                <a:effectLst/>
                <a:latin typeface="Merriweather" panose="00000500000000000000" pitchFamily="2" charset="0"/>
              </a:rPr>
              <a:t>El significado es este: tal como un soldado no debe permitir que se le escape un prisionero, tampoco </a:t>
            </a:r>
            <a:r>
              <a:rPr lang="es-MX" b="0" i="0" dirty="0" err="1">
                <a:solidFill>
                  <a:srgbClr val="1A1A1A"/>
                </a:solidFill>
                <a:effectLst/>
                <a:latin typeface="Merriweather" panose="00000500000000000000" pitchFamily="2" charset="0"/>
              </a:rPr>
              <a:t>Acab</a:t>
            </a:r>
            <a:r>
              <a:rPr lang="es-MX" b="0" i="0" dirty="0">
                <a:solidFill>
                  <a:srgbClr val="1A1A1A"/>
                </a:solidFill>
                <a:effectLst/>
                <a:latin typeface="Merriweather" panose="00000500000000000000" pitchFamily="2" charset="0"/>
              </a:rPr>
              <a:t> debió permitir que Ben-</a:t>
            </a:r>
            <a:r>
              <a:rPr lang="es-MX" b="0" i="0" dirty="0" err="1">
                <a:solidFill>
                  <a:srgbClr val="1A1A1A"/>
                </a:solidFill>
                <a:effectLst/>
                <a:latin typeface="Merriweather" panose="00000500000000000000" pitchFamily="2" charset="0"/>
              </a:rPr>
              <a:t>adad</a:t>
            </a:r>
            <a:r>
              <a:rPr lang="es-MX" b="0" i="0" dirty="0">
                <a:solidFill>
                  <a:srgbClr val="1A1A1A"/>
                </a:solidFill>
                <a:effectLst/>
                <a:latin typeface="Merriweather" panose="00000500000000000000" pitchFamily="2" charset="0"/>
              </a:rPr>
              <a:t> viviese.</a:t>
            </a:r>
            <a:endParaRPr lang="es-CL" b="0" i="0" dirty="0">
              <a:solidFill>
                <a:srgbClr val="001320"/>
              </a:solidFill>
              <a:effectLst/>
              <a:latin typeface="Roboto" panose="02000000000000000000" pitchFamily="2" charset="0"/>
            </a:endParaRPr>
          </a:p>
          <a:p>
            <a:r>
              <a:rPr lang="es-MX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Entonces </a:t>
            </a:r>
            <a:r>
              <a:rPr lang="es-MX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Acab</a:t>
            </a:r>
            <a:r>
              <a:rPr lang="es-MX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pronunció su propia condenación por mostrarse indulgente con Ben-</a:t>
            </a:r>
            <a:r>
              <a:rPr lang="es-MX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adad</a:t>
            </a:r>
            <a:r>
              <a:rPr lang="es-MX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r>
              <a:rPr lang="es-MX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Por no haber terminado la guerra contra Siria satisfactoria-</a:t>
            </a:r>
          </a:p>
          <a:p>
            <a:r>
              <a:rPr lang="es-MX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mente, permitiendo así que Ben-hadad continuara con vida, </a:t>
            </a:r>
            <a:r>
              <a:rPr lang="es-MX" b="0" i="0" dirty="0" err="1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Acab</a:t>
            </a:r>
            <a:r>
              <a:rPr lang="es-MX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 y la nación paga-</a:t>
            </a:r>
          </a:p>
          <a:p>
            <a:r>
              <a:rPr lang="es-MX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rían la consecuencia.</a:t>
            </a:r>
            <a:endParaRPr lang="es-CL" b="0" i="0" dirty="0">
              <a:solidFill>
                <a:srgbClr val="001320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DC514-9E28-441F-BF04-3DE8912E9F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34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DC514-9E28-441F-BF04-3DE8912E9F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00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DC514-9E28-441F-BF04-3DE8912E9F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24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Levítico nos dice que cada propiedad cada terreno las dio Dios en su momento por tribu y distribuidas por familias. Ellos no podían perpetuar o cambiar esos términos o pasar por alto esta no solo advertencia sino mandato de parte de Jehová Dios.</a:t>
            </a:r>
          </a:p>
          <a:p>
            <a:r>
              <a:rPr lang="es-MX" dirty="0"/>
              <a:t>El que tiene dominio aquí por encima de La ley misma es Dios. No </a:t>
            </a:r>
            <a:r>
              <a:rPr lang="es-MX" dirty="0" err="1"/>
              <a:t>Acab</a:t>
            </a:r>
            <a:r>
              <a:rPr lang="es-MX" dirty="0"/>
              <a:t> ni nadie. Y ni mucho menos una mujer malvada de otra nación idolatra que ni siquiera tiene sangre israelita.</a:t>
            </a:r>
          </a:p>
          <a:p>
            <a:r>
              <a:rPr lang="es-CL" dirty="0"/>
              <a:t>El rey </a:t>
            </a:r>
            <a:r>
              <a:rPr lang="es-CL" dirty="0" err="1"/>
              <a:t>Acab</a:t>
            </a:r>
            <a:r>
              <a:rPr lang="es-CL" dirty="0"/>
              <a:t> esta sujeto a las normas de la ley judía.</a:t>
            </a:r>
          </a:p>
          <a:p>
            <a:r>
              <a:rPr lang="es-CL" dirty="0"/>
              <a:t>Hay desobediencia al mandato divino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DC514-9E28-441F-BF04-3DE8912E9F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292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¿Qué es codiciar?</a:t>
            </a:r>
          </a:p>
          <a:p>
            <a:r>
              <a:rPr lang="es-MX" dirty="0"/>
              <a:t>Que dijo </a:t>
            </a:r>
            <a:r>
              <a:rPr lang="es-MX" dirty="0" err="1"/>
              <a:t>Jesus</a:t>
            </a:r>
            <a:r>
              <a:rPr lang="es-MX" dirty="0"/>
              <a:t>?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DC514-9E28-441F-BF04-3DE8912E9F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33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¿Qué dice el decimo mandamiento? </a:t>
            </a:r>
            <a:r>
              <a:rPr lang="es-MX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El décimo mandamiento dice que no debemos codiciar “nada que sea del prójimo”</a:t>
            </a:r>
            <a:endParaRPr lang="es-MX" dirty="0"/>
          </a:p>
          <a:p>
            <a:r>
              <a:rPr lang="es-MX" dirty="0"/>
              <a:t>¿Qué es codiciar entonces? </a:t>
            </a:r>
            <a:r>
              <a:rPr lang="es-MX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Ver lo que los demás poseen no es malo, ni tampoco desear obtenerlo legítimamente. La codicia se da cuando alguien ve la prosperidad, logros o talentos de otra persona y le causan </a:t>
            </a:r>
            <a:r>
              <a:rPr lang="es-MX" b="0" i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resentimiento </a:t>
            </a:r>
            <a:r>
              <a:rPr lang="es-MX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o se los quiere </a:t>
            </a:r>
            <a:r>
              <a:rPr lang="es-MX" b="0" i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quitar</a:t>
            </a:r>
            <a:r>
              <a:rPr lang="es-MX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, o quiere </a:t>
            </a:r>
            <a:r>
              <a:rPr lang="es-MX" b="0" i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castigar </a:t>
            </a:r>
            <a:r>
              <a:rPr lang="es-MX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a la persona exitosa. Lo que está prohibido no es el deseo de tener algo, es hacerle daño a otra persona, “al prójimo”.</a:t>
            </a:r>
          </a:p>
          <a:p>
            <a:r>
              <a:rPr lang="es-MX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Tenemos dos opciones: una es dejar que el éxito de los demás nos inspire y la otra es codiciar. La primera opción produce prudencia y el deseo de trabajar duro. La segunda produce pereza, genera excusas para el fracaso y desencadena actos de apropiación indebida. 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DC514-9E28-441F-BF04-3DE8912E9F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81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6" y="3003798"/>
            <a:ext cx="4032448" cy="1152129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>
                <a:ea typeface="맑은 고딕" pitchFamily="50" charset="-127"/>
              </a:rPr>
              <a:t>FREE PPT </a:t>
            </a:r>
          </a:p>
          <a:p>
            <a:pPr lvl="0"/>
            <a:r>
              <a:rPr lang="en-US" altLang="ko-KR" dirty="0">
                <a:ea typeface="맑은 고딕" pitchFamily="50" charset="-127"/>
              </a:rPr>
              <a:t>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95388" y="4155926"/>
            <a:ext cx="4032448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</a:t>
            </a:r>
          </a:p>
          <a:p>
            <a:pPr lvl="0"/>
            <a:r>
              <a:rPr lang="en-US" altLang="ko-KR" dirty="0"/>
              <a:t>OF YOUR PRESENTATION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62736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85378"/>
            <a:ext cx="7200800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3528" y="661442"/>
            <a:ext cx="720080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93770" cy="10372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D:\Fullppt\005-PNG이미지\노트북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0056" y="2282477"/>
            <a:ext cx="5002056" cy="254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917849" y="2623270"/>
            <a:ext cx="2398211" cy="17729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03276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51520" y="210752"/>
            <a:ext cx="3059832" cy="3096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369809" y="210752"/>
            <a:ext cx="1405595" cy="151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369809" y="1795096"/>
            <a:ext cx="1405595" cy="151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51520" y="3379104"/>
            <a:ext cx="1405595" cy="151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1751068" y="3379104"/>
            <a:ext cx="3024336" cy="151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62570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chemeClr val="tx1">
              <a:lumMod val="75000"/>
              <a:lumOff val="2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113953"/>
            <a:ext cx="8568952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51520" y="690017"/>
            <a:ext cx="8568952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Rectangle 5"/>
          <p:cNvSpPr/>
          <p:nvPr userDrawn="1"/>
        </p:nvSpPr>
        <p:spPr>
          <a:xfrm flipH="1">
            <a:off x="4860032" y="1131590"/>
            <a:ext cx="4283968" cy="2880320"/>
          </a:xfrm>
          <a:prstGeom prst="rect">
            <a:avLst/>
          </a:prstGeom>
          <a:solidFill>
            <a:schemeClr val="accent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332704" y="0"/>
            <a:ext cx="3338624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23283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9552" y="1448650"/>
            <a:ext cx="4680520" cy="32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219624" y="475565"/>
            <a:ext cx="3384000" cy="9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12728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139952" y="555525"/>
            <a:ext cx="1650297" cy="40484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339752" y="555525"/>
            <a:ext cx="1650297" cy="40484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539552" y="555525"/>
            <a:ext cx="1650297" cy="40484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35964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853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547951" y="2787774"/>
            <a:ext cx="3959992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47951" y="1291508"/>
            <a:ext cx="3960000" cy="1404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27657" y="3415796"/>
            <a:ext cx="3960000" cy="1404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627657" y="1291508"/>
            <a:ext cx="3960000" cy="1404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47951" y="3415796"/>
            <a:ext cx="3960000" cy="1404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4627665" y="2806575"/>
            <a:ext cx="3959992" cy="54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5261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23528" y="987574"/>
            <a:ext cx="4176464" cy="22322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44008" y="2571750"/>
            <a:ext cx="4176464" cy="22322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45205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85378"/>
            <a:ext cx="7200800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3528" y="661442"/>
            <a:ext cx="720080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93770" cy="10372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23528" y="1315361"/>
            <a:ext cx="4176464" cy="19442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44008" y="2899537"/>
            <a:ext cx="4176464" cy="19442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52514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20633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val="505649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2699792" y="699542"/>
            <a:ext cx="3744416" cy="3744416"/>
            <a:chOff x="2699792" y="699542"/>
            <a:chExt cx="3744416" cy="3744416"/>
          </a:xfrm>
        </p:grpSpPr>
        <p:sp>
          <p:nvSpPr>
            <p:cNvPr id="2" name="Oval 1"/>
            <p:cNvSpPr/>
            <p:nvPr userDrawn="1"/>
          </p:nvSpPr>
          <p:spPr>
            <a:xfrm>
              <a:off x="2699792" y="699542"/>
              <a:ext cx="3744416" cy="3744416"/>
            </a:xfrm>
            <a:prstGeom prst="ellipse">
              <a:avLst/>
            </a:pr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 userDrawn="1"/>
          </p:nvSpPr>
          <p:spPr>
            <a:xfrm>
              <a:off x="2836962" y="836712"/>
              <a:ext cx="3470076" cy="3470076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 userDrawn="1"/>
        </p:nvGrpSpPr>
        <p:grpSpPr>
          <a:xfrm>
            <a:off x="5847953" y="984628"/>
            <a:ext cx="999728" cy="994953"/>
            <a:chOff x="6127601" y="487152"/>
            <a:chExt cx="999728" cy="994953"/>
          </a:xfrm>
        </p:grpSpPr>
        <p:sp>
          <p:nvSpPr>
            <p:cNvPr id="8" name="Oval 7"/>
            <p:cNvSpPr/>
            <p:nvPr userDrawn="1"/>
          </p:nvSpPr>
          <p:spPr>
            <a:xfrm>
              <a:off x="6127601" y="762025"/>
              <a:ext cx="720080" cy="720080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6847681" y="621668"/>
              <a:ext cx="279648" cy="279648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6475870" y="487152"/>
              <a:ext cx="139824" cy="139824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2477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08" y="1131589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1822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2699792" y="699542"/>
            <a:ext cx="3744416" cy="3744416"/>
            <a:chOff x="2699792" y="699542"/>
            <a:chExt cx="3744416" cy="3744416"/>
          </a:xfrm>
        </p:grpSpPr>
        <p:sp>
          <p:nvSpPr>
            <p:cNvPr id="2" name="Oval 1"/>
            <p:cNvSpPr/>
            <p:nvPr userDrawn="1"/>
          </p:nvSpPr>
          <p:spPr>
            <a:xfrm>
              <a:off x="2699792" y="699542"/>
              <a:ext cx="3744416" cy="3744416"/>
            </a:xfrm>
            <a:prstGeom prst="ellipse">
              <a:avLst/>
            </a:pr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 userDrawn="1"/>
          </p:nvSpPr>
          <p:spPr>
            <a:xfrm>
              <a:off x="2836962" y="836712"/>
              <a:ext cx="3470076" cy="3470076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 userDrawn="1"/>
        </p:nvGrpSpPr>
        <p:grpSpPr>
          <a:xfrm>
            <a:off x="5847953" y="984628"/>
            <a:ext cx="999728" cy="994953"/>
            <a:chOff x="6127601" y="487152"/>
            <a:chExt cx="999728" cy="994953"/>
          </a:xfrm>
        </p:grpSpPr>
        <p:sp>
          <p:nvSpPr>
            <p:cNvPr id="8" name="Oval 7"/>
            <p:cNvSpPr/>
            <p:nvPr userDrawn="1"/>
          </p:nvSpPr>
          <p:spPr>
            <a:xfrm>
              <a:off x="6127601" y="762025"/>
              <a:ext cx="720080" cy="720080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6847681" y="621668"/>
              <a:ext cx="279648" cy="279648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6475870" y="487152"/>
              <a:ext cx="139824" cy="139824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4963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/>
          <p:cNvSpPr/>
          <p:nvPr userDrawn="1"/>
        </p:nvSpPr>
        <p:spPr>
          <a:xfrm rot="5400000">
            <a:off x="2286105" y="-398432"/>
            <a:ext cx="1332147" cy="590435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173610"/>
            <a:ext cx="4283968" cy="473576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647186"/>
            <a:ext cx="4283968" cy="288032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Oval 5"/>
          <p:cNvSpPr/>
          <p:nvPr userDrawn="1"/>
        </p:nvSpPr>
        <p:spPr>
          <a:xfrm>
            <a:off x="4608216" y="1977684"/>
            <a:ext cx="1152128" cy="115212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35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712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85378"/>
            <a:ext cx="7200800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3528" y="661442"/>
            <a:ext cx="720080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93770" cy="10372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4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619672" y="113953"/>
            <a:ext cx="7524328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619672" y="690017"/>
            <a:ext cx="7524328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006474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chemeClr val="tx1">
              <a:lumMod val="75000"/>
              <a:lumOff val="2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5220072" y="-6824"/>
            <a:ext cx="3923928" cy="5150323"/>
          </a:xfrm>
          <a:custGeom>
            <a:avLst/>
            <a:gdLst>
              <a:gd name="connsiteX0" fmla="*/ 0 w 4572000"/>
              <a:gd name="connsiteY0" fmla="*/ 0 h 5143500"/>
              <a:gd name="connsiteX1" fmla="*/ 4572000 w 4572000"/>
              <a:gd name="connsiteY1" fmla="*/ 0 h 5143500"/>
              <a:gd name="connsiteX2" fmla="*/ 4572000 w 4572000"/>
              <a:gd name="connsiteY2" fmla="*/ 5143500 h 5143500"/>
              <a:gd name="connsiteX3" fmla="*/ 0 w 4572000"/>
              <a:gd name="connsiteY3" fmla="*/ 5143500 h 5143500"/>
              <a:gd name="connsiteX4" fmla="*/ 0 w 4572000"/>
              <a:gd name="connsiteY4" fmla="*/ 0 h 5143500"/>
              <a:gd name="connsiteX0" fmla="*/ 2217761 w 4572000"/>
              <a:gd name="connsiteY0" fmla="*/ 0 h 5143500"/>
              <a:gd name="connsiteX1" fmla="*/ 4572000 w 4572000"/>
              <a:gd name="connsiteY1" fmla="*/ 0 h 5143500"/>
              <a:gd name="connsiteX2" fmla="*/ 4572000 w 4572000"/>
              <a:gd name="connsiteY2" fmla="*/ 5143500 h 5143500"/>
              <a:gd name="connsiteX3" fmla="*/ 0 w 4572000"/>
              <a:gd name="connsiteY3" fmla="*/ 5143500 h 5143500"/>
              <a:gd name="connsiteX4" fmla="*/ 2217761 w 4572000"/>
              <a:gd name="connsiteY4" fmla="*/ 0 h 5143500"/>
              <a:gd name="connsiteX0" fmla="*/ 2354239 w 4572000"/>
              <a:gd name="connsiteY0" fmla="*/ 0 h 5157147"/>
              <a:gd name="connsiteX1" fmla="*/ 4572000 w 4572000"/>
              <a:gd name="connsiteY1" fmla="*/ 13647 h 5157147"/>
              <a:gd name="connsiteX2" fmla="*/ 4572000 w 4572000"/>
              <a:gd name="connsiteY2" fmla="*/ 5157147 h 5157147"/>
              <a:gd name="connsiteX3" fmla="*/ 0 w 4572000"/>
              <a:gd name="connsiteY3" fmla="*/ 5157147 h 5157147"/>
              <a:gd name="connsiteX4" fmla="*/ 2354239 w 4572000"/>
              <a:gd name="connsiteY4" fmla="*/ 0 h 5157147"/>
              <a:gd name="connsiteX0" fmla="*/ 2347415 w 4572000"/>
              <a:gd name="connsiteY0" fmla="*/ 0 h 5150323"/>
              <a:gd name="connsiteX1" fmla="*/ 4572000 w 4572000"/>
              <a:gd name="connsiteY1" fmla="*/ 6823 h 5150323"/>
              <a:gd name="connsiteX2" fmla="*/ 4572000 w 4572000"/>
              <a:gd name="connsiteY2" fmla="*/ 5150323 h 5150323"/>
              <a:gd name="connsiteX3" fmla="*/ 0 w 4572000"/>
              <a:gd name="connsiteY3" fmla="*/ 5150323 h 5150323"/>
              <a:gd name="connsiteX4" fmla="*/ 2347415 w 4572000"/>
              <a:gd name="connsiteY4" fmla="*/ 0 h 5150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5150323">
                <a:moveTo>
                  <a:pt x="2347415" y="0"/>
                </a:moveTo>
                <a:lnTo>
                  <a:pt x="4572000" y="6823"/>
                </a:lnTo>
                <a:lnTo>
                  <a:pt x="4572000" y="5150323"/>
                </a:lnTo>
                <a:lnTo>
                  <a:pt x="0" y="5150323"/>
                </a:lnTo>
                <a:lnTo>
                  <a:pt x="234741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796136" y="3651870"/>
            <a:ext cx="3347864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2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96136" y="4397684"/>
            <a:ext cx="3347864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885026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85378"/>
            <a:ext cx="7200800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3528" y="661442"/>
            <a:ext cx="720080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93770" cy="10372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38848" y="1874875"/>
            <a:ext cx="1764704" cy="170498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639427" y="1874875"/>
            <a:ext cx="1764704" cy="170498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727659" y="1874875"/>
            <a:ext cx="1764704" cy="170498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815891" y="1874875"/>
            <a:ext cx="1764704" cy="170498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539552" y="1347614"/>
            <a:ext cx="1764000" cy="5269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539551" y="1347614"/>
            <a:ext cx="1140485" cy="5269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2639427" y="1347614"/>
            <a:ext cx="1764000" cy="5269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2639426" y="1347614"/>
            <a:ext cx="1140485" cy="5269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4727659" y="1347614"/>
            <a:ext cx="1764000" cy="5269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4727658" y="1347614"/>
            <a:ext cx="1140485" cy="5269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6815891" y="1347614"/>
            <a:ext cx="1764000" cy="5269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6815890" y="1347614"/>
            <a:ext cx="1140485" cy="5269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3279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2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097" y="1059582"/>
            <a:ext cx="3816424" cy="358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140112" y="1188189"/>
            <a:ext cx="3511110" cy="23258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15967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85378"/>
            <a:ext cx="7200800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3528" y="661442"/>
            <a:ext cx="720080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93770" cy="10372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547204"/>
            <a:ext cx="2808312" cy="340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48135" y="1685352"/>
            <a:ext cx="1619609" cy="25017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2771800" y="3076575"/>
            <a:ext cx="2808312" cy="15834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5940152" y="3076575"/>
            <a:ext cx="2808312" cy="15834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1784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68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5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2" r:id="rId2"/>
    <p:sldLayoutId id="2147483660" r:id="rId3"/>
    <p:sldLayoutId id="2147483661" r:id="rId4"/>
    <p:sldLayoutId id="2147483671" r:id="rId5"/>
    <p:sldLayoutId id="2147483655" r:id="rId6"/>
    <p:sldLayoutId id="2147483672" r:id="rId7"/>
    <p:sldLayoutId id="2147483675" r:id="rId8"/>
    <p:sldLayoutId id="2147483663" r:id="rId9"/>
    <p:sldLayoutId id="2147483674" r:id="rId10"/>
    <p:sldLayoutId id="2147483665" r:id="rId11"/>
    <p:sldLayoutId id="2147483666" r:id="rId12"/>
    <p:sldLayoutId id="2147483673" r:id="rId13"/>
    <p:sldLayoutId id="2147483669" r:id="rId14"/>
    <p:sldLayoutId id="2147483676" r:id="rId15"/>
    <p:sldLayoutId id="2147483668" r:id="rId16"/>
    <p:sldLayoutId id="2147483677" r:id="rId17"/>
    <p:sldLayoutId id="2147483656" r:id="rId18"/>
    <p:sldLayoutId id="2147483678" r:id="rId19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7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-powerpoint-templates-design.com/free-powerpoint-templates-design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bibliaparalela.com/1_kings/21-4.htm" TargetMode="External"/><Relationship Id="rId3" Type="http://schemas.openxmlformats.org/officeDocument/2006/relationships/image" Target="../media/image21.png"/><Relationship Id="rId7" Type="http://schemas.openxmlformats.org/officeDocument/2006/relationships/hyperlink" Target="https://bibliaparalela.com/1_kings/21-3.ht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bibliaparalela.com/1_kings/21-2.htm" TargetMode="External"/><Relationship Id="rId5" Type="http://schemas.openxmlformats.org/officeDocument/2006/relationships/hyperlink" Target="https://bibliaparalela.com/1_kings/21-1.htm" TargetMode="External"/><Relationship Id="rId10" Type="http://schemas.openxmlformats.org/officeDocument/2006/relationships/image" Target="../media/image13.png"/><Relationship Id="rId4" Type="http://schemas.microsoft.com/office/2007/relationships/hdphoto" Target="../media/hdphoto2.wdp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s://bibliaparalela.com/james/4-1.htm" TargetMode="Externa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hyperlink" Target="https://bibliaparalela.com/mark/7-23.htm" TargetMode="External"/><Relationship Id="rId4" Type="http://schemas.openxmlformats.org/officeDocument/2006/relationships/hyperlink" Target="https://bibliaparalela.com/james/4-2.htm" TargetMode="External"/><Relationship Id="rId9" Type="http://schemas.openxmlformats.org/officeDocument/2006/relationships/hyperlink" Target="https://bibliaparalela.com/mark/7-22.htm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3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iaparalela.com/1_kings/21-5.htm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5" Type="http://schemas.openxmlformats.org/officeDocument/2006/relationships/hyperlink" Target="https://bibliaparalela.com/1_kings/21-7.htm" TargetMode="External"/><Relationship Id="rId4" Type="http://schemas.openxmlformats.org/officeDocument/2006/relationships/hyperlink" Target="https://bibliaparalela.com/1_kings/21-6.htm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iaparalela.com/1_kings/21-9.ht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13.png"/><Relationship Id="rId4" Type="http://schemas.openxmlformats.org/officeDocument/2006/relationships/hyperlink" Target="https://bibliaparalela.com/1_kings/21-10.htm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hyperlink" Target="https://bibliaparalela.com/1_kings/21-11.htm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bibliaparalela.com/1_kings/21-14.htm" TargetMode="External"/><Relationship Id="rId5" Type="http://schemas.openxmlformats.org/officeDocument/2006/relationships/hyperlink" Target="https://bibliaparalela.com/1_kings/21-13.htm" TargetMode="External"/><Relationship Id="rId4" Type="http://schemas.openxmlformats.org/officeDocument/2006/relationships/hyperlink" Target="https://bibliaparalela.com/1_kings/21-12.htm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hyperlink" Target="https://bibliaparalela.com/1_kings/21-16.htm" TargetMode="External"/><Relationship Id="rId4" Type="http://schemas.openxmlformats.org/officeDocument/2006/relationships/hyperlink" Target="https://bibliaparalela.com/1_kings/21-15.htm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iaparalela.com/1_kings/21-17.htm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eg"/><Relationship Id="rId5" Type="http://schemas.openxmlformats.org/officeDocument/2006/relationships/hyperlink" Target="https://bibliaparalela.com/1_kings/21-19.htm" TargetMode="External"/><Relationship Id="rId4" Type="http://schemas.openxmlformats.org/officeDocument/2006/relationships/hyperlink" Target="https://bibliaparalela.com/1_kings/21-18.htm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bibliaparalela.com/1_kings/21-21.htm" TargetMode="External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bibliaparalela.com/1_kings/21-24.htm" TargetMode="External"/><Relationship Id="rId5" Type="http://schemas.openxmlformats.org/officeDocument/2006/relationships/hyperlink" Target="https://bibliaparalela.com/1_kings/21-23.htm" TargetMode="External"/><Relationship Id="rId4" Type="http://schemas.openxmlformats.org/officeDocument/2006/relationships/hyperlink" Target="https://bibliaparalela.com/1_kings/21-22.ht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hyperlink" Target="https://bibliaparalela.com/1_kings/21-25.htm" TargetMode="External"/><Relationship Id="rId7" Type="http://schemas.openxmlformats.org/officeDocument/2006/relationships/hyperlink" Target="https://bibliaparalela.com/1_kings/21-29.htm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bibliaparalela.com/1_kings/21-28.htm" TargetMode="External"/><Relationship Id="rId5" Type="http://schemas.openxmlformats.org/officeDocument/2006/relationships/hyperlink" Target="https://bibliaparalela.com/1_kings/21-27.htm" TargetMode="External"/><Relationship Id="rId4" Type="http://schemas.openxmlformats.org/officeDocument/2006/relationships/hyperlink" Target="https://bibliaparalela.com/1_kings/21-26.htm" TargetMode="External"/><Relationship Id="rId9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00547DC-F759-469A-949D-5125392F5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" y="1732"/>
            <a:ext cx="913725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hlinkClick r:id="rId3"/>
          </p:cNvPr>
          <p:cNvSpPr txBox="1"/>
          <p:nvPr/>
        </p:nvSpPr>
        <p:spPr>
          <a:xfrm>
            <a:off x="539552" y="4724050"/>
            <a:ext cx="8568952" cy="276999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www.castillofuerte.cl                                                                 </a:t>
            </a:r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1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5536" y="3651870"/>
            <a:ext cx="3312368" cy="637038"/>
          </a:xfrm>
        </p:spPr>
        <p:txBody>
          <a:bodyPr/>
          <a:lstStyle/>
          <a:p>
            <a:pPr lvl="0" algn="ctr"/>
            <a:r>
              <a:rPr lang="en-US" altLang="ko-KR" sz="2800" dirty="0">
                <a:ea typeface="맑은 고딕" pitchFamily="50" charset="-127"/>
              </a:rPr>
              <a:t>Reyes y </a:t>
            </a:r>
            <a:r>
              <a:rPr lang="en-US" altLang="ko-KR" sz="2800" dirty="0" err="1">
                <a:ea typeface="맑은 고딕" pitchFamily="50" charset="-127"/>
              </a:rPr>
              <a:t>Profetas</a:t>
            </a:r>
            <a:endParaRPr lang="en-US" altLang="ko-KR" sz="2800" dirty="0"/>
          </a:p>
        </p:txBody>
      </p:sp>
      <p:pic>
        <p:nvPicPr>
          <p:cNvPr id="9" name="Imagen 8" descr="Logotipo, Icono&#10;&#10;Descripción generada automáticamente">
            <a:extLst>
              <a:ext uri="{FF2B5EF4-FFF2-40B4-BE49-F238E27FC236}">
                <a16:creationId xmlns:a16="http://schemas.microsoft.com/office/drawing/2014/main" id="{3CC130B3-9436-4B38-A7D2-02CAA0BD1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1" y="0"/>
            <a:ext cx="953542" cy="85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41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546C260-26B4-4901-A0FE-55B792B59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0" y="0"/>
            <a:ext cx="9145900" cy="5143500"/>
          </a:xfrm>
          <a:prstGeom prst="rect">
            <a:avLst/>
          </a:prstGeom>
        </p:spPr>
      </p:pic>
      <p:pic>
        <p:nvPicPr>
          <p:cNvPr id="4" name="Imagen 3" descr="Logotipo, Icono&#10;&#10;Descripción generada automáticamente">
            <a:extLst>
              <a:ext uri="{FF2B5EF4-FFF2-40B4-BE49-F238E27FC236}">
                <a16:creationId xmlns:a16="http://schemas.microsoft.com/office/drawing/2014/main" id="{75D9E7BA-6B3D-41AF-8449-0FF7A637E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368" y="-40899"/>
            <a:ext cx="1170423" cy="104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484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ángulo 36">
            <a:extLst>
              <a:ext uri="{FF2B5EF4-FFF2-40B4-BE49-F238E27FC236}">
                <a16:creationId xmlns:a16="http://schemas.microsoft.com/office/drawing/2014/main" id="{E980E328-3823-4758-BF45-D123D7FB43FE}"/>
              </a:ext>
            </a:extLst>
          </p:cNvPr>
          <p:cNvSpPr/>
          <p:nvPr/>
        </p:nvSpPr>
        <p:spPr>
          <a:xfrm>
            <a:off x="7668344" y="0"/>
            <a:ext cx="1475656" cy="10489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 err="1"/>
              <a:t>Bosquejo</a:t>
            </a:r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altLang="ko-KR" dirty="0"/>
              <a:t>¿Que </a:t>
            </a:r>
            <a:r>
              <a:rPr lang="en-US" altLang="ko-KR" dirty="0" err="1"/>
              <a:t>veremos</a:t>
            </a:r>
            <a:r>
              <a:rPr lang="en-US" altLang="ko-KR" dirty="0"/>
              <a:t>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39552" y="1347614"/>
            <a:ext cx="2987180" cy="3072844"/>
            <a:chOff x="539552" y="1375207"/>
            <a:chExt cx="3240360" cy="3333284"/>
          </a:xfrm>
        </p:grpSpPr>
        <p:sp>
          <p:nvSpPr>
            <p:cNvPr id="4" name="Right Arrow 3"/>
            <p:cNvSpPr/>
            <p:nvPr/>
          </p:nvSpPr>
          <p:spPr>
            <a:xfrm>
              <a:off x="1051559" y="4481585"/>
              <a:ext cx="1000161" cy="226906"/>
            </a:xfrm>
            <a:prstGeom prst="rightArrow">
              <a:avLst>
                <a:gd name="adj1" fmla="val 51543"/>
                <a:gd name="adj2" fmla="val 65559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267744" y="1375207"/>
              <a:ext cx="1008112" cy="1008114"/>
            </a:xfrm>
            <a:prstGeom prst="ellipse">
              <a:avLst/>
            </a:prstGeom>
            <a:solidFill>
              <a:schemeClr val="accent3"/>
            </a:solidFill>
            <a:ln w="1270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1691680" y="2110092"/>
              <a:ext cx="1008112" cy="1008114"/>
            </a:xfrm>
            <a:prstGeom prst="ellipse">
              <a:avLst/>
            </a:prstGeom>
            <a:solidFill>
              <a:schemeClr val="accent1"/>
            </a:solidFill>
            <a:ln w="1270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115616" y="2844977"/>
              <a:ext cx="1008112" cy="1008114"/>
            </a:xfrm>
            <a:prstGeom prst="ellipse">
              <a:avLst/>
            </a:prstGeom>
            <a:solidFill>
              <a:schemeClr val="accent3"/>
            </a:solidFill>
            <a:ln w="1270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539552" y="3579862"/>
              <a:ext cx="1008112" cy="1008114"/>
            </a:xfrm>
            <a:prstGeom prst="ellipse">
              <a:avLst/>
            </a:prstGeom>
            <a:solidFill>
              <a:schemeClr val="accent1"/>
            </a:solidFill>
            <a:ln w="1270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1627623" y="3745336"/>
              <a:ext cx="1000161" cy="226906"/>
            </a:xfrm>
            <a:prstGeom prst="rightArrow">
              <a:avLst>
                <a:gd name="adj1" fmla="val 51543"/>
                <a:gd name="adj2" fmla="val 65559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2203687" y="3009086"/>
              <a:ext cx="1000161" cy="226906"/>
            </a:xfrm>
            <a:prstGeom prst="rightArrow">
              <a:avLst>
                <a:gd name="adj1" fmla="val 51543"/>
                <a:gd name="adj2" fmla="val 65559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2779751" y="2272836"/>
              <a:ext cx="1000161" cy="226906"/>
            </a:xfrm>
            <a:prstGeom prst="rightArrow">
              <a:avLst>
                <a:gd name="adj1" fmla="val 51543"/>
                <a:gd name="adj2" fmla="val 65559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667963" y="2046822"/>
            <a:ext cx="108012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accent3"/>
                </a:solidFill>
                <a:cs typeface="Arial" pitchFamily="34" charset="0"/>
              </a:rPr>
              <a:t>1° Reyes    21:1-4</a:t>
            </a:r>
            <a:endParaRPr lang="ko-KR" altLang="en-US" sz="12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41216" y="2714020"/>
            <a:ext cx="108012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accent3"/>
                </a:solidFill>
                <a:cs typeface="Arial" pitchFamily="34" charset="0"/>
              </a:rPr>
              <a:t>1° Reyes    21:5-14</a:t>
            </a:r>
            <a:endParaRPr lang="ko-KR" altLang="en-US" sz="12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14470" y="3381218"/>
            <a:ext cx="108012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accent3"/>
                </a:solidFill>
                <a:cs typeface="Arial" pitchFamily="34" charset="0"/>
              </a:rPr>
              <a:t>1° Reyes    21:15-20</a:t>
            </a:r>
            <a:endParaRPr lang="ko-KR" altLang="en-US" sz="12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74410" y="4048416"/>
            <a:ext cx="108012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accent3"/>
                </a:solidFill>
                <a:cs typeface="Arial" pitchFamily="34" charset="0"/>
              </a:rPr>
              <a:t>1° Reyes    21:25-29</a:t>
            </a:r>
            <a:endParaRPr lang="ko-KR" altLang="en-US" sz="1200" b="1" dirty="0">
              <a:solidFill>
                <a:schemeClr val="accent3"/>
              </a:solidFill>
              <a:cs typeface="Arial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718082" y="1938308"/>
            <a:ext cx="4102390" cy="678692"/>
            <a:chOff x="803640" y="3362835"/>
            <a:chExt cx="2059657" cy="678692"/>
          </a:xfrm>
        </p:grpSpPr>
        <p:sp>
          <p:nvSpPr>
            <p:cNvPr id="24" name="TextBox 23"/>
            <p:cNvSpPr txBox="1"/>
            <p:nvPr/>
          </p:nvSpPr>
          <p:spPr>
            <a:xfrm>
              <a:off x="803640" y="3579862"/>
              <a:ext cx="205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-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Nabot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sufre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por causa de la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codicia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ajena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del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niño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mimado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de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Acab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03640" y="3362835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Acab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Codicioso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189335" y="2605506"/>
            <a:ext cx="4175775" cy="494026"/>
            <a:chOff x="803640" y="3362835"/>
            <a:chExt cx="2059657" cy="494026"/>
          </a:xfrm>
        </p:grpSpPr>
        <p:sp>
          <p:nvSpPr>
            <p:cNvPr id="27" name="TextBox 26"/>
            <p:cNvSpPr txBox="1"/>
            <p:nvPr/>
          </p:nvSpPr>
          <p:spPr>
            <a:xfrm>
              <a:off x="803640" y="3579862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-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Muerte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de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Nabot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Acusado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falsamente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03640" y="3362835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Jezabel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hace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de las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suyas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660587" y="3272704"/>
            <a:ext cx="4175775" cy="494026"/>
            <a:chOff x="803640" y="3362835"/>
            <a:chExt cx="2059657" cy="494026"/>
          </a:xfrm>
        </p:grpSpPr>
        <p:sp>
          <p:nvSpPr>
            <p:cNvPr id="30" name="TextBox 29"/>
            <p:cNvSpPr txBox="1"/>
            <p:nvPr/>
          </p:nvSpPr>
          <p:spPr>
            <a:xfrm>
              <a:off x="803640" y="3579862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-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Sentencia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de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muerte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para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Acab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03640" y="3362835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Elias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anuncia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juicios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contra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Acab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y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Jezabel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131839" y="3939902"/>
            <a:ext cx="4175775" cy="494026"/>
            <a:chOff x="803640" y="3362835"/>
            <a:chExt cx="2059657" cy="494026"/>
          </a:xfrm>
        </p:grpSpPr>
        <p:sp>
          <p:nvSpPr>
            <p:cNvPr id="33" name="TextBox 32"/>
            <p:cNvSpPr txBox="1"/>
            <p:nvPr/>
          </p:nvSpPr>
          <p:spPr>
            <a:xfrm>
              <a:off x="803640" y="3579862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-Mal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sobre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su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casa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03640" y="3362835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Acab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se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arrepiente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pic>
        <p:nvPicPr>
          <p:cNvPr id="35" name="Imagen 34" descr="Logotipo, Icono&#10;&#10;Descripción generada automáticamente">
            <a:extLst>
              <a:ext uri="{FF2B5EF4-FFF2-40B4-BE49-F238E27FC236}">
                <a16:creationId xmlns:a16="http://schemas.microsoft.com/office/drawing/2014/main" id="{B3FE9642-FEA7-478D-BCB7-FDF68D2BD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368" y="-40899"/>
            <a:ext cx="1170423" cy="1048967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BAB63559-6A0A-4B27-8687-8AC8FEF7F9E7}"/>
              </a:ext>
            </a:extLst>
          </p:cNvPr>
          <p:cNvSpPr txBox="1"/>
          <p:nvPr/>
        </p:nvSpPr>
        <p:spPr>
          <a:xfrm>
            <a:off x="2354977" y="1545793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1</a:t>
            </a:r>
            <a:endParaRPr lang="es-CL" sz="2800" b="1" dirty="0">
              <a:latin typeface="Arial Black" panose="020B0A04020102020204" pitchFamily="34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024A5589-8600-4E63-AE11-4502E31265EB}"/>
              </a:ext>
            </a:extLst>
          </p:cNvPr>
          <p:cNvSpPr txBox="1"/>
          <p:nvPr/>
        </p:nvSpPr>
        <p:spPr>
          <a:xfrm>
            <a:off x="1852798" y="2206163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2</a:t>
            </a:r>
            <a:endParaRPr lang="es-CL" sz="2800" b="1" dirty="0">
              <a:latin typeface="Arial Black" panose="020B0A04020102020204" pitchFamily="34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EC807ACF-8598-44C0-873C-5FE58ED4D326}"/>
              </a:ext>
            </a:extLst>
          </p:cNvPr>
          <p:cNvSpPr txBox="1"/>
          <p:nvPr/>
        </p:nvSpPr>
        <p:spPr>
          <a:xfrm>
            <a:off x="1320857" y="2898238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3</a:t>
            </a:r>
            <a:endParaRPr lang="es-CL" sz="2800" b="1" dirty="0">
              <a:latin typeface="Arial Black" panose="020B0A04020102020204" pitchFamily="34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11B61B6E-7EB5-47A8-9C7A-1E2E30C9D550}"/>
              </a:ext>
            </a:extLst>
          </p:cNvPr>
          <p:cNvSpPr txBox="1"/>
          <p:nvPr/>
        </p:nvSpPr>
        <p:spPr>
          <a:xfrm>
            <a:off x="789802" y="3581273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4</a:t>
            </a:r>
            <a:endParaRPr lang="es-CL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72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16" grpId="0"/>
      <p:bldP spid="36" grpId="0"/>
      <p:bldP spid="38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E4B125A9-234C-4D5B-8A5A-B6242D02CCC1}"/>
              </a:ext>
            </a:extLst>
          </p:cNvPr>
          <p:cNvSpPr/>
          <p:nvPr/>
        </p:nvSpPr>
        <p:spPr>
          <a:xfrm>
            <a:off x="7668344" y="0"/>
            <a:ext cx="1475656" cy="10489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D1FC22F7-BDF3-4EDE-AE22-CBA2001501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¿Como termina el capitulo 20?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E22384-AA7C-42D4-B16B-9B59325758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MX" dirty="0"/>
              <a:t>1° Reyes 20</a:t>
            </a:r>
            <a:endParaRPr lang="es-CL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DB47667-588B-4D21-99C9-298FBCFAD474}"/>
              </a:ext>
            </a:extLst>
          </p:cNvPr>
          <p:cNvSpPr txBox="1"/>
          <p:nvPr/>
        </p:nvSpPr>
        <p:spPr>
          <a:xfrm>
            <a:off x="1799692" y="2355726"/>
            <a:ext cx="55446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Y el rey de Israel se </a:t>
            </a:r>
            <a:r>
              <a:rPr lang="es-MX" sz="3200" b="0" i="0" dirty="0" err="1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fué</a:t>
            </a:r>
            <a:r>
              <a:rPr lang="es-MX" sz="3200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 á su  casa </a:t>
            </a:r>
            <a:r>
              <a:rPr lang="es-MX" sz="3200" b="1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triste y enojado</a:t>
            </a:r>
            <a:r>
              <a:rPr lang="es-MX" sz="3200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, y llegó á Samaria.</a:t>
            </a:r>
            <a:endParaRPr lang="es-CL" sz="3200" dirty="0"/>
          </a:p>
        </p:txBody>
      </p:sp>
      <p:pic>
        <p:nvPicPr>
          <p:cNvPr id="6" name="Imagen 5" descr="Logotipo, Icono&#10;&#10;Descripción generada automáticamente">
            <a:extLst>
              <a:ext uri="{FF2B5EF4-FFF2-40B4-BE49-F238E27FC236}">
                <a16:creationId xmlns:a16="http://schemas.microsoft.com/office/drawing/2014/main" id="{04794874-7162-4660-930D-796D48C24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352" y="22126"/>
            <a:ext cx="1296144" cy="104896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3BF7A31-6A54-41A5-BCE3-A39AEBA13637}"/>
              </a:ext>
            </a:extLst>
          </p:cNvPr>
          <p:cNvSpPr txBox="1"/>
          <p:nvPr/>
        </p:nvSpPr>
        <p:spPr>
          <a:xfrm>
            <a:off x="3275856" y="1237506"/>
            <a:ext cx="201622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1 Reyes 20: 43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85435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/>
          <p:cNvSpPr txBox="1">
            <a:spLocks/>
          </p:cNvSpPr>
          <p:nvPr/>
        </p:nvSpPr>
        <p:spPr>
          <a:xfrm>
            <a:off x="0" y="66998"/>
            <a:ext cx="4572000" cy="710576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b="1" dirty="0" err="1">
                <a:solidFill>
                  <a:schemeClr val="accent1"/>
                </a:solidFill>
                <a:latin typeface="+mj-lt"/>
                <a:cs typeface="Arial" pitchFamily="34" charset="0"/>
              </a:rPr>
              <a:t>Acab</a:t>
            </a:r>
            <a:r>
              <a:rPr lang="en-US" altLang="ko-KR" b="1" dirty="0">
                <a:solidFill>
                  <a:schemeClr val="accent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accent1"/>
                </a:solidFill>
                <a:latin typeface="+mj-lt"/>
                <a:cs typeface="Arial" pitchFamily="34" charset="0"/>
              </a:rPr>
              <a:t>Codicioso</a:t>
            </a:r>
            <a:endParaRPr lang="en-US" altLang="ko-KR" b="1" dirty="0">
              <a:solidFill>
                <a:schemeClr val="accent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7462" y="665351"/>
            <a:ext cx="4856834" cy="44781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altLang="ko-KR" sz="1500" dirty="0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1 Reyes 21:1-4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altLang="ko-KR" sz="1500" dirty="0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“</a:t>
            </a:r>
            <a:r>
              <a:rPr lang="es-MX" sz="15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Bodoni MT Condensed" panose="02070606080606020203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lang="es-MX" sz="1500" b="0" i="0" dirty="0">
                <a:solidFill>
                  <a:schemeClr val="bg2">
                    <a:lumMod val="75000"/>
                  </a:schemeClr>
                </a:solidFill>
                <a:effectLst/>
                <a:latin typeface="Bodoni MT Condensed" panose="02070606080606020203" pitchFamily="18" charset="0"/>
              </a:rPr>
              <a:t>PASADOS estos negocios, aconteció que Naboth de Jezreel tenía en Jezreel una viña junto al palacio de </a:t>
            </a:r>
            <a:r>
              <a:rPr lang="es-MX" sz="15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Bodoni MT Condensed" panose="02070606080606020203" pitchFamily="18" charset="0"/>
              </a:rPr>
              <a:t>Achâb</a:t>
            </a:r>
            <a:r>
              <a:rPr lang="es-MX" sz="1500" b="0" i="0" dirty="0">
                <a:solidFill>
                  <a:schemeClr val="bg2">
                    <a:lumMod val="75000"/>
                  </a:schemeClr>
                </a:solidFill>
                <a:effectLst/>
                <a:latin typeface="Bodoni MT Condensed" panose="02070606080606020203" pitchFamily="18" charset="0"/>
              </a:rPr>
              <a:t> rey de Samaria. </a:t>
            </a:r>
            <a:r>
              <a:rPr lang="es-MX" sz="15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Bodoni MT Condensed" panose="02070606080606020203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r>
              <a:rPr lang="es-MX" sz="1500" b="0" i="0" dirty="0">
                <a:solidFill>
                  <a:schemeClr val="bg2">
                    <a:lumMod val="75000"/>
                  </a:schemeClr>
                </a:solidFill>
                <a:effectLst/>
                <a:latin typeface="Bodoni MT Condensed" panose="02070606080606020203" pitchFamily="18" charset="0"/>
              </a:rPr>
              <a:t>Y </a:t>
            </a:r>
            <a:r>
              <a:rPr lang="es-MX" sz="15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Bodoni MT Condensed" panose="02070606080606020203" pitchFamily="18" charset="0"/>
              </a:rPr>
              <a:t>Achâb</a:t>
            </a:r>
            <a:r>
              <a:rPr lang="es-MX" sz="1500" b="0" i="0" dirty="0">
                <a:solidFill>
                  <a:schemeClr val="bg2">
                    <a:lumMod val="75000"/>
                  </a:schemeClr>
                </a:solidFill>
                <a:effectLst/>
                <a:latin typeface="Bodoni MT Condensed" panose="02070606080606020203" pitchFamily="18" charset="0"/>
              </a:rPr>
              <a:t> habló á Naboth, diciendo: Dame tu viña para un huerto de legumbres, porque está cercana, junto á mi casa, y yo te daré por ella otra viña mejor que esta; </a:t>
            </a:r>
            <a:r>
              <a:rPr lang="es-MX" sz="15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Bodoni MT Condensed" panose="02070606080606020203" pitchFamily="18" charset="0"/>
              </a:rPr>
              <a:t>ó</a:t>
            </a:r>
            <a:r>
              <a:rPr lang="es-MX" sz="1500" b="0" i="0" dirty="0">
                <a:solidFill>
                  <a:schemeClr val="bg2">
                    <a:lumMod val="75000"/>
                  </a:schemeClr>
                </a:solidFill>
                <a:effectLst/>
                <a:latin typeface="Bodoni MT Condensed" panose="02070606080606020203" pitchFamily="18" charset="0"/>
              </a:rPr>
              <a:t> si mejor te pareciere, te pagaré su valor en dinero. </a:t>
            </a:r>
            <a:r>
              <a:rPr lang="es-MX" sz="15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Bodoni MT Condensed" panose="02070606080606020203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r>
              <a:rPr lang="es-MX" sz="1500" b="0" i="0" dirty="0">
                <a:solidFill>
                  <a:schemeClr val="bg2">
                    <a:lumMod val="75000"/>
                  </a:schemeClr>
                </a:solidFill>
                <a:effectLst/>
                <a:latin typeface="Bodoni MT Condensed" panose="02070606080606020203" pitchFamily="18" charset="0"/>
              </a:rPr>
              <a:t>Y Naboth respondió á </a:t>
            </a:r>
            <a:r>
              <a:rPr lang="es-MX" sz="15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Bodoni MT Condensed" panose="02070606080606020203" pitchFamily="18" charset="0"/>
              </a:rPr>
              <a:t>Achâb</a:t>
            </a:r>
            <a:r>
              <a:rPr lang="es-MX" sz="1500" b="0" i="0" dirty="0">
                <a:solidFill>
                  <a:schemeClr val="bg2">
                    <a:lumMod val="75000"/>
                  </a:schemeClr>
                </a:solidFill>
                <a:effectLst/>
                <a:latin typeface="Bodoni MT Condensed" panose="02070606080606020203" pitchFamily="18" charset="0"/>
              </a:rPr>
              <a:t>: Guárdeme Jehová de que yo te dé á ti la heredad de mis padres. </a:t>
            </a:r>
            <a:r>
              <a:rPr lang="es-MX" sz="15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Bodoni MT Condensed" panose="02070606080606020203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  <a:r>
              <a:rPr lang="es-MX" sz="1500" b="0" i="0" dirty="0">
                <a:solidFill>
                  <a:schemeClr val="bg2">
                    <a:lumMod val="75000"/>
                  </a:schemeClr>
                </a:solidFill>
                <a:effectLst/>
                <a:latin typeface="Bodoni MT Condensed" panose="02070606080606020203" pitchFamily="18" charset="0"/>
              </a:rPr>
              <a:t>Y </a:t>
            </a:r>
            <a:r>
              <a:rPr lang="es-MX" sz="15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Bodoni MT Condensed" panose="02070606080606020203" pitchFamily="18" charset="0"/>
              </a:rPr>
              <a:t>vínose</a:t>
            </a:r>
            <a:r>
              <a:rPr lang="es-MX" sz="1500" b="0" i="0" dirty="0">
                <a:solidFill>
                  <a:schemeClr val="bg2">
                    <a:lumMod val="75000"/>
                  </a:schemeClr>
                </a:solidFill>
                <a:effectLst/>
                <a:latin typeface="Bodoni MT Condensed" panose="02070606080606020203" pitchFamily="18" charset="0"/>
              </a:rPr>
              <a:t> </a:t>
            </a:r>
            <a:r>
              <a:rPr lang="es-MX" sz="15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Bodoni MT Condensed" panose="02070606080606020203" pitchFamily="18" charset="0"/>
              </a:rPr>
              <a:t>Achâb</a:t>
            </a:r>
            <a:r>
              <a:rPr lang="es-MX" sz="1500" b="0" i="0" dirty="0">
                <a:solidFill>
                  <a:schemeClr val="bg2">
                    <a:lumMod val="75000"/>
                  </a:schemeClr>
                </a:solidFill>
                <a:effectLst/>
                <a:latin typeface="Bodoni MT Condensed" panose="02070606080606020203" pitchFamily="18" charset="0"/>
              </a:rPr>
              <a:t> á su casa triste y enojado, por la palabra que Naboth de Jezreel le había respondido, diciendo: No te daré la heredad de mis padres. Y </a:t>
            </a:r>
            <a:r>
              <a:rPr lang="es-MX" sz="15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Bodoni MT Condensed" panose="02070606080606020203" pitchFamily="18" charset="0"/>
              </a:rPr>
              <a:t>acostóse</a:t>
            </a:r>
            <a:r>
              <a:rPr lang="es-MX" sz="1500" b="0" i="0" dirty="0">
                <a:solidFill>
                  <a:schemeClr val="bg2">
                    <a:lumMod val="75000"/>
                  </a:schemeClr>
                </a:solidFill>
                <a:effectLst/>
                <a:latin typeface="Bodoni MT Condensed" panose="02070606080606020203" pitchFamily="18" charset="0"/>
              </a:rPr>
              <a:t> en su cama, y volvió su rostro, y no comió pan.”</a:t>
            </a:r>
            <a:endParaRPr lang="en-US" altLang="ko-KR" sz="1500" dirty="0">
              <a:solidFill>
                <a:schemeClr val="bg2">
                  <a:lumMod val="75000"/>
                </a:schemeClr>
              </a:solidFill>
              <a:latin typeface="Bodoni MT Condensed" panose="02070606080606020203" pitchFamily="18" charset="0"/>
              <a:cs typeface="Arial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altLang="ko-KR" sz="1500" dirty="0" err="1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Primeramente</a:t>
            </a:r>
            <a:r>
              <a:rPr lang="en-US" altLang="ko-KR" sz="1500" dirty="0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 </a:t>
            </a:r>
            <a:r>
              <a:rPr lang="en-US" altLang="ko-KR" sz="1500" dirty="0" err="1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Acab</a:t>
            </a:r>
            <a:r>
              <a:rPr lang="en-US" altLang="ko-KR" sz="1500" dirty="0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 </a:t>
            </a:r>
            <a:r>
              <a:rPr lang="en-US" altLang="ko-KR" sz="1500" dirty="0" err="1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desea</a:t>
            </a:r>
            <a:r>
              <a:rPr lang="en-US" altLang="ko-KR" sz="1500" dirty="0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 lo </a:t>
            </a:r>
            <a:r>
              <a:rPr lang="en-US" altLang="ko-KR" sz="1500" dirty="0" err="1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ajeno</a:t>
            </a:r>
            <a:r>
              <a:rPr lang="en-US" altLang="ko-KR" sz="1500" dirty="0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altLang="ko-KR" sz="1500" dirty="0" err="1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Pide</a:t>
            </a:r>
            <a:r>
              <a:rPr lang="en-US" altLang="ko-KR" sz="1500" dirty="0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 a </a:t>
            </a:r>
            <a:r>
              <a:rPr lang="en-US" altLang="ko-KR" sz="1500" dirty="0" err="1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Nabot</a:t>
            </a:r>
            <a:r>
              <a:rPr lang="en-US" altLang="ko-KR" sz="1500" dirty="0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 que le de </a:t>
            </a:r>
            <a:r>
              <a:rPr lang="en-US" altLang="ko-KR" sz="1500" dirty="0" err="1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su</a:t>
            </a:r>
            <a:r>
              <a:rPr lang="en-US" altLang="ko-KR" sz="1500" dirty="0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 </a:t>
            </a:r>
            <a:r>
              <a:rPr lang="en-US" altLang="ko-KR" sz="1500" dirty="0" err="1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viña</a:t>
            </a:r>
            <a:r>
              <a:rPr lang="en-US" altLang="ko-KR" sz="1500" dirty="0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 (</a:t>
            </a:r>
            <a:r>
              <a:rPr lang="en-US" altLang="ko-KR" sz="1500" dirty="0" err="1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terreno</a:t>
            </a:r>
            <a:r>
              <a:rPr lang="en-US" altLang="ko-KR" sz="1500" dirty="0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) ¿para que?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altLang="ko-KR" sz="1500" dirty="0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Para </a:t>
            </a:r>
            <a:r>
              <a:rPr lang="en-US" altLang="ko-KR" sz="1500" dirty="0" err="1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poder</a:t>
            </a:r>
            <a:r>
              <a:rPr lang="en-US" altLang="ko-KR" sz="1500" dirty="0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 </a:t>
            </a:r>
            <a:r>
              <a:rPr lang="en-US" altLang="ko-KR" sz="1500" dirty="0" err="1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hacer</a:t>
            </a:r>
            <a:r>
              <a:rPr lang="en-US" altLang="ko-KR" sz="1500" dirty="0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 un </a:t>
            </a:r>
            <a:r>
              <a:rPr lang="en-US" altLang="ko-KR" sz="1500" dirty="0" err="1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huerto</a:t>
            </a:r>
            <a:r>
              <a:rPr lang="en-US" altLang="ko-KR" sz="1500" dirty="0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 de </a:t>
            </a:r>
            <a:r>
              <a:rPr lang="en-US" altLang="ko-KR" sz="1500" dirty="0" err="1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Legumbres</a:t>
            </a:r>
            <a:r>
              <a:rPr lang="en-US" altLang="ko-KR" sz="1500" dirty="0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altLang="ko-KR" sz="1500" dirty="0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Le </a:t>
            </a:r>
            <a:r>
              <a:rPr lang="en-US" altLang="ko-KR" sz="1500" dirty="0" err="1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ofrece</a:t>
            </a:r>
            <a:r>
              <a:rPr lang="en-US" altLang="ko-KR" sz="1500" dirty="0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 Tambien </a:t>
            </a:r>
            <a:r>
              <a:rPr lang="en-US" altLang="ko-KR" sz="1500" dirty="0" err="1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otra</a:t>
            </a:r>
            <a:r>
              <a:rPr lang="en-US" altLang="ko-KR" sz="1500" dirty="0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 </a:t>
            </a:r>
            <a:r>
              <a:rPr lang="en-US" altLang="ko-KR" sz="1500" dirty="0" err="1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viña</a:t>
            </a:r>
            <a:r>
              <a:rPr lang="en-US" altLang="ko-KR" sz="1500" dirty="0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 major </a:t>
            </a:r>
            <a:r>
              <a:rPr lang="en-US" altLang="ko-KR" sz="1500" dirty="0" err="1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aun</a:t>
            </a:r>
            <a:r>
              <a:rPr lang="en-US" altLang="ko-KR" sz="1500" dirty="0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altLang="ko-KR" sz="1500" dirty="0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¿Pero que dice la biblia </a:t>
            </a:r>
            <a:r>
              <a:rPr lang="en-US" altLang="ko-KR" sz="1500" dirty="0" err="1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sobre</a:t>
            </a:r>
            <a:r>
              <a:rPr lang="en-US" altLang="ko-KR" sz="1500" dirty="0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 </a:t>
            </a:r>
            <a:r>
              <a:rPr lang="en-US" altLang="ko-KR" sz="1500" dirty="0" err="1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esto</a:t>
            </a:r>
            <a:r>
              <a:rPr lang="en-US" altLang="ko-KR" sz="1500" dirty="0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? </a:t>
            </a:r>
            <a:r>
              <a:rPr lang="en-US" altLang="ko-KR" sz="1500" dirty="0" err="1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Números</a:t>
            </a:r>
            <a:r>
              <a:rPr lang="en-US" altLang="ko-KR" sz="1500" dirty="0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 36:7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altLang="ko-KR" sz="1500" dirty="0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 “</a:t>
            </a:r>
            <a:r>
              <a:rPr lang="es-MX" sz="1500" b="0" i="0" dirty="0">
                <a:solidFill>
                  <a:schemeClr val="bg2">
                    <a:lumMod val="75000"/>
                  </a:schemeClr>
                </a:solidFill>
                <a:effectLst/>
                <a:latin typeface="Bodoni MT Condensed" panose="02070606080606020203" pitchFamily="18" charset="0"/>
              </a:rPr>
              <a:t>Para que la heredad de los hijos de Israel no sea traspasada de tribu en tribu; porque cada uno de los hijos de Israel se allegará á la heredad de la tribu de sus padres.”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altLang="ko-KR" sz="1500" dirty="0" err="1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Nabot</a:t>
            </a:r>
            <a:r>
              <a:rPr lang="en-US" altLang="ko-KR" sz="1500" dirty="0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 </a:t>
            </a:r>
            <a:r>
              <a:rPr lang="en-US" altLang="ko-KR" sz="1500" dirty="0" err="1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responde</a:t>
            </a:r>
            <a:r>
              <a:rPr lang="en-US" altLang="ko-KR" sz="1500" dirty="0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 con un </a:t>
            </a:r>
            <a:r>
              <a:rPr lang="en-US" altLang="ko-KR" sz="1500" dirty="0" err="1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retundo</a:t>
            </a:r>
            <a:r>
              <a:rPr lang="en-US" altLang="ko-KR" sz="1500" dirty="0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 NO ¿</a:t>
            </a:r>
            <a:r>
              <a:rPr lang="en-US" altLang="ko-KR" sz="1500" dirty="0" err="1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Porque</a:t>
            </a:r>
            <a:r>
              <a:rPr lang="en-US" altLang="ko-KR" sz="1500" dirty="0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 dice no?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pt-BR" altLang="ko-KR" sz="1500" dirty="0">
                <a:solidFill>
                  <a:schemeClr val="bg1"/>
                </a:solidFill>
                <a:latin typeface="Bodoni MT Condensed" panose="02070606080606020203" pitchFamily="18" charset="0"/>
                <a:cs typeface="Arial" pitchFamily="34" charset="0"/>
              </a:rPr>
              <a:t> Levítico 25:15, 25:23, 25:25; Números 36:7; Ezequiel 46:18.</a:t>
            </a:r>
          </a:p>
        </p:txBody>
      </p:sp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24A948E3-3D99-48AA-898E-843F1F7CD2E3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9"/>
          <a:srcRect l="26341" r="26341"/>
          <a:stretch/>
        </p:blipFill>
        <p:spPr>
          <a:xfrm>
            <a:off x="4860034" y="0"/>
            <a:ext cx="4283966" cy="5143500"/>
          </a:xfrm>
        </p:spPr>
      </p:pic>
      <p:pic>
        <p:nvPicPr>
          <p:cNvPr id="7" name="Imagen 6" descr="Logotipo, Icono&#10;&#10;Descripción generada automáticamente">
            <a:extLst>
              <a:ext uri="{FF2B5EF4-FFF2-40B4-BE49-F238E27FC236}">
                <a16:creationId xmlns:a16="http://schemas.microsoft.com/office/drawing/2014/main" id="{171A3D0D-C845-42CC-8FCE-2E54875838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0392" y="51470"/>
            <a:ext cx="953542" cy="85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0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FCD10D4-BF04-4524-9641-C795B9C3AC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4BE1C18-02D7-4E8A-B1D4-018FB045C0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3EDB085-81C9-4DD7-8F3B-ED0EDBDA6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672" y="0"/>
            <a:ext cx="4246632" cy="51435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DBAAF51-6732-4BC4-82D8-20BD273510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0"/>
            <a:ext cx="4932040" cy="5143500"/>
          </a:xfrm>
          <a:prstGeom prst="rect">
            <a:avLst/>
          </a:prstGeom>
        </p:spPr>
      </p:pic>
      <p:pic>
        <p:nvPicPr>
          <p:cNvPr id="7" name="Imagen 6" descr="Logotipo, Icono&#10;&#10;Descripción generada automáticamente">
            <a:extLst>
              <a:ext uri="{FF2B5EF4-FFF2-40B4-BE49-F238E27FC236}">
                <a16:creationId xmlns:a16="http://schemas.microsoft.com/office/drawing/2014/main" id="{E71E4F60-3BF5-48C5-B279-480DA91393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2703" y="-17498"/>
            <a:ext cx="936105" cy="83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04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D47A75FA-01D1-4875-BB77-6B10597F9F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69B846-B402-43D0-B0F0-9D562BD3F7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046FC24-CAEB-485F-A861-7022F6EE3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n 4" descr="Logotipo, Icono&#10;&#10;Descripción generada automáticamente">
            <a:extLst>
              <a:ext uri="{FF2B5EF4-FFF2-40B4-BE49-F238E27FC236}">
                <a16:creationId xmlns:a16="http://schemas.microsoft.com/office/drawing/2014/main" id="{1C38F0EB-A91B-4FCA-BD35-C96B2AEF9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5887" y="0"/>
            <a:ext cx="936105" cy="83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06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74714FA8-4FB9-4E55-9A03-7C70FA7841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7601FF3-0893-48BE-BFD2-EB025A68AF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3E0A4FE9-B97F-45EB-9E03-652895365381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780A9C5-C0D5-4934-A19A-4D8EF7D37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197" y="0"/>
            <a:ext cx="4205555" cy="249974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152D05A-E554-450E-B89F-381F1F3EF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3" y="2499742"/>
            <a:ext cx="4180206" cy="264375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F5752A4-B299-404A-8C21-249C78443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0358" y="-52628"/>
            <a:ext cx="4958578" cy="168827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F67D3D6-7358-4CA6-9058-9DBE41415C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0357" y="1520004"/>
            <a:ext cx="4953643" cy="192536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A393230-B096-4D8C-B70B-8D229AA675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5101" y="3445371"/>
            <a:ext cx="4958578" cy="168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2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74714FA8-4FB9-4E55-9A03-7C70FA7841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7601FF3-0893-48BE-BFD2-EB025A68AF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1783880"/>
            <a:ext cx="4283968" cy="123366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s-MX" b="1" i="0" u="none" strike="noStrike" dirty="0">
                <a:solidFill>
                  <a:srgbClr val="0092F2"/>
                </a:solidFill>
                <a:effectLst/>
                <a:latin typeface="Arial" panose="020B0604020202020204" pitchFamily="34" charset="0"/>
                <a:hlinkClick r:id="rId3"/>
              </a:rPr>
              <a:t>1</a:t>
            </a:r>
            <a:r>
              <a:rPr lang="es-MX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¿DE dónde vienen las guerras y los pleitos entre vosotros? ¿No son de vuestras concupiscencias, las cuales combaten en vuestros miembros? </a:t>
            </a:r>
            <a:r>
              <a:rPr lang="es-MX" b="1" i="0" u="none" strike="noStrike" dirty="0">
                <a:solidFill>
                  <a:srgbClr val="0092F2"/>
                </a:solidFill>
                <a:effectLst/>
                <a:latin typeface="Arial" panose="020B0604020202020204" pitchFamily="34" charset="0"/>
                <a:hlinkClick r:id="rId4"/>
              </a:rPr>
              <a:t>2</a:t>
            </a:r>
            <a:r>
              <a:rPr lang="es-MX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Codiciáis, y no tenéis; matáis y ardéis de envidia, y no podéis alcanzar; combatís y </a:t>
            </a:r>
            <a:r>
              <a:rPr lang="es-MX" b="0" i="0" dirty="0" err="1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gerreáis</a:t>
            </a:r>
            <a:r>
              <a:rPr lang="es-MX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, y no tenéis lo que deseáis, porque no pedís. </a:t>
            </a:r>
            <a:endParaRPr lang="es-CL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72245C2-7494-43E3-A20A-1CB06BDDB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-14857"/>
            <a:ext cx="4283967" cy="179452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C278562-5F83-4BA5-83A5-0FE3E2A875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017541"/>
            <a:ext cx="4283968" cy="212595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A4E153A-2875-4C98-9205-45C5F5F10B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3968" y="-13735"/>
            <a:ext cx="4860032" cy="180185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25508FF-BBA2-43A1-B764-1628ECC9D7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5084" y="1773480"/>
            <a:ext cx="4860032" cy="1657019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1555C61F-82FF-4BE8-888A-C0C77916B02B}"/>
              </a:ext>
            </a:extLst>
          </p:cNvPr>
          <p:cNvSpPr txBox="1"/>
          <p:nvPr/>
        </p:nvSpPr>
        <p:spPr>
          <a:xfrm>
            <a:off x="4788024" y="1783880"/>
            <a:ext cx="28803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dirty="0"/>
              <a:t>2</a:t>
            </a:r>
            <a:endParaRPr lang="es-CL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850E78C-F225-44C5-842C-3CF7B2448876}"/>
              </a:ext>
            </a:extLst>
          </p:cNvPr>
          <p:cNvSpPr txBox="1"/>
          <p:nvPr/>
        </p:nvSpPr>
        <p:spPr>
          <a:xfrm>
            <a:off x="4283968" y="3370020"/>
            <a:ext cx="4860031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600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Porque de dentro, del corazón de los hombres, salen los malos pensamientos, los adulterios, las fornicaciones, los homicidios, </a:t>
            </a:r>
            <a:r>
              <a:rPr lang="es-MX" sz="1600" b="1" i="0" u="none" strike="noStrike" dirty="0">
                <a:solidFill>
                  <a:srgbClr val="0092F2"/>
                </a:solidFill>
                <a:effectLst/>
                <a:latin typeface="Arial" panose="020B0604020202020204" pitchFamily="34" charset="0"/>
                <a:hlinkClick r:id="rId9"/>
              </a:rPr>
              <a:t>22</a:t>
            </a:r>
            <a:r>
              <a:rPr lang="es-MX" sz="1600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Los hurtos, las avaricias, las maldades, el engaño, las desvergüenzas, el ojo maligno, las injurias, la soberbia, la insensatez. </a:t>
            </a:r>
            <a:r>
              <a:rPr lang="es-MX" sz="1600" b="1" i="0" u="none" strike="noStrike" dirty="0">
                <a:solidFill>
                  <a:srgbClr val="0092F2"/>
                </a:solidFill>
                <a:effectLst/>
                <a:latin typeface="Arial" panose="020B0604020202020204" pitchFamily="34" charset="0"/>
                <a:hlinkClick r:id="rId10"/>
              </a:rPr>
              <a:t>23</a:t>
            </a:r>
            <a:r>
              <a:rPr lang="es-MX" sz="1600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Todas estas maldades de dentro salen, y contaminan al hombre.</a:t>
            </a:r>
            <a:endParaRPr lang="es-CL" sz="1600" dirty="0"/>
          </a:p>
        </p:txBody>
      </p:sp>
    </p:spTree>
    <p:extLst>
      <p:ext uri="{BB962C8B-B14F-4D97-AF65-F5344CB8AC3E}">
        <p14:creationId xmlns:p14="http://schemas.microsoft.com/office/powerpoint/2010/main" val="316570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18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220950A3-6B6F-488A-AE0E-B3067E8253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535D3CC-12CD-4D15-83B7-5974F317A5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1C5ADB85-B5BB-4744-A8C1-29E7E2908A76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B5F425B-B735-4A00-B324-9A08412D5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4590A2B-B9EC-475E-98CA-861FDCF4F9C8}"/>
              </a:ext>
            </a:extLst>
          </p:cNvPr>
          <p:cNvSpPr txBox="1"/>
          <p:nvPr/>
        </p:nvSpPr>
        <p:spPr>
          <a:xfrm>
            <a:off x="2771800" y="113953"/>
            <a:ext cx="3240360" cy="76944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solidFill>
                  <a:srgbClr val="FFFF00"/>
                </a:solidFill>
                <a:latin typeface="Bodoni MT Black" panose="02070A03080606020203" pitchFamily="18" charset="0"/>
              </a:rPr>
              <a:t>JEZREEL</a:t>
            </a:r>
            <a:endParaRPr lang="es-CL" sz="4400" dirty="0">
              <a:solidFill>
                <a:srgbClr val="FFFF00"/>
              </a:solidFill>
              <a:latin typeface="Bodoni MT Black" panose="02070A03080606020203" pitchFamily="18" charset="0"/>
            </a:endParaRPr>
          </a:p>
        </p:txBody>
      </p:sp>
      <p:pic>
        <p:nvPicPr>
          <p:cNvPr id="7" name="Imagen 6" descr="Logotipo, Icono&#10;&#10;Descripción generada automáticamente">
            <a:extLst>
              <a:ext uri="{FF2B5EF4-FFF2-40B4-BE49-F238E27FC236}">
                <a16:creationId xmlns:a16="http://schemas.microsoft.com/office/drawing/2014/main" id="{30A40AE4-096A-412F-9DD2-8B3CA2B89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931" y="-23599"/>
            <a:ext cx="936105" cy="83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13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9ED9AD0-0CDC-4AE2-ADD4-0E0270024B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496" y="987574"/>
            <a:ext cx="3173480" cy="4104456"/>
          </a:xfrm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dirty="0">
                <a:solidFill>
                  <a:schemeClr val="bg1"/>
                </a:solidFill>
              </a:rPr>
              <a:t>Valle de Jezreel</a:t>
            </a:r>
            <a:r>
              <a:rPr lang="es-CL" dirty="0">
                <a:solidFill>
                  <a:schemeClr val="bg1"/>
                </a:solidFill>
              </a:rPr>
              <a:t> o llanura de        </a:t>
            </a:r>
            <a:r>
              <a:rPr lang="es-CL" dirty="0" err="1">
                <a:solidFill>
                  <a:schemeClr val="bg1"/>
                </a:solidFill>
              </a:rPr>
              <a:t>Esdrelón</a:t>
            </a:r>
            <a:endParaRPr lang="es-CL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CL" dirty="0">
                <a:solidFill>
                  <a:schemeClr val="bg1"/>
                </a:solidFill>
              </a:rPr>
              <a:t>Ubicado en Jezreel.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CL" dirty="0">
                <a:solidFill>
                  <a:schemeClr val="bg1"/>
                </a:solidFill>
              </a:rPr>
              <a:t>En hebreo </a:t>
            </a:r>
            <a:r>
              <a:rPr lang="es-CL" dirty="0" err="1">
                <a:solidFill>
                  <a:schemeClr val="bg1"/>
                </a:solidFill>
              </a:rPr>
              <a:t>Yisree</a:t>
            </a:r>
            <a:endParaRPr lang="es-CL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CL" dirty="0">
                <a:solidFill>
                  <a:schemeClr val="bg1"/>
                </a:solidFill>
              </a:rPr>
              <a:t>Significado: Dios siembra o          Simiente de Dios.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CL" dirty="0">
                <a:solidFill>
                  <a:schemeClr val="bg1"/>
                </a:solidFill>
              </a:rPr>
              <a:t>En Josué se nombra varias veces     como: Ciudad en el territorio de          Isacar, en una guerra con los         filisteos, esposa de David estuvo allí, etc.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CL" dirty="0">
                <a:solidFill>
                  <a:schemeClr val="bg1"/>
                </a:solidFill>
              </a:rPr>
              <a:t>En este lugar tenía un palacio      </a:t>
            </a:r>
            <a:r>
              <a:rPr lang="es-CL" dirty="0" err="1">
                <a:solidFill>
                  <a:schemeClr val="bg1"/>
                </a:solidFill>
              </a:rPr>
              <a:t>Acab</a:t>
            </a:r>
            <a:r>
              <a:rPr lang="es-CL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CL" dirty="0">
                <a:solidFill>
                  <a:schemeClr val="bg1"/>
                </a:solidFill>
              </a:rPr>
              <a:t> En algún tiempo fue la unión        entre el mar muerto y el mar       mediterráneo.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7390281F-5A57-44ED-A119-4B8618CF241C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  <p:pic>
        <p:nvPicPr>
          <p:cNvPr id="3074" name="Picture 2" descr="Map of Samaria - Bible History">
            <a:extLst>
              <a:ext uri="{FF2B5EF4-FFF2-40B4-BE49-F238E27FC236}">
                <a16:creationId xmlns:a16="http://schemas.microsoft.com/office/drawing/2014/main" id="{B755436A-222C-49D0-9C0C-73EBDCF2F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976" y="0"/>
            <a:ext cx="593502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E8A8332-827D-4316-AE73-39C19553D624}"/>
              </a:ext>
            </a:extLst>
          </p:cNvPr>
          <p:cNvSpPr txBox="1"/>
          <p:nvPr/>
        </p:nvSpPr>
        <p:spPr>
          <a:xfrm>
            <a:off x="35496" y="146125"/>
            <a:ext cx="3096324" cy="76944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solidFill>
                  <a:srgbClr val="FFFF00"/>
                </a:solidFill>
                <a:latin typeface="Bodoni MT Black" panose="02070A03080606020203" pitchFamily="18" charset="0"/>
              </a:rPr>
              <a:t>JEZREEL</a:t>
            </a:r>
            <a:endParaRPr lang="es-CL" sz="4400" dirty="0">
              <a:solidFill>
                <a:srgbClr val="FFFF00"/>
              </a:solidFill>
              <a:latin typeface="Bodoni MT Black" panose="02070A03080606020203" pitchFamily="18" charset="0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9360D81C-B8EE-45C3-B265-D6E582C4CCD1}"/>
              </a:ext>
            </a:extLst>
          </p:cNvPr>
          <p:cNvSpPr/>
          <p:nvPr/>
        </p:nvSpPr>
        <p:spPr>
          <a:xfrm>
            <a:off x="6875310" y="1175018"/>
            <a:ext cx="504056" cy="36004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403E04F5-2BE9-4C12-8CEF-9DDE59136626}"/>
              </a:ext>
            </a:extLst>
          </p:cNvPr>
          <p:cNvSpPr/>
          <p:nvPr/>
        </p:nvSpPr>
        <p:spPr>
          <a:xfrm>
            <a:off x="7669972" y="1165860"/>
            <a:ext cx="600864" cy="487278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C9ACDF6E-D551-4071-833F-9EDE825ADACA}"/>
              </a:ext>
            </a:extLst>
          </p:cNvPr>
          <p:cNvSpPr/>
          <p:nvPr/>
        </p:nvSpPr>
        <p:spPr>
          <a:xfrm>
            <a:off x="5652120" y="2610624"/>
            <a:ext cx="792088" cy="487278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42B7B047-9152-4A50-A7F5-6BE05C4586DD}"/>
              </a:ext>
            </a:extLst>
          </p:cNvPr>
          <p:cNvSpPr/>
          <p:nvPr/>
        </p:nvSpPr>
        <p:spPr>
          <a:xfrm>
            <a:off x="6312156" y="324677"/>
            <a:ext cx="720080" cy="412336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C6471C9D-5B67-4F9A-BA0F-1EFD630B16B2}"/>
              </a:ext>
            </a:extLst>
          </p:cNvPr>
          <p:cNvSpPr/>
          <p:nvPr/>
        </p:nvSpPr>
        <p:spPr>
          <a:xfrm>
            <a:off x="5769838" y="1160532"/>
            <a:ext cx="1348740" cy="144780"/>
          </a:xfrm>
          <a:custGeom>
            <a:avLst/>
            <a:gdLst>
              <a:gd name="connsiteX0" fmla="*/ 0 w 1348740"/>
              <a:gd name="connsiteY0" fmla="*/ 106680 h 144780"/>
              <a:gd name="connsiteX1" fmla="*/ 99060 w 1348740"/>
              <a:gd name="connsiteY1" fmla="*/ 114300 h 144780"/>
              <a:gd name="connsiteX2" fmla="*/ 167640 w 1348740"/>
              <a:gd name="connsiteY2" fmla="*/ 121920 h 144780"/>
              <a:gd name="connsiteX3" fmla="*/ 274320 w 1348740"/>
              <a:gd name="connsiteY3" fmla="*/ 99060 h 144780"/>
              <a:gd name="connsiteX4" fmla="*/ 388620 w 1348740"/>
              <a:gd name="connsiteY4" fmla="*/ 76200 h 144780"/>
              <a:gd name="connsiteX5" fmla="*/ 411480 w 1348740"/>
              <a:gd name="connsiteY5" fmla="*/ 53340 h 144780"/>
              <a:gd name="connsiteX6" fmla="*/ 434340 w 1348740"/>
              <a:gd name="connsiteY6" fmla="*/ 45720 h 144780"/>
              <a:gd name="connsiteX7" fmla="*/ 548640 w 1348740"/>
              <a:gd name="connsiteY7" fmla="*/ 15240 h 144780"/>
              <a:gd name="connsiteX8" fmla="*/ 579120 w 1348740"/>
              <a:gd name="connsiteY8" fmla="*/ 22860 h 144780"/>
              <a:gd name="connsiteX9" fmla="*/ 624840 w 1348740"/>
              <a:gd name="connsiteY9" fmla="*/ 30480 h 144780"/>
              <a:gd name="connsiteX10" fmla="*/ 670560 w 1348740"/>
              <a:gd name="connsiteY10" fmla="*/ 76200 h 144780"/>
              <a:gd name="connsiteX11" fmla="*/ 701040 w 1348740"/>
              <a:gd name="connsiteY11" fmla="*/ 91440 h 144780"/>
              <a:gd name="connsiteX12" fmla="*/ 784860 w 1348740"/>
              <a:gd name="connsiteY12" fmla="*/ 121920 h 144780"/>
              <a:gd name="connsiteX13" fmla="*/ 868680 w 1348740"/>
              <a:gd name="connsiteY13" fmla="*/ 144780 h 144780"/>
              <a:gd name="connsiteX14" fmla="*/ 952500 w 1348740"/>
              <a:gd name="connsiteY14" fmla="*/ 129540 h 144780"/>
              <a:gd name="connsiteX15" fmla="*/ 990600 w 1348740"/>
              <a:gd name="connsiteY15" fmla="*/ 121920 h 144780"/>
              <a:gd name="connsiteX16" fmla="*/ 1036320 w 1348740"/>
              <a:gd name="connsiteY16" fmla="*/ 83820 h 144780"/>
              <a:gd name="connsiteX17" fmla="*/ 1074420 w 1348740"/>
              <a:gd name="connsiteY17" fmla="*/ 60960 h 144780"/>
              <a:gd name="connsiteX18" fmla="*/ 1150620 w 1348740"/>
              <a:gd name="connsiteY18" fmla="*/ 7620 h 144780"/>
              <a:gd name="connsiteX19" fmla="*/ 1203960 w 1348740"/>
              <a:gd name="connsiteY19" fmla="*/ 0 h 144780"/>
              <a:gd name="connsiteX20" fmla="*/ 1219200 w 1348740"/>
              <a:gd name="connsiteY20" fmla="*/ 22860 h 144780"/>
              <a:gd name="connsiteX21" fmla="*/ 1234440 w 1348740"/>
              <a:gd name="connsiteY21" fmla="*/ 68580 h 144780"/>
              <a:gd name="connsiteX22" fmla="*/ 1257300 w 1348740"/>
              <a:gd name="connsiteY22" fmla="*/ 91440 h 144780"/>
              <a:gd name="connsiteX23" fmla="*/ 1325880 w 1348740"/>
              <a:gd name="connsiteY23" fmla="*/ 129540 h 144780"/>
              <a:gd name="connsiteX24" fmla="*/ 1348740 w 1348740"/>
              <a:gd name="connsiteY24" fmla="*/ 144780 h 14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48740" h="144780">
                <a:moveTo>
                  <a:pt x="0" y="106680"/>
                </a:moveTo>
                <a:lnTo>
                  <a:pt x="99060" y="114300"/>
                </a:lnTo>
                <a:cubicBezTo>
                  <a:pt x="121966" y="116382"/>
                  <a:pt x="144639" y="121920"/>
                  <a:pt x="167640" y="121920"/>
                </a:cubicBezTo>
                <a:cubicBezTo>
                  <a:pt x="208143" y="121920"/>
                  <a:pt x="235774" y="108696"/>
                  <a:pt x="274320" y="99060"/>
                </a:cubicBezTo>
                <a:cubicBezTo>
                  <a:pt x="330095" y="85116"/>
                  <a:pt x="338200" y="84603"/>
                  <a:pt x="388620" y="76200"/>
                </a:cubicBezTo>
                <a:cubicBezTo>
                  <a:pt x="396240" y="68580"/>
                  <a:pt x="402514" y="59318"/>
                  <a:pt x="411480" y="53340"/>
                </a:cubicBezTo>
                <a:cubicBezTo>
                  <a:pt x="418163" y="48885"/>
                  <a:pt x="426882" y="48703"/>
                  <a:pt x="434340" y="45720"/>
                </a:cubicBezTo>
                <a:cubicBezTo>
                  <a:pt x="514000" y="13856"/>
                  <a:pt x="460548" y="26251"/>
                  <a:pt x="548640" y="15240"/>
                </a:cubicBezTo>
                <a:cubicBezTo>
                  <a:pt x="558800" y="17780"/>
                  <a:pt x="568851" y="20806"/>
                  <a:pt x="579120" y="22860"/>
                </a:cubicBezTo>
                <a:cubicBezTo>
                  <a:pt x="594270" y="25890"/>
                  <a:pt x="610495" y="24742"/>
                  <a:pt x="624840" y="30480"/>
                </a:cubicBezTo>
                <a:cubicBezTo>
                  <a:pt x="679654" y="52406"/>
                  <a:pt x="636011" y="47409"/>
                  <a:pt x="670560" y="76200"/>
                </a:cubicBezTo>
                <a:cubicBezTo>
                  <a:pt x="679286" y="83472"/>
                  <a:pt x="690699" y="86740"/>
                  <a:pt x="701040" y="91440"/>
                </a:cubicBezTo>
                <a:cubicBezTo>
                  <a:pt x="782853" y="128628"/>
                  <a:pt x="725410" y="104085"/>
                  <a:pt x="784860" y="121920"/>
                </a:cubicBezTo>
                <a:cubicBezTo>
                  <a:pt x="862203" y="145123"/>
                  <a:pt x="799239" y="130892"/>
                  <a:pt x="868680" y="144780"/>
                </a:cubicBezTo>
                <a:lnTo>
                  <a:pt x="952500" y="129540"/>
                </a:lnTo>
                <a:cubicBezTo>
                  <a:pt x="965230" y="127153"/>
                  <a:pt x="979230" y="128122"/>
                  <a:pt x="990600" y="121920"/>
                </a:cubicBezTo>
                <a:cubicBezTo>
                  <a:pt x="1008016" y="112421"/>
                  <a:pt x="1020276" y="95488"/>
                  <a:pt x="1036320" y="83820"/>
                </a:cubicBezTo>
                <a:cubicBezTo>
                  <a:pt x="1048298" y="75109"/>
                  <a:pt x="1062572" y="69846"/>
                  <a:pt x="1074420" y="60960"/>
                </a:cubicBezTo>
                <a:cubicBezTo>
                  <a:pt x="1117526" y="28631"/>
                  <a:pt x="1076967" y="33925"/>
                  <a:pt x="1150620" y="7620"/>
                </a:cubicBezTo>
                <a:cubicBezTo>
                  <a:pt x="1167534" y="1579"/>
                  <a:pt x="1186180" y="2540"/>
                  <a:pt x="1203960" y="0"/>
                </a:cubicBezTo>
                <a:cubicBezTo>
                  <a:pt x="1209040" y="7620"/>
                  <a:pt x="1215481" y="14491"/>
                  <a:pt x="1219200" y="22860"/>
                </a:cubicBezTo>
                <a:cubicBezTo>
                  <a:pt x="1225724" y="37540"/>
                  <a:pt x="1226638" y="54537"/>
                  <a:pt x="1234440" y="68580"/>
                </a:cubicBezTo>
                <a:cubicBezTo>
                  <a:pt x="1239673" y="78000"/>
                  <a:pt x="1249021" y="84541"/>
                  <a:pt x="1257300" y="91440"/>
                </a:cubicBezTo>
                <a:cubicBezTo>
                  <a:pt x="1277910" y="108615"/>
                  <a:pt x="1302532" y="116569"/>
                  <a:pt x="1325880" y="129540"/>
                </a:cubicBezTo>
                <a:cubicBezTo>
                  <a:pt x="1333886" y="133988"/>
                  <a:pt x="1341120" y="139700"/>
                  <a:pt x="1348740" y="144780"/>
                </a:cubicBezTo>
              </a:path>
            </a:pathLst>
          </a:cu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Imagen 11" descr="Logotipo, Icono&#10;&#10;Descripción generada automáticamente">
            <a:extLst>
              <a:ext uri="{FF2B5EF4-FFF2-40B4-BE49-F238E27FC236}">
                <a16:creationId xmlns:a16="http://schemas.microsoft.com/office/drawing/2014/main" id="{2B952B98-0CDE-46DA-A63A-C3C70810F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167" y="25142"/>
            <a:ext cx="936105" cy="838965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90E797A0-CA98-4016-A51D-6D2D82A1D869}"/>
              </a:ext>
            </a:extLst>
          </p:cNvPr>
          <p:cNvSpPr/>
          <p:nvPr/>
        </p:nvSpPr>
        <p:spPr>
          <a:xfrm rot="18188696">
            <a:off x="6942933" y="3104925"/>
            <a:ext cx="334331" cy="609287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5129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nterpretando la Biblia con la Biblia">
            <a:extLst>
              <a:ext uri="{FF2B5EF4-FFF2-40B4-BE49-F238E27FC236}">
                <a16:creationId xmlns:a16="http://schemas.microsoft.com/office/drawing/2014/main" id="{9F448B4B-772E-462F-89C1-A6BCD0BEA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1158">
            <a:off x="-1598510" y="-845605"/>
            <a:ext cx="4513058" cy="590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411760" y="301402"/>
            <a:ext cx="6732240" cy="701030"/>
          </a:xfrm>
          <a:custGeom>
            <a:avLst/>
            <a:gdLst/>
            <a:ahLst/>
            <a:cxnLst/>
            <a:rect l="l" t="t" r="r" b="b"/>
            <a:pathLst>
              <a:path w="6291808" h="701030">
                <a:moveTo>
                  <a:pt x="350515" y="0"/>
                </a:moveTo>
                <a:lnTo>
                  <a:pt x="6291808" y="0"/>
                </a:lnTo>
                <a:lnTo>
                  <a:pt x="6291808" y="701030"/>
                </a:lnTo>
                <a:lnTo>
                  <a:pt x="350515" y="701030"/>
                </a:lnTo>
                <a:cubicBezTo>
                  <a:pt x="156931" y="701030"/>
                  <a:pt x="0" y="544099"/>
                  <a:pt x="0" y="350515"/>
                </a:cubicBezTo>
                <a:cubicBezTo>
                  <a:pt x="0" y="156931"/>
                  <a:pt x="156931" y="0"/>
                  <a:pt x="35051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 txBox="1">
            <a:spLocks/>
          </p:cNvSpPr>
          <p:nvPr/>
        </p:nvSpPr>
        <p:spPr>
          <a:xfrm>
            <a:off x="2797898" y="339502"/>
            <a:ext cx="6346102" cy="57606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Tabla</a:t>
            </a:r>
            <a:r>
              <a:rPr lang="en-US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3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Contenido</a:t>
            </a:r>
            <a:endParaRPr lang="en-US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131840" y="1386347"/>
            <a:ext cx="720080" cy="7200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579778" y="2277586"/>
            <a:ext cx="720080" cy="72008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027717" y="3168825"/>
            <a:ext cx="720080" cy="7200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475656" y="4060065"/>
            <a:ext cx="720080" cy="72008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3995936" y="1376264"/>
            <a:ext cx="4608512" cy="617136"/>
            <a:chOff x="803640" y="3332058"/>
            <a:chExt cx="2059657" cy="617136"/>
          </a:xfrm>
        </p:grpSpPr>
        <p:sp>
          <p:nvSpPr>
            <p:cNvPr id="11" name="TextBox 10"/>
            <p:cNvSpPr txBox="1"/>
            <p:nvPr/>
          </p:nvSpPr>
          <p:spPr>
            <a:xfrm>
              <a:off x="803640" y="3672195"/>
              <a:ext cx="205965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1 Reyes 20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03640" y="3332058"/>
              <a:ext cx="2059657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Repaso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: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443131" y="2267503"/>
            <a:ext cx="4608512" cy="617136"/>
            <a:chOff x="803640" y="3332058"/>
            <a:chExt cx="2059657" cy="617136"/>
          </a:xfrm>
        </p:grpSpPr>
        <p:sp>
          <p:nvSpPr>
            <p:cNvPr id="14" name="TextBox 13"/>
            <p:cNvSpPr txBox="1"/>
            <p:nvPr/>
          </p:nvSpPr>
          <p:spPr>
            <a:xfrm>
              <a:off x="803640" y="3672195"/>
              <a:ext cx="205965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La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codicia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de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Acab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03640" y="3332058"/>
              <a:ext cx="2059657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Acab</a:t>
              </a:r>
              <a:r>
                <a:rPr lang="en-US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y la </a:t>
              </a:r>
              <a:r>
                <a:rPr lang="en-US" altLang="ko-KR" sz="1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Viña</a:t>
              </a:r>
              <a:r>
                <a:rPr lang="en-US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de </a:t>
              </a:r>
              <a:r>
                <a:rPr lang="en-US" altLang="ko-KR" sz="1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Nabot</a:t>
              </a:r>
              <a:r>
                <a:rPr lang="en-US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: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90325" y="3158742"/>
            <a:ext cx="4608512" cy="617136"/>
            <a:chOff x="803640" y="3332058"/>
            <a:chExt cx="2059657" cy="617136"/>
          </a:xfrm>
        </p:grpSpPr>
        <p:sp>
          <p:nvSpPr>
            <p:cNvPr id="17" name="TextBox 16"/>
            <p:cNvSpPr txBox="1"/>
            <p:nvPr/>
          </p:nvSpPr>
          <p:spPr>
            <a:xfrm>
              <a:off x="803640" y="3672195"/>
              <a:ext cx="205965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Acab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y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Jezabel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frente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a Elias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03640" y="3332058"/>
              <a:ext cx="2059657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Sentencia</a:t>
              </a:r>
              <a:r>
                <a:rPr lang="en-US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y </a:t>
              </a:r>
              <a:r>
                <a:rPr lang="en-US" altLang="ko-KR" sz="1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anuncio</a:t>
              </a:r>
              <a:r>
                <a:rPr lang="en-US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de </a:t>
              </a:r>
              <a:r>
                <a:rPr lang="en-US" altLang="ko-KR" sz="1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Castigo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37519" y="4049981"/>
            <a:ext cx="4608512" cy="617136"/>
            <a:chOff x="803640" y="3332058"/>
            <a:chExt cx="2059657" cy="617136"/>
          </a:xfrm>
        </p:grpSpPr>
        <p:sp>
          <p:nvSpPr>
            <p:cNvPr id="20" name="TextBox 19"/>
            <p:cNvSpPr txBox="1"/>
            <p:nvPr/>
          </p:nvSpPr>
          <p:spPr>
            <a:xfrm>
              <a:off x="803640" y="3672195"/>
              <a:ext cx="205965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La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viña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de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Nabot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3640" y="3332058"/>
              <a:ext cx="2059657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Conclusiones</a:t>
              </a:r>
              <a:r>
                <a:rPr lang="en-US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y </a:t>
              </a:r>
              <a:r>
                <a:rPr lang="en-US" altLang="ko-KR" sz="1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aplicaciones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059831" y="1551374"/>
            <a:ext cx="86409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MX" altLang="ko-KR" sz="2000" b="1" dirty="0">
                <a:solidFill>
                  <a:schemeClr val="bg1"/>
                </a:solidFill>
                <a:cs typeface="Arial" pitchFamily="34" charset="0"/>
              </a:rPr>
              <a:t>20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79776" y="2406793"/>
            <a:ext cx="72008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21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27713" y="3298031"/>
            <a:ext cx="72008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21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75650" y="4189269"/>
            <a:ext cx="72008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21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26" name="Imagen 25" descr="Logotipo, Icono&#10;&#10;Descripción generada automáticamente">
            <a:extLst>
              <a:ext uri="{FF2B5EF4-FFF2-40B4-BE49-F238E27FC236}">
                <a16:creationId xmlns:a16="http://schemas.microsoft.com/office/drawing/2014/main" id="{26D344BB-666D-434C-A77E-3885B84B5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224621"/>
            <a:ext cx="953542" cy="854592"/>
          </a:xfrm>
          <a:prstGeom prst="rect">
            <a:avLst/>
          </a:prstGeom>
        </p:spPr>
      </p:pic>
      <p:sp>
        <p:nvSpPr>
          <p:cNvPr id="2" name="AutoShape 2" descr="Cómo Estudiar la Biblia con Provecho - Power Point - Recursos Bíblicos">
            <a:extLst>
              <a:ext uri="{FF2B5EF4-FFF2-40B4-BE49-F238E27FC236}">
                <a16:creationId xmlns:a16="http://schemas.microsoft.com/office/drawing/2014/main" id="{DC44A943-26E1-441B-8873-09E46A5639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95055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A01FAE0-C735-49B3-B4E0-9482F80F09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F73CF1D-C273-4393-9414-E74649E1F4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F2F83B08-D714-4320-B592-9FE777076994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27645DB-85DF-42AB-957A-1DA79055C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2" y="0"/>
            <a:ext cx="9127108" cy="5143500"/>
          </a:xfrm>
          <a:prstGeom prst="rect">
            <a:avLst/>
          </a:prstGeom>
        </p:spPr>
      </p:pic>
      <p:pic>
        <p:nvPicPr>
          <p:cNvPr id="7" name="Imagen 6" descr="Logotipo, Icono&#10;&#10;Descripción generada automáticamente">
            <a:extLst>
              <a:ext uri="{FF2B5EF4-FFF2-40B4-BE49-F238E27FC236}">
                <a16:creationId xmlns:a16="http://schemas.microsoft.com/office/drawing/2014/main" id="{9834F052-3710-4519-813D-BF2877C89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392" y="51470"/>
            <a:ext cx="953542" cy="85459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9F79C98-1E7C-4223-8361-6C8D2415C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225" y="1209022"/>
            <a:ext cx="5515745" cy="54300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3FF2FF4-CE1E-4D6E-9ED4-9FDB6150E5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530" y="1745406"/>
            <a:ext cx="5715798" cy="89547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4E06E89-5CC4-4C2A-956B-1621F3DBBF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5530" y="2612644"/>
            <a:ext cx="5715798" cy="80021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F48D467-DAE0-49B8-89C2-FC43A3EBFD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5530" y="3390026"/>
            <a:ext cx="5715798" cy="90500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82FC51C5-82C4-457A-86EC-9C86434039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4740" y="4225134"/>
            <a:ext cx="5726588" cy="86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6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4F631FAA-947A-4212-B21C-418CF5D891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504" y="36811"/>
            <a:ext cx="5112568" cy="1017637"/>
          </a:xfrm>
        </p:spPr>
        <p:txBody>
          <a:bodyPr/>
          <a:lstStyle/>
          <a:p>
            <a:r>
              <a:rPr lang="es-MX" dirty="0" err="1"/>
              <a:t>Acab</a:t>
            </a:r>
            <a:r>
              <a:rPr lang="es-MX" dirty="0"/>
              <a:t> se comporta como un niño mimado 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076546-CFFD-45DE-9F54-679F56AC0C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04" y="2308001"/>
            <a:ext cx="4680520" cy="2736304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bg1"/>
                </a:solidFill>
              </a:rPr>
              <a:t>Vs4: </a:t>
            </a:r>
            <a:r>
              <a:rPr lang="es-MX" dirty="0" err="1"/>
              <a:t>Acab</a:t>
            </a:r>
            <a:r>
              <a:rPr lang="es-MX" dirty="0"/>
              <a:t> se enoja y se pone triste.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dirty="0"/>
              <a:t>Va como un niño a hacer berrinche con su esposa.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L" dirty="0">
                <a:solidFill>
                  <a:schemeClr val="bg1"/>
                </a:solidFill>
              </a:rPr>
              <a:t>“</a:t>
            </a:r>
            <a:r>
              <a:rPr lang="es-MX" dirty="0" err="1">
                <a:solidFill>
                  <a:schemeClr val="bg1"/>
                </a:solidFill>
              </a:rPr>
              <a:t>acostóse</a:t>
            </a:r>
            <a:r>
              <a:rPr lang="es-MX" dirty="0">
                <a:solidFill>
                  <a:schemeClr val="bg1"/>
                </a:solidFill>
              </a:rPr>
              <a:t> en su cama, y volvió su rostro, y no comió pan.”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L" dirty="0"/>
              <a:t>Este relato y lo que sigue parece sacada de una       historia para niños.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L" dirty="0" err="1"/>
              <a:t>Acab</a:t>
            </a:r>
            <a:r>
              <a:rPr lang="es-CL" dirty="0"/>
              <a:t> demuestra otra vez que es un hombre </a:t>
            </a:r>
            <a:r>
              <a:rPr lang="es-CL" dirty="0">
                <a:solidFill>
                  <a:srgbClr val="FFFF00"/>
                </a:solidFill>
              </a:rPr>
              <a:t>SIN      CARÁCTER.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L" dirty="0"/>
              <a:t>¿Es ese su rey? ¿Rey de todo Israel del norte?</a:t>
            </a:r>
          </a:p>
        </p:txBody>
      </p:sp>
      <p:pic>
        <p:nvPicPr>
          <p:cNvPr id="1026" name="Picture 2" descr="Estas señales revelan que tu hijo es demasiado mimado | Revista VIDASANA">
            <a:extLst>
              <a:ext uri="{FF2B5EF4-FFF2-40B4-BE49-F238E27FC236}">
                <a16:creationId xmlns:a16="http://schemas.microsoft.com/office/drawing/2014/main" id="{E61B55EF-6886-40C7-AE21-C8ABCFDBFFBE}"/>
              </a:ext>
            </a:extLst>
          </p:cNvPr>
          <p:cNvPicPr>
            <a:picLocks noGrp="1" noChangeAspect="1" noChangeArrowheads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6" r="3136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AD38A5B-1830-4D9A-8A95-8ECF0606AFA7}"/>
              </a:ext>
            </a:extLst>
          </p:cNvPr>
          <p:cNvSpPr txBox="1"/>
          <p:nvPr/>
        </p:nvSpPr>
        <p:spPr>
          <a:xfrm>
            <a:off x="4112" y="1131589"/>
            <a:ext cx="5328592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600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Y </a:t>
            </a:r>
            <a:r>
              <a:rPr lang="es-MX" sz="1600" b="0" i="0" dirty="0" err="1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vínose</a:t>
            </a:r>
            <a:r>
              <a:rPr lang="es-MX" sz="1600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s-MX" sz="1600" b="0" i="0" dirty="0" err="1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Achâb</a:t>
            </a:r>
            <a:r>
              <a:rPr lang="es-MX" sz="1600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 á su casa </a:t>
            </a:r>
            <a:r>
              <a:rPr lang="es-MX" sz="1600" b="1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triste y enojado</a:t>
            </a:r>
            <a:r>
              <a:rPr lang="es-MX" sz="1600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, por la palabra que Naboth de Jezreel le había respondido, diciendo: No te daré la heredad de mis padres. Y </a:t>
            </a:r>
            <a:r>
              <a:rPr lang="es-MX" sz="1600" b="1" i="0" dirty="0" err="1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acostóse</a:t>
            </a:r>
            <a:r>
              <a:rPr lang="es-MX" sz="1600" b="1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 en su         cama, y volvió su rostro, y no comió pan.</a:t>
            </a:r>
            <a:endParaRPr lang="es-CL" sz="1600" b="1" dirty="0"/>
          </a:p>
        </p:txBody>
      </p:sp>
      <p:pic>
        <p:nvPicPr>
          <p:cNvPr id="6" name="Imagen 5" descr="Logotipo, Icono&#10;&#10;Descripción generada automáticamente">
            <a:extLst>
              <a:ext uri="{FF2B5EF4-FFF2-40B4-BE49-F238E27FC236}">
                <a16:creationId xmlns:a16="http://schemas.microsoft.com/office/drawing/2014/main" id="{8A550537-9C77-4DF0-92D1-0CCAD3E9D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391" y="36811"/>
            <a:ext cx="936105" cy="83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7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 flipH="1">
            <a:off x="467544" y="1420806"/>
            <a:ext cx="2880320" cy="678692"/>
            <a:chOff x="803640" y="3362835"/>
            <a:chExt cx="2059657" cy="678692"/>
          </a:xfrm>
        </p:grpSpPr>
        <p:sp>
          <p:nvSpPr>
            <p:cNvPr id="11" name="TextBox 10"/>
            <p:cNvSpPr txBox="1"/>
            <p:nvPr/>
          </p:nvSpPr>
          <p:spPr>
            <a:xfrm>
              <a:off x="803640" y="3579862"/>
              <a:ext cx="2059657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zing.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03640" y="3362835"/>
              <a:ext cx="205965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 flipH="1">
            <a:off x="467544" y="2188497"/>
            <a:ext cx="2880320" cy="678692"/>
            <a:chOff x="803640" y="3362835"/>
            <a:chExt cx="2059657" cy="678692"/>
          </a:xfrm>
        </p:grpSpPr>
        <p:sp>
          <p:nvSpPr>
            <p:cNvPr id="14" name="TextBox 13"/>
            <p:cNvSpPr txBox="1"/>
            <p:nvPr/>
          </p:nvSpPr>
          <p:spPr>
            <a:xfrm>
              <a:off x="803640" y="3579862"/>
              <a:ext cx="2059657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zing.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03640" y="3362835"/>
              <a:ext cx="205965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 flipH="1">
            <a:off x="467544" y="2956188"/>
            <a:ext cx="2880320" cy="678692"/>
            <a:chOff x="803640" y="3362835"/>
            <a:chExt cx="2059657" cy="678692"/>
          </a:xfrm>
        </p:grpSpPr>
        <p:sp>
          <p:nvSpPr>
            <p:cNvPr id="17" name="TextBox 16"/>
            <p:cNvSpPr txBox="1"/>
            <p:nvPr/>
          </p:nvSpPr>
          <p:spPr>
            <a:xfrm>
              <a:off x="803640" y="3579862"/>
              <a:ext cx="2059657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zing.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03640" y="3362835"/>
              <a:ext cx="205965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 flipH="1">
            <a:off x="467544" y="3723878"/>
            <a:ext cx="2880320" cy="678692"/>
            <a:chOff x="803640" y="3362835"/>
            <a:chExt cx="2059657" cy="678692"/>
          </a:xfrm>
        </p:grpSpPr>
        <p:sp>
          <p:nvSpPr>
            <p:cNvPr id="20" name="TextBox 19"/>
            <p:cNvSpPr txBox="1"/>
            <p:nvPr/>
          </p:nvSpPr>
          <p:spPr>
            <a:xfrm>
              <a:off x="803640" y="3579862"/>
              <a:ext cx="2059657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zing.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3640" y="3362835"/>
              <a:ext cx="205965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6E44D181-94A3-42F6-ADED-E48CA09138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2051" y="32419"/>
            <a:ext cx="8679898" cy="543185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MX" dirty="0"/>
              <a:t>Comparación </a:t>
            </a:r>
            <a:r>
              <a:rPr lang="es-MX" dirty="0" err="1"/>
              <a:t>Acab-Boric</a:t>
            </a:r>
            <a:endParaRPr lang="es-CL" dirty="0"/>
          </a:p>
        </p:txBody>
      </p:sp>
      <p:pic>
        <p:nvPicPr>
          <p:cNvPr id="1028" name="Picture 4" descr="Sergio I. Melnick on Twitter: &quot;#BoricNoSeLaPuede...que cosa tan obvia&quot; /  Twitter">
            <a:extLst>
              <a:ext uri="{FF2B5EF4-FFF2-40B4-BE49-F238E27FC236}">
                <a16:creationId xmlns:a16="http://schemas.microsoft.com/office/drawing/2014/main" id="{F01DD41A-2A0B-4150-94B2-CDDB8ED54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4" y="635794"/>
            <a:ext cx="2907145" cy="450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CA6679DA-4BB1-46F4-83A3-98D8A26D9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102" y="630622"/>
            <a:ext cx="6179274" cy="2453595"/>
          </a:xfrm>
          <a:prstGeom prst="rect">
            <a:avLst/>
          </a:prstGeom>
        </p:spPr>
      </p:pic>
      <p:pic>
        <p:nvPicPr>
          <p:cNvPr id="1030" name="Picture 6" descr="Formación en Línea: la Agenda 2030, la reforma de las Naciones Unidas y el  trabajo decente para los interlocutores sociales, con enfoque Sur-Sur –  South-South Meeting Point">
            <a:extLst>
              <a:ext uri="{FF2B5EF4-FFF2-40B4-BE49-F238E27FC236}">
                <a16:creationId xmlns:a16="http://schemas.microsoft.com/office/drawing/2014/main" id="{CBEEECDE-E992-42F1-8D6C-E9C39565B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958" y="3084216"/>
            <a:ext cx="6217241" cy="209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n 21" descr="Logotipo, Icono&#10;&#10;Descripción generada automáticamente">
            <a:extLst>
              <a:ext uri="{FF2B5EF4-FFF2-40B4-BE49-F238E27FC236}">
                <a16:creationId xmlns:a16="http://schemas.microsoft.com/office/drawing/2014/main" id="{75C7DEF9-395C-491D-AF37-E6137257D1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6585" y="-9039"/>
            <a:ext cx="741333" cy="66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46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219624" y="1447137"/>
            <a:ext cx="3384376" cy="32283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7" name="Rectangle 6"/>
          <p:cNvSpPr/>
          <p:nvPr/>
        </p:nvSpPr>
        <p:spPr>
          <a:xfrm>
            <a:off x="539552" y="476651"/>
            <a:ext cx="4680072" cy="9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8" name="Isosceles Triangle 7"/>
          <p:cNvSpPr/>
          <p:nvPr/>
        </p:nvSpPr>
        <p:spPr>
          <a:xfrm rot="16200000">
            <a:off x="4917040" y="2917874"/>
            <a:ext cx="332790" cy="2868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0" name="Text Placeholder 13"/>
          <p:cNvSpPr txBox="1">
            <a:spLocks/>
          </p:cNvSpPr>
          <p:nvPr/>
        </p:nvSpPr>
        <p:spPr>
          <a:xfrm>
            <a:off x="5349458" y="1562962"/>
            <a:ext cx="3025356" cy="926353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None/>
            </a:pPr>
            <a:r>
              <a:rPr lang="en-US" sz="2400" b="1" dirty="0">
                <a:solidFill>
                  <a:schemeClr val="bg1"/>
                </a:solidFill>
                <a:cs typeface="Arial" pitchFamily="34" charset="0"/>
              </a:rPr>
              <a:t>1 Reyes 21:5-7</a:t>
            </a:r>
            <a:endParaRPr lang="en-US" altLang="ko-KR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26878" y="2213287"/>
            <a:ext cx="3377121" cy="24622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s-MX" sz="1400" b="1" i="0" u="none" strike="noStrike" dirty="0">
                <a:solidFill>
                  <a:srgbClr val="0092F2"/>
                </a:solidFill>
                <a:effectLst/>
                <a:latin typeface="Arial" panose="020B0604020202020204" pitchFamily="34" charset="0"/>
                <a:hlinkClick r:id="rId3"/>
              </a:rPr>
              <a:t>5</a:t>
            </a:r>
            <a:r>
              <a:rPr lang="es-MX" sz="1400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Y vino á él su mujer Jezabel, y </a:t>
            </a:r>
            <a:r>
              <a:rPr lang="es-MX" sz="1400" b="0" i="0" dirty="0" err="1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díjole</a:t>
            </a:r>
            <a:r>
              <a:rPr lang="es-MX" sz="1400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:    ¿Por qué está tan triste tu espíritu, y no comes pan? </a:t>
            </a:r>
            <a:r>
              <a:rPr lang="es-MX" sz="1400" b="1" i="0" u="none" strike="noStrike" dirty="0">
                <a:solidFill>
                  <a:srgbClr val="0092F2"/>
                </a:solidFill>
                <a:effectLst/>
                <a:latin typeface="Arial" panose="020B0604020202020204" pitchFamily="34" charset="0"/>
                <a:hlinkClick r:id="rId4"/>
              </a:rPr>
              <a:t>6</a:t>
            </a:r>
            <a:r>
              <a:rPr lang="es-MX" sz="1400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Y él respondió: Porque     hablé con Naboth de Jezreel, y </a:t>
            </a:r>
            <a:r>
              <a:rPr lang="es-MX" sz="1400" b="0" i="0" dirty="0" err="1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díjele</a:t>
            </a:r>
            <a:r>
              <a:rPr lang="es-MX" sz="1400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     que me diera su viña por dinero, </a:t>
            </a:r>
            <a:r>
              <a:rPr lang="es-MX" sz="1400" b="0" i="0" dirty="0" err="1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ó</a:t>
            </a:r>
            <a:r>
              <a:rPr lang="es-MX" sz="1400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 que,  si más quería, le daría otra viña por ella; y él respondió: Yo no te daré mi viña. </a:t>
            </a:r>
            <a:r>
              <a:rPr lang="es-MX" sz="1400" b="1" i="0" u="none" strike="noStrike" dirty="0">
                <a:solidFill>
                  <a:srgbClr val="0092F2"/>
                </a:solidFill>
                <a:effectLst/>
                <a:latin typeface="Arial" panose="020B0604020202020204" pitchFamily="34" charset="0"/>
                <a:hlinkClick r:id="rId5"/>
              </a:rPr>
              <a:t>7</a:t>
            </a:r>
            <a:r>
              <a:rPr lang="es-MX" sz="1400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Y su mujer Jezabel le dijo: ¿Eres tú ahora  rey sobre Israel? Levántate, y come pan, y alégrate: yo te daré la viña de Naboth de Jezreel.</a:t>
            </a:r>
            <a:endParaRPr lang="ko-KR" altLang="en-US" sz="1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Text Placeholder 13"/>
          <p:cNvSpPr txBox="1">
            <a:spLocks/>
          </p:cNvSpPr>
          <p:nvPr/>
        </p:nvSpPr>
        <p:spPr>
          <a:xfrm>
            <a:off x="755576" y="498277"/>
            <a:ext cx="4032448" cy="926353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Jezabel</a:t>
            </a:r>
            <a:r>
              <a:rPr lang="en-US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tiene</a:t>
            </a:r>
            <a:r>
              <a:rPr lang="en-US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autoridad</a:t>
            </a:r>
            <a:r>
              <a:rPr lang="en-US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sobre</a:t>
            </a:r>
            <a:r>
              <a:rPr lang="en-US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Acab</a:t>
            </a:r>
            <a:endParaRPr lang="en-US" altLang="ko-KR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9" name="Isosceles Triangle 8"/>
          <p:cNvSpPr/>
          <p:nvPr/>
        </p:nvSpPr>
        <p:spPr>
          <a:xfrm rot="5400000">
            <a:off x="5196673" y="803941"/>
            <a:ext cx="332790" cy="28688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B155113-04D5-4D60-B742-08AC1219FD4A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9" b="281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FF32FC2-53B9-4A56-977A-E4C57A65EC30}"/>
              </a:ext>
            </a:extLst>
          </p:cNvPr>
          <p:cNvSpPr txBox="1"/>
          <p:nvPr/>
        </p:nvSpPr>
        <p:spPr>
          <a:xfrm>
            <a:off x="5580112" y="456964"/>
            <a:ext cx="2881912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i="1" dirty="0"/>
              <a:t>¿Quién gobierna </a:t>
            </a:r>
          </a:p>
          <a:p>
            <a:pPr algn="ctr"/>
            <a:r>
              <a:rPr lang="es-MX" sz="2800" i="1" dirty="0"/>
              <a:t>realmente?</a:t>
            </a:r>
            <a:endParaRPr lang="es-CL" sz="2800" i="1" dirty="0"/>
          </a:p>
        </p:txBody>
      </p:sp>
      <p:pic>
        <p:nvPicPr>
          <p:cNvPr id="12" name="Imagen 11" descr="Logotipo, Icono&#10;&#10;Descripción generada automáticamente">
            <a:extLst>
              <a:ext uri="{FF2B5EF4-FFF2-40B4-BE49-F238E27FC236}">
                <a16:creationId xmlns:a16="http://schemas.microsoft.com/office/drawing/2014/main" id="{3992CFE3-AD4C-40DF-B721-9CFF5A15BD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6772" y="441493"/>
            <a:ext cx="936105" cy="83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0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185FB2E0-0913-49DE-A3E3-AB7302ACEA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478067B-3A40-4E9F-B829-7FE2B63918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F35D0F6A-C339-4002-B58D-0078F2E6C08A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C161C1B-AA62-44EF-8F77-9EB964A01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0"/>
            <a:ext cx="9144000" cy="51435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1954695-A973-4EA5-8EB9-2D6476DB3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131591"/>
            <a:ext cx="6552728" cy="108012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43482EC-DAA9-4666-9F42-67DD02B155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2211711"/>
            <a:ext cx="5328592" cy="81926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B035524-66AC-49DC-8CFC-22991A4DAE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948" y="3063035"/>
            <a:ext cx="5992061" cy="117033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22EE41B-E881-4CC0-8F6A-C53A16EDC0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552" y="4233372"/>
            <a:ext cx="5887272" cy="910128"/>
          </a:xfrm>
          <a:prstGeom prst="rect">
            <a:avLst/>
          </a:prstGeom>
        </p:spPr>
      </p:pic>
      <p:pic>
        <p:nvPicPr>
          <p:cNvPr id="11" name="Imagen 10" descr="Logotipo, Icono&#10;&#10;Descripción generada automáticamente">
            <a:extLst>
              <a:ext uri="{FF2B5EF4-FFF2-40B4-BE49-F238E27FC236}">
                <a16:creationId xmlns:a16="http://schemas.microsoft.com/office/drawing/2014/main" id="{9F12A1AE-D256-468D-A600-6C6E5ED213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6131" y="113953"/>
            <a:ext cx="936105" cy="83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47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ko-KR" dirty="0" err="1"/>
              <a:t>Jezabel</a:t>
            </a:r>
            <a:r>
              <a:rPr lang="en-US" altLang="ko-KR" dirty="0"/>
              <a:t> y </a:t>
            </a:r>
            <a:r>
              <a:rPr lang="en-US" altLang="ko-KR" dirty="0" err="1"/>
              <a:t>su</a:t>
            </a:r>
            <a:r>
              <a:rPr lang="en-US" altLang="ko-KR" dirty="0"/>
              <a:t> plan </a:t>
            </a:r>
            <a:r>
              <a:rPr lang="en-US" altLang="ko-KR" dirty="0" err="1"/>
              <a:t>perverso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944605" y="2411375"/>
            <a:ext cx="999728" cy="994953"/>
            <a:chOff x="6127601" y="487152"/>
            <a:chExt cx="999728" cy="994953"/>
          </a:xfrm>
        </p:grpSpPr>
        <p:sp>
          <p:nvSpPr>
            <p:cNvPr id="6" name="Oval 5"/>
            <p:cNvSpPr/>
            <p:nvPr userDrawn="1"/>
          </p:nvSpPr>
          <p:spPr>
            <a:xfrm>
              <a:off x="6127601" y="762025"/>
              <a:ext cx="720080" cy="720080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 userDrawn="1"/>
          </p:nvSpPr>
          <p:spPr>
            <a:xfrm>
              <a:off x="6847681" y="621668"/>
              <a:ext cx="279648" cy="279648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 userDrawn="1"/>
          </p:nvSpPr>
          <p:spPr>
            <a:xfrm>
              <a:off x="6475870" y="487152"/>
              <a:ext cx="139824" cy="139824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27523" y="790582"/>
            <a:ext cx="488093" cy="485762"/>
            <a:chOff x="6127601" y="487152"/>
            <a:chExt cx="999728" cy="994953"/>
          </a:xfrm>
          <a:solidFill>
            <a:schemeClr val="bg1">
              <a:alpha val="70000"/>
            </a:schemeClr>
          </a:solidFill>
        </p:grpSpPr>
        <p:sp>
          <p:nvSpPr>
            <p:cNvPr id="10" name="Oval 9"/>
            <p:cNvSpPr/>
            <p:nvPr userDrawn="1"/>
          </p:nvSpPr>
          <p:spPr>
            <a:xfrm>
              <a:off x="6127601" y="762025"/>
              <a:ext cx="720080" cy="7200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 userDrawn="1"/>
          </p:nvSpPr>
          <p:spPr>
            <a:xfrm>
              <a:off x="6847681" y="621668"/>
              <a:ext cx="279648" cy="2796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6475870" y="487152"/>
              <a:ext cx="139824" cy="1398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28760" y="992787"/>
            <a:ext cx="4983088" cy="2642662"/>
            <a:chOff x="2221028" y="831519"/>
            <a:chExt cx="3165351" cy="2642662"/>
          </a:xfrm>
        </p:grpSpPr>
        <p:sp>
          <p:nvSpPr>
            <p:cNvPr id="14" name="TextBox 13"/>
            <p:cNvSpPr txBox="1"/>
            <p:nvPr/>
          </p:nvSpPr>
          <p:spPr>
            <a:xfrm>
              <a:off x="2221028" y="1165857"/>
              <a:ext cx="3025750" cy="23083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MX" sz="1600" b="0" i="0" dirty="0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Entonces ella escribió cartas en nombre de </a:t>
              </a:r>
              <a:r>
                <a:rPr lang="es-MX" sz="1600" b="0" i="0" dirty="0" err="1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Achâb</a:t>
              </a:r>
              <a:r>
                <a:rPr lang="es-MX" sz="1600" b="0" i="0" dirty="0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, y </a:t>
              </a:r>
              <a:r>
                <a:rPr lang="es-MX" sz="1600" b="0" i="0" dirty="0" err="1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sellólas</a:t>
              </a:r>
              <a:r>
                <a:rPr lang="es-MX" sz="1600" b="0" i="0" dirty="0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 con su anillo y </a:t>
              </a:r>
              <a:r>
                <a:rPr lang="es-MX" sz="1600" b="0" i="0" dirty="0" err="1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enviólas</a:t>
              </a:r>
              <a:r>
                <a:rPr lang="es-MX" sz="1600" b="0" i="0" dirty="0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 á los ancianos y á los principales que moraban en su ciudad con   Naboth. </a:t>
              </a:r>
              <a:r>
                <a:rPr lang="es-MX" sz="1600" b="1" i="0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9</a:t>
              </a:r>
              <a:r>
                <a:rPr lang="es-MX" sz="1600" b="0" i="0" dirty="0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Y las cartas que escribió decían así:        Proclamad ayuno, y poned á Naboth á la cabecera del pueblo; </a:t>
              </a:r>
              <a:r>
                <a:rPr lang="es-MX" sz="1600" b="1" i="0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10</a:t>
              </a:r>
              <a:r>
                <a:rPr lang="es-MX" sz="1600" b="0" i="0" dirty="0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Y poned dos hombres perversos      delante de él, que atestigüen contra él, y digan: Tú has blasfemado á Dios y al rey. Y entonces            sacadlo, y apedreadlo, y muera.</a:t>
              </a:r>
              <a:endParaRPr lang="en-US" altLang="ko-KR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50447" y="831519"/>
              <a:ext cx="2835932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MX" altLang="ko-KR" b="1" dirty="0">
                  <a:solidFill>
                    <a:schemeClr val="accent1"/>
                  </a:solidFill>
                  <a:cs typeface="Arial" pitchFamily="34" charset="0"/>
                </a:rPr>
                <a:t>¿Qué hizo Jezabel?</a:t>
              </a:r>
              <a:endParaRPr lang="ko-KR" altLang="en-US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</p:grpSp>
      <p:pic>
        <p:nvPicPr>
          <p:cNvPr id="16" name="Imagen 15" descr="Logotipo, Icono&#10;&#10;Descripción generada automáticamente">
            <a:extLst>
              <a:ext uri="{FF2B5EF4-FFF2-40B4-BE49-F238E27FC236}">
                <a16:creationId xmlns:a16="http://schemas.microsoft.com/office/drawing/2014/main" id="{A2B55C20-E06C-470E-BD4F-771063F0F9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6592" y="2626805"/>
            <a:ext cx="936105" cy="838965"/>
          </a:xfrm>
          <a:prstGeom prst="rect">
            <a:avLst/>
          </a:prstGeom>
        </p:spPr>
      </p:pic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5353E894-78AC-48D3-A616-777DFF3159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MX" dirty="0"/>
              <a:t>1° Reyes 21:8-10</a:t>
            </a:r>
            <a:endParaRPr lang="es-CL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BB214FE-2E7E-42BF-9093-DA6F9F34004C}"/>
              </a:ext>
            </a:extLst>
          </p:cNvPr>
          <p:cNvSpPr txBox="1"/>
          <p:nvPr/>
        </p:nvSpPr>
        <p:spPr>
          <a:xfrm>
            <a:off x="107504" y="3797747"/>
            <a:ext cx="4608512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¿Qué es esto proclamad ayuno?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err="1"/>
              <a:t>Acab</a:t>
            </a:r>
            <a:r>
              <a:rPr lang="es-CL" dirty="0"/>
              <a:t> de acuerdo con este plan.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Mentiras para poder matarlo.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¿Cuál era la acusación?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CDA9A4B-C14B-4812-BC82-7539E31D0B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5342" y="4780"/>
            <a:ext cx="3738658" cy="237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5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ko-KR" dirty="0" err="1"/>
              <a:t>Jezabel</a:t>
            </a:r>
            <a:r>
              <a:rPr lang="en-US" altLang="ko-KR" dirty="0"/>
              <a:t> y </a:t>
            </a:r>
            <a:r>
              <a:rPr lang="en-US" altLang="ko-KR" dirty="0" err="1"/>
              <a:t>su</a:t>
            </a:r>
            <a:r>
              <a:rPr lang="en-US" altLang="ko-KR" dirty="0"/>
              <a:t> </a:t>
            </a:r>
            <a:r>
              <a:rPr lang="en-US" altLang="ko-KR" dirty="0" err="1"/>
              <a:t>plán</a:t>
            </a:r>
            <a:r>
              <a:rPr lang="en-US" altLang="ko-KR" dirty="0"/>
              <a:t> </a:t>
            </a:r>
            <a:r>
              <a:rPr lang="en-US" altLang="ko-KR" dirty="0" err="1"/>
              <a:t>perverso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944605" y="2411375"/>
            <a:ext cx="999728" cy="994953"/>
            <a:chOff x="6127601" y="487152"/>
            <a:chExt cx="999728" cy="994953"/>
          </a:xfrm>
        </p:grpSpPr>
        <p:sp>
          <p:nvSpPr>
            <p:cNvPr id="6" name="Oval 5"/>
            <p:cNvSpPr/>
            <p:nvPr userDrawn="1"/>
          </p:nvSpPr>
          <p:spPr>
            <a:xfrm>
              <a:off x="6127601" y="762025"/>
              <a:ext cx="720080" cy="720080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 userDrawn="1"/>
          </p:nvSpPr>
          <p:spPr>
            <a:xfrm>
              <a:off x="6847681" y="621668"/>
              <a:ext cx="279648" cy="279648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 userDrawn="1"/>
          </p:nvSpPr>
          <p:spPr>
            <a:xfrm>
              <a:off x="6475870" y="487152"/>
              <a:ext cx="139824" cy="139824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27523" y="790582"/>
            <a:ext cx="488093" cy="485762"/>
            <a:chOff x="6127601" y="487152"/>
            <a:chExt cx="999728" cy="994953"/>
          </a:xfrm>
          <a:solidFill>
            <a:schemeClr val="bg1">
              <a:alpha val="70000"/>
            </a:schemeClr>
          </a:solidFill>
        </p:grpSpPr>
        <p:sp>
          <p:nvSpPr>
            <p:cNvPr id="10" name="Oval 9"/>
            <p:cNvSpPr/>
            <p:nvPr userDrawn="1"/>
          </p:nvSpPr>
          <p:spPr>
            <a:xfrm>
              <a:off x="6127601" y="762025"/>
              <a:ext cx="720080" cy="7200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 userDrawn="1"/>
          </p:nvSpPr>
          <p:spPr>
            <a:xfrm>
              <a:off x="6847681" y="621668"/>
              <a:ext cx="279648" cy="2796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6475870" y="487152"/>
              <a:ext cx="139824" cy="1398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5026" y="436156"/>
            <a:ext cx="5653097" cy="3546442"/>
            <a:chOff x="2178578" y="274888"/>
            <a:chExt cx="3069336" cy="3546442"/>
          </a:xfrm>
        </p:grpSpPr>
        <p:sp>
          <p:nvSpPr>
            <p:cNvPr id="14" name="TextBox 13"/>
            <p:cNvSpPr txBox="1"/>
            <p:nvPr/>
          </p:nvSpPr>
          <p:spPr>
            <a:xfrm>
              <a:off x="2178578" y="1020563"/>
              <a:ext cx="3025750" cy="280076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MX" sz="1600" b="1" i="0" u="none" strike="noStrike" dirty="0">
                  <a:solidFill>
                    <a:srgbClr val="FFFF00"/>
                  </a:solidFill>
                  <a:effectLst/>
                  <a:latin typeface="Arial" panose="020B060402020202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11</a:t>
              </a:r>
              <a:r>
                <a:rPr lang="es-MX" sz="1600" b="0" i="0" dirty="0">
                  <a:solidFill>
                    <a:srgbClr val="FFFF00"/>
                  </a:solidFill>
                  <a:effectLst/>
                  <a:latin typeface="Roboto" panose="02000000000000000000" pitchFamily="2" charset="0"/>
                </a:rPr>
                <a:t>Y los de su ciudad, los ancianos y los principales que     moraban en su ciudad, lo hicieron como Jezabel les mandó, conforme á lo escrito en las cartas que ella les había enviado. </a:t>
              </a:r>
              <a:r>
                <a:rPr lang="es-MX" sz="1600" b="1" i="0" u="none" strike="noStrike" dirty="0">
                  <a:solidFill>
                    <a:srgbClr val="FFFF00"/>
                  </a:solidFill>
                  <a:effectLst/>
                  <a:latin typeface="Arial" panose="020B060402020202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12</a:t>
              </a:r>
              <a:r>
                <a:rPr lang="es-MX" sz="1600" b="0" i="0" dirty="0">
                  <a:solidFill>
                    <a:srgbClr val="FFFF00"/>
                  </a:solidFill>
                  <a:effectLst/>
                  <a:latin typeface="Roboto" panose="02000000000000000000" pitchFamily="2" charset="0"/>
                </a:rPr>
                <a:t>Y promulgaron ayuno, y asentaron á Naboth á la        cabecera del pueblo. </a:t>
              </a:r>
              <a:r>
                <a:rPr lang="es-MX" sz="1600" b="1" i="0" u="none" strike="noStrike" dirty="0">
                  <a:solidFill>
                    <a:srgbClr val="FFFF00"/>
                  </a:solidFill>
                  <a:effectLst/>
                  <a:latin typeface="Arial" panose="020B06040202020202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13</a:t>
              </a:r>
              <a:r>
                <a:rPr lang="es-MX" sz="1600" b="0" i="0" dirty="0">
                  <a:solidFill>
                    <a:srgbClr val="FFFF00"/>
                  </a:solidFill>
                  <a:effectLst/>
                  <a:latin typeface="Roboto" panose="02000000000000000000" pitchFamily="2" charset="0"/>
                </a:rPr>
                <a:t>Vinieron entonces dos hombres      perversos, y </a:t>
              </a:r>
              <a:r>
                <a:rPr lang="es-MX" sz="1600" b="0" i="0" dirty="0" err="1">
                  <a:solidFill>
                    <a:srgbClr val="FFFF00"/>
                  </a:solidFill>
                  <a:effectLst/>
                  <a:latin typeface="Roboto" panose="02000000000000000000" pitchFamily="2" charset="0"/>
                </a:rPr>
                <a:t>sentáronse</a:t>
              </a:r>
              <a:r>
                <a:rPr lang="es-MX" sz="1600" b="0" i="0" dirty="0">
                  <a:solidFill>
                    <a:srgbClr val="FFFF00"/>
                  </a:solidFill>
                  <a:effectLst/>
                  <a:latin typeface="Roboto" panose="02000000000000000000" pitchFamily="2" charset="0"/>
                </a:rPr>
                <a:t> delante de él: y aquellos hombres  de </a:t>
              </a:r>
              <a:r>
                <a:rPr lang="es-MX" sz="1600" b="0" i="0" dirty="0" err="1">
                  <a:solidFill>
                    <a:srgbClr val="FFFF00"/>
                  </a:solidFill>
                  <a:effectLst/>
                  <a:latin typeface="Roboto" panose="02000000000000000000" pitchFamily="2" charset="0"/>
                </a:rPr>
                <a:t>Belial</a:t>
              </a:r>
              <a:r>
                <a:rPr lang="es-MX" sz="1600" b="0" i="0" dirty="0">
                  <a:solidFill>
                    <a:srgbClr val="FFFF00"/>
                  </a:solidFill>
                  <a:effectLst/>
                  <a:latin typeface="Roboto" panose="02000000000000000000" pitchFamily="2" charset="0"/>
                </a:rPr>
                <a:t> atestiguaron contra Naboth delante del pueblo, diciendo: Naboth ha blasfemado á Dios y al rey. Y </a:t>
              </a:r>
              <a:r>
                <a:rPr lang="es-MX" sz="1600" b="0" i="0" dirty="0" err="1">
                  <a:solidFill>
                    <a:srgbClr val="FFFF00"/>
                  </a:solidFill>
                  <a:effectLst/>
                  <a:latin typeface="Roboto" panose="02000000000000000000" pitchFamily="2" charset="0"/>
                </a:rPr>
                <a:t>sacáronlo</a:t>
              </a:r>
              <a:r>
                <a:rPr lang="es-MX" sz="1600" b="0" i="0" dirty="0">
                  <a:solidFill>
                    <a:srgbClr val="FFFF00"/>
                  </a:solidFill>
                  <a:effectLst/>
                  <a:latin typeface="Roboto" panose="02000000000000000000" pitchFamily="2" charset="0"/>
                </a:rPr>
                <a:t>    fuera de la ciudad, y </a:t>
              </a:r>
              <a:r>
                <a:rPr lang="es-MX" sz="1600" b="0" i="0" dirty="0" err="1">
                  <a:solidFill>
                    <a:srgbClr val="FFFF00"/>
                  </a:solidFill>
                  <a:effectLst/>
                  <a:latin typeface="Roboto" panose="02000000000000000000" pitchFamily="2" charset="0"/>
                </a:rPr>
                <a:t>apedreáronlo</a:t>
              </a:r>
              <a:r>
                <a:rPr lang="es-MX" sz="1600" b="0" i="0" dirty="0">
                  <a:solidFill>
                    <a:srgbClr val="FFFF00"/>
                  </a:solidFill>
                  <a:effectLst/>
                  <a:latin typeface="Roboto" panose="02000000000000000000" pitchFamily="2" charset="0"/>
                </a:rPr>
                <a:t> con piedras, y  </a:t>
              </a:r>
              <a:r>
                <a:rPr lang="es-MX" sz="1600" b="1" i="0" u="none" strike="noStrike" dirty="0">
                  <a:solidFill>
                    <a:srgbClr val="FFFF00"/>
                  </a:solidFill>
                  <a:effectLst/>
                  <a:latin typeface="Arial" panose="020B0604020202020204" pitchFamily="34" charset="0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14</a:t>
              </a:r>
              <a:r>
                <a:rPr lang="es-MX" sz="1600" b="0" i="0" dirty="0">
                  <a:solidFill>
                    <a:srgbClr val="FFFF00"/>
                  </a:solidFill>
                  <a:effectLst/>
                  <a:latin typeface="Roboto" panose="02000000000000000000" pitchFamily="2" charset="0"/>
                </a:rPr>
                <a:t>Después enviaron á decir á Jezabel: Naboth ha sido apedreado y   muerto.</a:t>
              </a:r>
              <a:endParaRPr lang="en-US" altLang="ko-KR" sz="1600" dirty="0">
                <a:solidFill>
                  <a:srgbClr val="FFFF00"/>
                </a:solidFill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411982" y="274888"/>
              <a:ext cx="2835932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MX" altLang="ko-KR" b="1" dirty="0">
                  <a:solidFill>
                    <a:schemeClr val="accent1"/>
                  </a:solidFill>
                  <a:cs typeface="Arial" pitchFamily="34" charset="0"/>
                </a:rPr>
                <a:t>¿Cómo resultó el plan de Jezabel?</a:t>
              </a:r>
              <a:endParaRPr lang="ko-KR" altLang="en-US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</p:grpSp>
      <p:pic>
        <p:nvPicPr>
          <p:cNvPr id="16" name="Imagen 15" descr="Logotipo, Icono&#10;&#10;Descripción generada automáticamente">
            <a:extLst>
              <a:ext uri="{FF2B5EF4-FFF2-40B4-BE49-F238E27FC236}">
                <a16:creationId xmlns:a16="http://schemas.microsoft.com/office/drawing/2014/main" id="{A2B55C20-E06C-470E-BD4F-771063F0F9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6592" y="2626805"/>
            <a:ext cx="936105" cy="838965"/>
          </a:xfrm>
          <a:prstGeom prst="rect">
            <a:avLst/>
          </a:prstGeom>
        </p:spPr>
      </p:pic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5353E894-78AC-48D3-A616-777DFF3159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MX" dirty="0"/>
              <a:t>1° Reyes 21:11-15</a:t>
            </a:r>
            <a:endParaRPr lang="es-CL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BB214FE-2E7E-42BF-9093-DA6F9F34004C}"/>
              </a:ext>
            </a:extLst>
          </p:cNvPr>
          <p:cNvSpPr txBox="1"/>
          <p:nvPr/>
        </p:nvSpPr>
        <p:spPr>
          <a:xfrm>
            <a:off x="107504" y="3918940"/>
            <a:ext cx="4608512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¿Cómo muere </a:t>
            </a:r>
            <a:r>
              <a:rPr lang="es-MX" dirty="0" err="1"/>
              <a:t>Nabot</a:t>
            </a:r>
            <a:r>
              <a:rPr lang="es-MX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err="1"/>
              <a:t>Acab</a:t>
            </a:r>
            <a:r>
              <a:rPr lang="es-CL" dirty="0"/>
              <a:t> de acuerdo con este plan.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Mentiras para poder matarlo.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¿Qué sucede con la familia de </a:t>
            </a:r>
            <a:r>
              <a:rPr lang="es-CL" dirty="0" err="1"/>
              <a:t>Nabot</a:t>
            </a:r>
            <a:r>
              <a:rPr lang="es-CL" dirty="0"/>
              <a:t>?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2B32998-1B5D-482C-8CAF-10B0409F1C1F}"/>
              </a:ext>
            </a:extLst>
          </p:cNvPr>
          <p:cNvSpPr txBox="1"/>
          <p:nvPr/>
        </p:nvSpPr>
        <p:spPr>
          <a:xfrm>
            <a:off x="6198410" y="2723121"/>
            <a:ext cx="158417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/>
              <a:t>2° Reyes      9:26-</a:t>
            </a: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526F0FE-14B2-425D-86B8-57AA9CEE51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1649" y="-20652"/>
            <a:ext cx="3582351" cy="235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1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8C55338C-78F1-42BB-9469-75961EF8A175}"/>
              </a:ext>
            </a:extLst>
          </p:cNvPr>
          <p:cNvSpPr txBox="1"/>
          <p:nvPr/>
        </p:nvSpPr>
        <p:spPr>
          <a:xfrm>
            <a:off x="0" y="0"/>
            <a:ext cx="453548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Ahora, ¿se salió con la suya      </a:t>
            </a:r>
            <a:r>
              <a:rPr lang="es-MX" b="1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Acab</a:t>
            </a:r>
            <a:r>
              <a:rPr lang="es-MX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 con la muerte de </a:t>
            </a:r>
            <a:r>
              <a:rPr lang="es-MX" b="1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Nabot</a:t>
            </a:r>
            <a:r>
              <a:rPr lang="es-MX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?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rgbClr val="333333"/>
                </a:solidFill>
                <a:latin typeface="Verdana" panose="020B0604030504040204" pitchFamily="34" charset="0"/>
              </a:rPr>
              <a:t>N</a:t>
            </a:r>
            <a:r>
              <a:rPr lang="es-MX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adie puede quedar impune con el pecado. No importa quién sea el   que lo cometa.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Llegará el día en que el transgresor tendrá que rendir cuentas.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Y así ocurrió con </a:t>
            </a:r>
            <a:r>
              <a:rPr lang="es-MX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Acab</a:t>
            </a:r>
            <a:r>
              <a:rPr lang="es-MX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Leamos ahora los versículos 15 y  16.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EE87552-CBCE-485E-AD63-743C3EBCFDCF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 b="1378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64B93FB-AA93-42DB-A704-AD82F498EB75}"/>
              </a:ext>
            </a:extLst>
          </p:cNvPr>
          <p:cNvSpPr txBox="1"/>
          <p:nvPr/>
        </p:nvSpPr>
        <p:spPr>
          <a:xfrm>
            <a:off x="5023459" y="267494"/>
            <a:ext cx="3744416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Muerte de NABOT</a:t>
            </a:r>
            <a:endParaRPr lang="es-CL" sz="24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659BB05-FAFE-4FCC-A052-576290502BEF}"/>
              </a:ext>
            </a:extLst>
          </p:cNvPr>
          <p:cNvSpPr txBox="1"/>
          <p:nvPr/>
        </p:nvSpPr>
        <p:spPr>
          <a:xfrm>
            <a:off x="-19784" y="2822655"/>
            <a:ext cx="4879816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b="1" i="0" u="none" strike="noStrike" dirty="0">
                <a:solidFill>
                  <a:srgbClr val="92D050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15</a:t>
            </a:r>
            <a:r>
              <a:rPr lang="es-MX" b="0" i="0" dirty="0">
                <a:solidFill>
                  <a:srgbClr val="92D050"/>
                </a:solidFill>
                <a:effectLst/>
                <a:latin typeface="Roboto" panose="02000000000000000000" pitchFamily="2" charset="0"/>
              </a:rPr>
              <a:t>Y como Jezabel oyó que Naboth había sido apedreado y muerto, dijo á </a:t>
            </a:r>
            <a:r>
              <a:rPr lang="es-MX" b="0" i="0" dirty="0" err="1">
                <a:solidFill>
                  <a:srgbClr val="92D050"/>
                </a:solidFill>
                <a:effectLst/>
                <a:latin typeface="Roboto" panose="02000000000000000000" pitchFamily="2" charset="0"/>
              </a:rPr>
              <a:t>Achâb</a:t>
            </a:r>
            <a:r>
              <a:rPr lang="es-MX" b="0" i="0" dirty="0">
                <a:solidFill>
                  <a:srgbClr val="92D050"/>
                </a:solidFill>
                <a:effectLst/>
                <a:latin typeface="Roboto" panose="02000000000000000000" pitchFamily="2" charset="0"/>
              </a:rPr>
              <a:t>: Levántate y posee la viña de Naboth de Jezreel, que no te  la quiso dar por dinero; porque Naboth no vive, sino que es muerto. </a:t>
            </a:r>
            <a:r>
              <a:rPr lang="es-MX" b="1" i="0" u="none" strike="noStrike" dirty="0">
                <a:solidFill>
                  <a:srgbClr val="92D050"/>
                </a:solidFill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16</a:t>
            </a:r>
            <a:r>
              <a:rPr lang="es-MX" b="0" i="0" dirty="0">
                <a:solidFill>
                  <a:srgbClr val="92D050"/>
                </a:solidFill>
                <a:effectLst/>
                <a:latin typeface="Roboto" panose="02000000000000000000" pitchFamily="2" charset="0"/>
              </a:rPr>
              <a:t>Y oyendo </a:t>
            </a:r>
            <a:r>
              <a:rPr lang="es-MX" b="0" i="0" dirty="0" err="1">
                <a:solidFill>
                  <a:srgbClr val="92D050"/>
                </a:solidFill>
                <a:effectLst/>
                <a:latin typeface="Roboto" panose="02000000000000000000" pitchFamily="2" charset="0"/>
              </a:rPr>
              <a:t>Achâb</a:t>
            </a:r>
            <a:r>
              <a:rPr lang="es-MX" b="0" i="0" dirty="0">
                <a:solidFill>
                  <a:srgbClr val="92D050"/>
                </a:solidFill>
                <a:effectLst/>
                <a:latin typeface="Roboto" panose="02000000000000000000" pitchFamily="2" charset="0"/>
              </a:rPr>
              <a:t> que Naboth era muerto, </a:t>
            </a:r>
            <a:r>
              <a:rPr lang="es-MX" b="0" i="0" dirty="0" err="1">
                <a:solidFill>
                  <a:srgbClr val="92D050"/>
                </a:solidFill>
                <a:effectLst/>
                <a:latin typeface="Roboto" panose="02000000000000000000" pitchFamily="2" charset="0"/>
              </a:rPr>
              <a:t>levantóse</a:t>
            </a:r>
            <a:r>
              <a:rPr lang="es-MX" b="0" i="0" dirty="0">
                <a:solidFill>
                  <a:srgbClr val="92D050"/>
                </a:solidFill>
                <a:effectLst/>
                <a:latin typeface="Roboto" panose="02000000000000000000" pitchFamily="2" charset="0"/>
              </a:rPr>
              <a:t> para descender á la viña de Naboth de Jezreel, para tomar posesión de ella.</a:t>
            </a:r>
            <a:endParaRPr lang="es-CL" dirty="0">
              <a:solidFill>
                <a:srgbClr val="92D050"/>
              </a:solidFill>
            </a:endParaRPr>
          </a:p>
        </p:txBody>
      </p:sp>
      <p:pic>
        <p:nvPicPr>
          <p:cNvPr id="10" name="Imagen 9" descr="Logotipo, Icono&#10;&#10;Descripción generada automáticamente">
            <a:extLst>
              <a:ext uri="{FF2B5EF4-FFF2-40B4-BE49-F238E27FC236}">
                <a16:creationId xmlns:a16="http://schemas.microsoft.com/office/drawing/2014/main" id="{38124F07-8E23-4762-8F52-335CC5808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7895" y="4227934"/>
            <a:ext cx="936105" cy="83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1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BC6266-8C17-469E-BA81-D4B7FE6A6F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376" y="51470"/>
            <a:ext cx="4685648" cy="100811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s-MX" dirty="0"/>
              <a:t>Elías anuncia juicio      contra </a:t>
            </a:r>
            <a:r>
              <a:rPr lang="es-MX" dirty="0" err="1"/>
              <a:t>Acab</a:t>
            </a:r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E9E0EFC-94D2-4458-9AFC-636249DBB3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1203598"/>
            <a:ext cx="4860032" cy="3888432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b="1" i="0" u="none" strike="noStrike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17</a:t>
            </a:r>
            <a:r>
              <a:rPr lang="es-MX" sz="1600" b="0" i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  <a:t>Entonces </a:t>
            </a:r>
            <a:r>
              <a:rPr lang="es-MX" sz="1600" b="0" i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  <a:t>fué</a:t>
            </a:r>
            <a:r>
              <a:rPr lang="es-MX" sz="1600" b="0" i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  <a:t> palabra de Jehová á Elías          </a:t>
            </a:r>
            <a:r>
              <a:rPr lang="es-MX" sz="1600" b="0" i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  <a:t>Thisbita</a:t>
            </a:r>
            <a:r>
              <a:rPr lang="es-MX" sz="1600" b="0" i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  <a:t>, diciendo: </a:t>
            </a:r>
            <a:r>
              <a:rPr lang="es-MX" sz="1600" b="1" i="0" u="none" strike="noStrike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18</a:t>
            </a:r>
            <a:r>
              <a:rPr lang="es-MX" sz="1600" b="0" i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  <a:t>Levántate, desciende á      encontrarte con </a:t>
            </a:r>
            <a:r>
              <a:rPr lang="es-MX" sz="1600" b="0" i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  <a:t>Achâb</a:t>
            </a:r>
            <a:r>
              <a:rPr lang="es-MX" sz="1600" b="0" i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  <a:t> rey de Israel, que está en Samaria: he aquí él está en la viña de Naboth, á  la cual ha descendido para tomar posesión de   ella. </a:t>
            </a:r>
            <a:r>
              <a:rPr lang="es-MX" sz="1600" b="1" i="0" u="none" strike="noStrike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</a:t>
            </a:r>
            <a:r>
              <a:rPr lang="es-MX" sz="1600" b="0" i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  <a:t>Y hablarle has, diciendo: Así ha dicho      Jehová: ¿No mataste y también has poseído? Y tornarás á hablarle, diciendo: Así ha dicho           Jehová: En el mismo lugar donde lamieron los   perros la sangre de Naboth, los perros lamerán  también tu sangre, la tuya misma.</a:t>
            </a:r>
            <a:endParaRPr lang="es-CL" sz="1600" b="0" i="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Roboto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b="0" i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  <a:t>El profeta predice contra </a:t>
            </a:r>
            <a:r>
              <a:rPr lang="es-MX" sz="1600" b="0" i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  <a:t>Acab</a:t>
            </a:r>
            <a:r>
              <a:rPr lang="es-MX" sz="1600" b="0" i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  <a:t> los mismos         castigos que se anunciaron contra Jeroboam     (14:10-11) y Basa (16:3-4).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0D44D68-B365-4A11-9039-0F5B1C61EA6E}"/>
              </a:ext>
            </a:extLst>
          </p:cNvPr>
          <p:cNvPicPr>
            <a:picLocks noGrp="1" noChangeAspect="1" noChangeArrowheads="1"/>
          </p:cNvPicPr>
          <p:nvPr>
            <p:ph type="pic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r="2795"/>
          <a:stretch>
            <a:fillRect/>
          </a:stretch>
        </p:blipFill>
        <p:spPr bwMode="auto">
          <a:xfrm>
            <a:off x="4860032" y="-14858"/>
            <a:ext cx="428396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 descr="Logotipo, Icono&#10;&#10;Descripción generada automáticamente">
            <a:extLst>
              <a:ext uri="{FF2B5EF4-FFF2-40B4-BE49-F238E27FC236}">
                <a16:creationId xmlns:a16="http://schemas.microsoft.com/office/drawing/2014/main" id="{FE154380-35E5-48E1-A254-389AD31EA6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5519" y="1116"/>
            <a:ext cx="936105" cy="83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82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18164440-16DD-43FC-8651-A2B8314201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1520" y="113953"/>
            <a:ext cx="5040560" cy="576064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s-MX" dirty="0" err="1"/>
              <a:t>Acab</a:t>
            </a:r>
            <a:r>
              <a:rPr lang="es-MX" dirty="0"/>
              <a:t> </a:t>
            </a:r>
            <a:r>
              <a:rPr lang="es-MX" dirty="0" err="1"/>
              <a:t>hayado</a:t>
            </a:r>
            <a:r>
              <a:rPr lang="es-MX" dirty="0"/>
              <a:t> Culpable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21D9AA6-D3E5-46BA-8AB1-4FBDA03D84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1520" y="690017"/>
            <a:ext cx="5040560" cy="28803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s-MX" b="1" dirty="0"/>
              <a:t>1 Reyes 21:20-24</a:t>
            </a:r>
            <a:endParaRPr lang="es-CL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BEE76EB-8487-4219-A0B3-DDFD5ED61111}"/>
              </a:ext>
            </a:extLst>
          </p:cNvPr>
          <p:cNvSpPr txBox="1"/>
          <p:nvPr/>
        </p:nvSpPr>
        <p:spPr>
          <a:xfrm>
            <a:off x="20167" y="978049"/>
            <a:ext cx="529208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0" i="0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Y </a:t>
            </a:r>
            <a:r>
              <a:rPr lang="es-MX" b="0" i="0" dirty="0" err="1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Achâb</a:t>
            </a:r>
            <a:r>
              <a:rPr lang="es-MX" b="0" i="0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 dijo á Elías: ¿Me has hallado, enemigo      mío? Y él respondió: Hete encontrado, porque te  has vendido á mal hacer delante de Jehová. </a:t>
            </a:r>
            <a:r>
              <a:rPr lang="es-MX" b="1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21</a:t>
            </a:r>
            <a:r>
              <a:rPr lang="es-MX" b="0" i="0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He aquí yo traigo mal sobre ti, y barreré tu posteridad, y talaré de </a:t>
            </a:r>
            <a:r>
              <a:rPr lang="es-MX" b="0" i="0" dirty="0" err="1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Achâb</a:t>
            </a:r>
            <a:r>
              <a:rPr lang="es-MX" b="0" i="0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 todo </a:t>
            </a:r>
            <a:r>
              <a:rPr lang="es-MX" b="0" i="0" dirty="0" err="1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meante</a:t>
            </a:r>
            <a:r>
              <a:rPr lang="es-MX" b="0" i="0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 á la pared, al          guardado y al desamparado en Israel: </a:t>
            </a:r>
            <a:r>
              <a:rPr lang="es-MX" b="1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</a:t>
            </a:r>
            <a:r>
              <a:rPr lang="es-MX" b="0" i="0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Y yo        pondré tu casa como la casa de Jeroboam hijo de Nabat, y como la casa de </a:t>
            </a:r>
            <a:r>
              <a:rPr lang="es-MX" b="0" i="0" dirty="0" err="1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Baasa</a:t>
            </a:r>
            <a:r>
              <a:rPr lang="es-MX" b="0" i="0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 hijo de </a:t>
            </a:r>
            <a:r>
              <a:rPr lang="es-MX" b="0" i="0" dirty="0" err="1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Ahía</a:t>
            </a:r>
            <a:r>
              <a:rPr lang="es-MX" b="0" i="0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; por   la provocación con que me provocaste á ira, y con que has hecho pecar á Israel. </a:t>
            </a:r>
            <a:r>
              <a:rPr lang="es-MX" b="1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23</a:t>
            </a:r>
            <a:r>
              <a:rPr lang="es-MX" b="0" i="0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De Jezabel            también ha hablado  Jehová, diciendo: Los perros comerán á Jezabel  en la </a:t>
            </a:r>
            <a:r>
              <a:rPr lang="es-MX" b="1" i="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</a:rPr>
              <a:t>barbacana</a:t>
            </a:r>
            <a:r>
              <a:rPr lang="es-MX" b="0" i="0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 de Jezreel. </a:t>
            </a:r>
            <a:r>
              <a:rPr lang="es-MX" b="1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24</a:t>
            </a:r>
            <a:r>
              <a:rPr lang="es-MX" b="0" i="0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El que de </a:t>
            </a:r>
            <a:r>
              <a:rPr lang="es-MX" b="0" i="0" dirty="0" err="1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Achâb</a:t>
            </a:r>
            <a:r>
              <a:rPr lang="es-MX" b="0" i="0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 fuere muerto en la ciudad, perros le comerán: y el que fuere muerto en el campo,  comerlo han las aves del cielo.</a:t>
            </a:r>
            <a:endParaRPr lang="es-CL" dirty="0">
              <a:solidFill>
                <a:srgbClr val="FFFF00"/>
              </a:solidFill>
            </a:endParaRPr>
          </a:p>
        </p:txBody>
      </p:sp>
      <p:pic>
        <p:nvPicPr>
          <p:cNvPr id="3074" name="Picture 2" descr="Elías y Acab">
            <a:extLst>
              <a:ext uri="{FF2B5EF4-FFF2-40B4-BE49-F238E27FC236}">
                <a16:creationId xmlns:a16="http://schemas.microsoft.com/office/drawing/2014/main" id="{E3D64EC5-3FE8-4CE0-B195-7CA59AB2A0FF}"/>
              </a:ext>
            </a:extLst>
          </p:cNvPr>
          <p:cNvPicPr>
            <a:picLocks noGrp="1" noChangeAspect="1" noChangeArrowheads="1"/>
          </p:cNvPicPr>
          <p:nvPr>
            <p:ph type="pic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5" r="22245"/>
          <a:stretch>
            <a:fillRect/>
          </a:stretch>
        </p:blipFill>
        <p:spPr bwMode="auto">
          <a:xfrm>
            <a:off x="5332413" y="0"/>
            <a:ext cx="38115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Logotipo, Icono&#10;&#10;Descripción generada automáticamente">
            <a:extLst>
              <a:ext uri="{FF2B5EF4-FFF2-40B4-BE49-F238E27FC236}">
                <a16:creationId xmlns:a16="http://schemas.microsoft.com/office/drawing/2014/main" id="{79541006-4759-4DCF-9944-BDE2A734C6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2280" y="20166"/>
            <a:ext cx="936105" cy="83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3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 err="1"/>
              <a:t>Repaso</a:t>
            </a:r>
            <a:endParaRPr lang="ko-KR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altLang="ko-KR" b="1" dirty="0"/>
              <a:t>1 Reyes 20</a:t>
            </a:r>
          </a:p>
        </p:txBody>
      </p:sp>
      <p:pic>
        <p:nvPicPr>
          <p:cNvPr id="5" name="Imagen 4" descr="Logotipo, Icono&#10;&#10;Descripción generada automáticamente">
            <a:extLst>
              <a:ext uri="{FF2B5EF4-FFF2-40B4-BE49-F238E27FC236}">
                <a16:creationId xmlns:a16="http://schemas.microsoft.com/office/drawing/2014/main" id="{3174BA08-169E-45A5-B175-80F6D0DA5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1851670"/>
            <a:ext cx="1377151" cy="136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2342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18164440-16DD-43FC-8651-A2B8314201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1520" y="113953"/>
            <a:ext cx="5040560" cy="576064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s-MX" dirty="0" err="1"/>
              <a:t>Acab</a:t>
            </a:r>
            <a:r>
              <a:rPr lang="es-MX" dirty="0"/>
              <a:t> </a:t>
            </a:r>
            <a:r>
              <a:rPr lang="es-MX" dirty="0" err="1"/>
              <a:t>hayado</a:t>
            </a:r>
            <a:r>
              <a:rPr lang="es-MX" dirty="0"/>
              <a:t> Culpable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21D9AA6-D3E5-46BA-8AB1-4FBDA03D84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1520" y="690017"/>
            <a:ext cx="5040560" cy="28803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s-MX" b="1" dirty="0"/>
              <a:t>1 Reyes 21:25-29</a:t>
            </a:r>
            <a:endParaRPr lang="es-CL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BEE76EB-8487-4219-A0B3-DDFD5ED61111}"/>
              </a:ext>
            </a:extLst>
          </p:cNvPr>
          <p:cNvSpPr txBox="1"/>
          <p:nvPr/>
        </p:nvSpPr>
        <p:spPr>
          <a:xfrm>
            <a:off x="0" y="1059581"/>
            <a:ext cx="558011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i="0" u="none" strike="noStrike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25</a:t>
            </a:r>
            <a:r>
              <a:rPr lang="es-MX" b="0" i="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  <a:t>(A la verdad ninguno </a:t>
            </a:r>
            <a:r>
              <a:rPr lang="es-MX" b="0" i="0" dirty="0" err="1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  <a:t>fué</a:t>
            </a:r>
            <a:r>
              <a:rPr lang="es-MX" b="0" i="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  <a:t> como </a:t>
            </a:r>
            <a:r>
              <a:rPr lang="es-MX" b="0" i="0" dirty="0" err="1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  <a:t>Achâb</a:t>
            </a:r>
            <a:r>
              <a:rPr lang="es-MX" b="0" i="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  <a:t>, que se        vendiese á hacer lo malo á los ojos de Jehová;           porque Jezabel su mujer lo incitaba. </a:t>
            </a:r>
            <a:r>
              <a:rPr lang="es-MX" b="1" i="0" u="none" strike="noStrike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26</a:t>
            </a:r>
            <a:r>
              <a:rPr lang="es-MX" b="0" i="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  <a:t>El </a:t>
            </a:r>
            <a:r>
              <a:rPr lang="es-MX" b="0" i="0" dirty="0" err="1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  <a:t>fué</a:t>
            </a:r>
            <a:r>
              <a:rPr lang="es-MX" b="0" i="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  <a:t> en        grande manera abominable, caminando en </a:t>
            </a:r>
            <a:r>
              <a:rPr lang="es-MX" b="0" i="0" dirty="0" err="1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  <a:t>pos</a:t>
            </a:r>
            <a:r>
              <a:rPr lang="es-MX" b="0" i="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  <a:t> de     los ídolos, conforme á todo lo que hicieron los           </a:t>
            </a:r>
            <a:r>
              <a:rPr lang="es-MX" b="0" i="0" dirty="0" err="1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  <a:t>Amorrheos</a:t>
            </a:r>
            <a:r>
              <a:rPr lang="es-MX" b="0" i="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  <a:t>, á los cuales lanzó Jehová delante de  los hijos de Israel.) </a:t>
            </a:r>
            <a:r>
              <a:rPr lang="es-MX" b="1" i="0" u="none" strike="noStrike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27</a:t>
            </a:r>
            <a:r>
              <a:rPr lang="es-MX" b="0" i="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  <a:t>Y acaeció cuando </a:t>
            </a:r>
            <a:r>
              <a:rPr lang="es-MX" b="0" i="0" dirty="0" err="1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  <a:t>Achâb</a:t>
            </a:r>
            <a:r>
              <a:rPr lang="es-MX" b="0" i="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  <a:t> oyó estas palabras, que rasgó sus vestidos, y puso saco sobre su carne, y ayunó, y durmió en saco, y anduvo            humillado. </a:t>
            </a:r>
            <a:r>
              <a:rPr lang="es-MX" b="1" i="0" u="none" strike="noStrike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28</a:t>
            </a:r>
            <a:r>
              <a:rPr lang="es-MX" b="0" i="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  <a:t>Entonces </a:t>
            </a:r>
            <a:r>
              <a:rPr lang="es-MX" b="0" i="0" dirty="0" err="1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  <a:t>fué</a:t>
            </a:r>
            <a:r>
              <a:rPr lang="es-MX" b="0" i="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  <a:t> palabra de Jehová á Elías </a:t>
            </a:r>
            <a:r>
              <a:rPr lang="es-MX" b="0" i="0" dirty="0" err="1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  <a:t>Thisbita</a:t>
            </a:r>
            <a:r>
              <a:rPr lang="es-MX" b="0" i="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  <a:t>, diciendo: </a:t>
            </a:r>
            <a:r>
              <a:rPr lang="es-MX" b="1" i="0" u="none" strike="noStrike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29</a:t>
            </a:r>
            <a:r>
              <a:rPr lang="es-MX" b="0" i="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  <a:t>¿No has visto como </a:t>
            </a:r>
            <a:r>
              <a:rPr lang="es-MX" b="0" i="0" dirty="0" err="1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  <a:t>Achâb</a:t>
            </a:r>
            <a:r>
              <a:rPr lang="es-MX" b="0" i="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</a:rPr>
              <a:t> se  ha humillado delante de mí? Pues por cuanto se ha  humillado delante de mí, no traeré el mal en sus días: en los días de su hijo traeré el mal  sobre su casa</a:t>
            </a:r>
            <a:endParaRPr lang="es-CL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098" name="Picture 2" descr="Rasgarse las prendas de vestir en tiempos bíblicos | ¿Lo sabía?">
            <a:extLst>
              <a:ext uri="{FF2B5EF4-FFF2-40B4-BE49-F238E27FC236}">
                <a16:creationId xmlns:a16="http://schemas.microsoft.com/office/drawing/2014/main" id="{3A649FD2-519F-4335-8C82-ED1D3BA699CD}"/>
              </a:ext>
            </a:extLst>
          </p:cNvPr>
          <p:cNvPicPr>
            <a:picLocks noGrp="1" noChangeAspect="1" noChangeArrowheads="1"/>
          </p:cNvPicPr>
          <p:nvPr>
            <p:ph type="pic" idx="1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5" r="15355"/>
          <a:stretch>
            <a:fillRect/>
          </a:stretch>
        </p:blipFill>
        <p:spPr bwMode="auto">
          <a:xfrm>
            <a:off x="5580063" y="0"/>
            <a:ext cx="356393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 descr="Logotipo, Icono&#10;&#10;Descripción generada automáticamente">
            <a:extLst>
              <a:ext uri="{FF2B5EF4-FFF2-40B4-BE49-F238E27FC236}">
                <a16:creationId xmlns:a16="http://schemas.microsoft.com/office/drawing/2014/main" id="{ADC3DE83-7008-453F-BA6A-327832D816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0063" y="-17498"/>
            <a:ext cx="936105" cy="83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9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B040E390-A279-44FA-B051-C7493886F0F9}"/>
              </a:ext>
            </a:extLst>
          </p:cNvPr>
          <p:cNvSpPr/>
          <p:nvPr/>
        </p:nvSpPr>
        <p:spPr>
          <a:xfrm>
            <a:off x="7668344" y="0"/>
            <a:ext cx="1475656" cy="10489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298BBF1-140C-46E3-801C-15D7296A0E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Para Concluir…</a:t>
            </a:r>
            <a:endParaRPr lang="es-CL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C907C01-E83F-4963-9F0A-B2C6D12917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MX" dirty="0"/>
              <a:t>Meditar en…</a:t>
            </a:r>
            <a:endParaRPr lang="es-CL" dirty="0"/>
          </a:p>
        </p:txBody>
      </p:sp>
      <p:pic>
        <p:nvPicPr>
          <p:cNvPr id="7" name="Imagen 6" descr="Logotipo, Icono&#10;&#10;Descripción generada automáticamente">
            <a:extLst>
              <a:ext uri="{FF2B5EF4-FFF2-40B4-BE49-F238E27FC236}">
                <a16:creationId xmlns:a16="http://schemas.microsoft.com/office/drawing/2014/main" id="{ACB2A2C4-4734-4D34-B391-747BFF807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352" y="22126"/>
            <a:ext cx="1296144" cy="104896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8B6DADB-45D0-4A20-837D-BA868EF525B5}"/>
              </a:ext>
            </a:extLst>
          </p:cNvPr>
          <p:cNvSpPr txBox="1"/>
          <p:nvPr/>
        </p:nvSpPr>
        <p:spPr>
          <a:xfrm>
            <a:off x="0" y="1131590"/>
            <a:ext cx="914400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CL" sz="2000" dirty="0"/>
              <a:t>De este abominable hecho aprendemos algunas lecciones: </a:t>
            </a:r>
          </a:p>
          <a:p>
            <a:pPr marL="457200" indent="-457200">
              <a:buFont typeface="+mj-lt"/>
              <a:buAutoNum type="arabicPeriod"/>
            </a:pPr>
            <a:r>
              <a:rPr lang="es-CL" sz="2000" dirty="0"/>
              <a:t>El pecado no se suaviza porque la tentación sea muy fuerte, como en este  caso lo fue Jezabel para </a:t>
            </a:r>
            <a:r>
              <a:rPr lang="es-CL" sz="2000" dirty="0" err="1"/>
              <a:t>Acab</a:t>
            </a:r>
            <a:r>
              <a:rPr lang="es-CL" sz="2000" dirty="0"/>
              <a:t> </a:t>
            </a:r>
            <a:r>
              <a:rPr lang="es-CL" sz="2000" dirty="0">
                <a:solidFill>
                  <a:schemeClr val="accent1">
                    <a:lumMod val="50000"/>
                  </a:schemeClr>
                </a:solidFill>
              </a:rPr>
              <a:t>(2 Sam. 24:1; 1 </a:t>
            </a:r>
            <a:r>
              <a:rPr lang="es-CL" sz="2000" dirty="0" err="1">
                <a:solidFill>
                  <a:schemeClr val="accent1">
                    <a:lumMod val="50000"/>
                  </a:schemeClr>
                </a:solidFill>
              </a:rPr>
              <a:t>Crón</a:t>
            </a:r>
            <a:r>
              <a:rPr lang="es-CL" sz="2000" dirty="0">
                <a:solidFill>
                  <a:schemeClr val="accent1">
                    <a:lumMod val="50000"/>
                  </a:schemeClr>
                </a:solidFill>
              </a:rPr>
              <a:t>. 21:1). </a:t>
            </a:r>
          </a:p>
          <a:p>
            <a:pPr marL="457200" indent="-457200">
              <a:buFont typeface="+mj-lt"/>
              <a:buAutoNum type="arabicPeriod"/>
            </a:pPr>
            <a:r>
              <a:rPr lang="es-CL" sz="2000" dirty="0"/>
              <a:t>Pecamos porque cedemos a la tentación. Si no sabemos gobernarnos a nosotros mismos, ¿cómo podremos gobernar a otros? </a:t>
            </a:r>
          </a:p>
          <a:p>
            <a:pPr marL="457200" indent="-457200">
              <a:buFont typeface="+mj-lt"/>
              <a:buAutoNum type="arabicPeriod"/>
            </a:pPr>
            <a:r>
              <a:rPr lang="es-CL" sz="2000" dirty="0"/>
              <a:t>A mayor conocimiento, mayor responsabilidad. Somos el Israel del Nuevo  Pacto.  </a:t>
            </a:r>
          </a:p>
          <a:p>
            <a:pPr marL="457200" indent="-457200">
              <a:buFont typeface="+mj-lt"/>
              <a:buAutoNum type="arabicPeriod"/>
            </a:pPr>
            <a:r>
              <a:rPr lang="es-CL" sz="2000" dirty="0"/>
              <a:t>La Biblia nunca tapa ni suaviza el pecado, ni aún el de sus más grandes     hombres. Esto nos demuestra la inspiración divina y la veracidad de la      Biblia. </a:t>
            </a:r>
          </a:p>
          <a:p>
            <a:pPr marL="457200" indent="-457200">
              <a:buFont typeface="+mj-lt"/>
              <a:buAutoNum type="arabicPeriod"/>
            </a:pPr>
            <a:r>
              <a:rPr lang="es-CL" sz="2000" dirty="0"/>
              <a:t>El precio del pecado es muy caro. Es muy peligroso “venderle el alma al    diablo”. No debemos permitir que el pecado nos domine y tome posesión  de nosotros. Tarde o temprano el pecado nos alcanzará </a:t>
            </a:r>
            <a:r>
              <a:rPr lang="es-CL" sz="2000" dirty="0">
                <a:solidFill>
                  <a:schemeClr val="accent1">
                    <a:lumMod val="50000"/>
                  </a:schemeClr>
                </a:solidFill>
              </a:rPr>
              <a:t>(Rom. 7:11).</a:t>
            </a:r>
          </a:p>
        </p:txBody>
      </p:sp>
    </p:spTree>
    <p:extLst>
      <p:ext uri="{BB962C8B-B14F-4D97-AF65-F5344CB8AC3E}">
        <p14:creationId xmlns:p14="http://schemas.microsoft.com/office/powerpoint/2010/main" val="10645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B040E390-A279-44FA-B051-C7493886F0F9}"/>
              </a:ext>
            </a:extLst>
          </p:cNvPr>
          <p:cNvSpPr/>
          <p:nvPr/>
        </p:nvSpPr>
        <p:spPr>
          <a:xfrm>
            <a:off x="7668344" y="0"/>
            <a:ext cx="1475656" cy="10489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298BBF1-140C-46E3-801C-15D7296A0E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Algunas Aplicaciones</a:t>
            </a:r>
            <a:endParaRPr lang="es-CL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C907C01-E83F-4963-9F0A-B2C6D12917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MX" dirty="0"/>
              <a:t>Meditar en…</a:t>
            </a:r>
            <a:endParaRPr lang="es-CL" dirty="0"/>
          </a:p>
        </p:txBody>
      </p:sp>
      <p:pic>
        <p:nvPicPr>
          <p:cNvPr id="7" name="Imagen 6" descr="Logotipo, Icono&#10;&#10;Descripción generada automáticamente">
            <a:extLst>
              <a:ext uri="{FF2B5EF4-FFF2-40B4-BE49-F238E27FC236}">
                <a16:creationId xmlns:a16="http://schemas.microsoft.com/office/drawing/2014/main" id="{ACB2A2C4-4734-4D34-B391-747BFF807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352" y="22126"/>
            <a:ext cx="1296144" cy="104896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8B6DADB-45D0-4A20-837D-BA868EF525B5}"/>
              </a:ext>
            </a:extLst>
          </p:cNvPr>
          <p:cNvSpPr txBox="1"/>
          <p:nvPr/>
        </p:nvSpPr>
        <p:spPr>
          <a:xfrm>
            <a:off x="0" y="1027946"/>
            <a:ext cx="914400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MX" sz="2000" dirty="0" err="1">
                <a:solidFill>
                  <a:schemeClr val="accent1">
                    <a:lumMod val="50000"/>
                  </a:schemeClr>
                </a:solidFill>
              </a:rPr>
              <a:t>Nabot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</a:rPr>
              <a:t> era un hombre pecador pero que en ese momento no había hecho    nada malo y sin embargo fue perseguido y acusado injustamente.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</a:rPr>
              <a:t>Muchos cristianos inocentes son perseguidos acusados injustamente y        asesinados injustamente.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MX" sz="2000" dirty="0" err="1">
                <a:solidFill>
                  <a:schemeClr val="accent1">
                    <a:lumMod val="50000"/>
                  </a:schemeClr>
                </a:solidFill>
              </a:rPr>
              <a:t>Nabot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</a:rPr>
              <a:t> por hacer el bien en una sociedad mala y perversa es castigado por  el mundo. Los hijos de Dios por hacer el bien son castigados por el mundo.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</a:rPr>
              <a:t>Pero la ultima palabra la tiene Dios y el dará el justo pago y la victoria Final.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</a:rPr>
              <a:t>No seamos niños mimados sino niños maduros en las cosas espirituales.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</a:rPr>
              <a:t>Seamos como Elías dispuesto a escuchar la voz de Dios y dispuesto a         correr cualquier riesgo que esto implique.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</a:rPr>
              <a:t>La recompensa por obedecer a Dios es inmensa, perfecta, buena, e             inigualable. La desobediencia es la muerte y el infierno.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</a:rPr>
              <a:t>El arrepentimiento es lo único que te puede salvar luego de pecar.</a:t>
            </a:r>
            <a:endParaRPr lang="es-CL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78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915816" y="1030426"/>
            <a:ext cx="3470076" cy="57606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altLang="ko-KR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Verdad</a:t>
            </a:r>
            <a:r>
              <a:rPr lang="en-US" altLang="ko-K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 </a:t>
            </a:r>
            <a:r>
              <a:rPr lang="en-US" altLang="ko-KR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Bíblica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994670" y="2283718"/>
            <a:ext cx="3312368" cy="1584176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s-MX" sz="2000" dirty="0"/>
              <a:t>Debo estar contento con lo que tengo, porque Dios      suplirá todas mis                necesidades</a:t>
            </a:r>
            <a:endParaRPr lang="es-CL" sz="2000" dirty="0"/>
          </a:p>
          <a:p>
            <a:pPr marL="0" indent="0" algn="ctr">
              <a:buNone/>
            </a:pPr>
            <a:endParaRPr lang="es-CL" sz="2400" dirty="0"/>
          </a:p>
        </p:txBody>
      </p:sp>
      <p:pic>
        <p:nvPicPr>
          <p:cNvPr id="5" name="Imagen 4" descr="Logotipo, Icono&#10;&#10;Descripción generada automáticamente">
            <a:extLst>
              <a:ext uri="{FF2B5EF4-FFF2-40B4-BE49-F238E27FC236}">
                <a16:creationId xmlns:a16="http://schemas.microsoft.com/office/drawing/2014/main" id="{02D8EFAE-A624-482A-BD65-517F3F487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1179193"/>
            <a:ext cx="953542" cy="85459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695C3B64-0E93-429E-B4C2-904D3F486888}"/>
              </a:ext>
            </a:extLst>
          </p:cNvPr>
          <p:cNvSpPr/>
          <p:nvPr/>
        </p:nvSpPr>
        <p:spPr>
          <a:xfrm>
            <a:off x="6880452" y="1779662"/>
            <a:ext cx="2223686" cy="25853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1° </a:t>
            </a:r>
          </a:p>
          <a:p>
            <a:pPr algn="ctr"/>
            <a:r>
              <a:rPr lang="es-E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Reyes</a:t>
            </a:r>
          </a:p>
          <a:p>
            <a:pPr algn="ctr"/>
            <a:r>
              <a:rPr lang="es-E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21</a:t>
            </a:r>
          </a:p>
        </p:txBody>
      </p:sp>
    </p:spTree>
    <p:extLst>
      <p:ext uri="{BB962C8B-B14F-4D97-AF65-F5344CB8AC3E}">
        <p14:creationId xmlns:p14="http://schemas.microsoft.com/office/powerpoint/2010/main" val="14910702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836962" y="2139702"/>
            <a:ext cx="3470076" cy="57606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altLang="ko-KR" sz="3600" b="1" dirty="0">
                <a:latin typeface="+mj-lt"/>
              </a:rPr>
              <a:t>GRACIAS</a:t>
            </a:r>
            <a:endParaRPr lang="ko-KR" altLang="en-US" sz="3600" b="1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491584" y="2715766"/>
            <a:ext cx="2160536" cy="576064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None/>
            </a:pPr>
            <a:r>
              <a:rPr lang="en-US" altLang="ko-KR" sz="1400" dirty="0"/>
              <a:t>COMENTARIOS</a:t>
            </a:r>
          </a:p>
        </p:txBody>
      </p:sp>
      <p:pic>
        <p:nvPicPr>
          <p:cNvPr id="4" name="Imagen 3" descr="Logotipo, Icono&#10;&#10;Descripción generada automáticamente">
            <a:extLst>
              <a:ext uri="{FF2B5EF4-FFF2-40B4-BE49-F238E27FC236}">
                <a16:creationId xmlns:a16="http://schemas.microsoft.com/office/drawing/2014/main" id="{B9BBE8B3-523C-4408-A0C2-8BD55C190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1203598"/>
            <a:ext cx="936105" cy="838965"/>
          </a:xfrm>
          <a:prstGeom prst="rect">
            <a:avLst/>
          </a:prstGeom>
        </p:spPr>
      </p:pic>
      <p:pic>
        <p:nvPicPr>
          <p:cNvPr id="5" name="Picture 2" descr="Comentarios en Instagram, ¿cómo puedes multiplicarlos?">
            <a:extLst>
              <a:ext uri="{FF2B5EF4-FFF2-40B4-BE49-F238E27FC236}">
                <a16:creationId xmlns:a16="http://schemas.microsoft.com/office/drawing/2014/main" id="{83C617C7-717E-4F63-8B5D-5E22F7ED6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24" y="3219822"/>
            <a:ext cx="2671775" cy="192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55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A9A214D-14F2-40E9-9177-0A18C1FC8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n 3" descr="Logotipo, Icono&#10;&#10;Descripción generada automáticamente">
            <a:extLst>
              <a:ext uri="{FF2B5EF4-FFF2-40B4-BE49-F238E27FC236}">
                <a16:creationId xmlns:a16="http://schemas.microsoft.com/office/drawing/2014/main" id="{866D51AA-7BEA-4708-B4FA-6143411E2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368" y="-40899"/>
            <a:ext cx="1170423" cy="104896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08C13DC-F5E7-4A5D-B349-FF0455F542E4}"/>
              </a:ext>
            </a:extLst>
          </p:cNvPr>
          <p:cNvSpPr txBox="1"/>
          <p:nvPr/>
        </p:nvSpPr>
        <p:spPr>
          <a:xfrm>
            <a:off x="3275856" y="331569"/>
            <a:ext cx="302433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¿Qué relación tiene este pasaje con 1 reyes 20?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4843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915816" y="1030426"/>
            <a:ext cx="3470076" cy="57606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altLang="ko-KR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Verdad</a:t>
            </a:r>
            <a:r>
              <a:rPr lang="en-US" altLang="ko-K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 </a:t>
            </a:r>
            <a:r>
              <a:rPr lang="en-US" altLang="ko-KR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Bíblica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987824" y="2321818"/>
            <a:ext cx="3312368" cy="1402060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s-MX" sz="2000" dirty="0"/>
              <a:t>Obedece a Dios y no seas sabio en tu opinión, porque Jehová aborrece al             soberbio. </a:t>
            </a:r>
            <a:endParaRPr lang="es-CL" sz="2000" dirty="0"/>
          </a:p>
          <a:p>
            <a:pPr marL="0" indent="0" algn="ctr">
              <a:buNone/>
            </a:pPr>
            <a:endParaRPr lang="es-CL" sz="2400" dirty="0"/>
          </a:p>
        </p:txBody>
      </p:sp>
      <p:pic>
        <p:nvPicPr>
          <p:cNvPr id="5" name="Imagen 4" descr="Logotipo, Icono&#10;&#10;Descripción generada automáticamente">
            <a:extLst>
              <a:ext uri="{FF2B5EF4-FFF2-40B4-BE49-F238E27FC236}">
                <a16:creationId xmlns:a16="http://schemas.microsoft.com/office/drawing/2014/main" id="{02D8EFAE-A624-482A-BD65-517F3F487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1179193"/>
            <a:ext cx="953542" cy="85459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695C3B64-0E93-429E-B4C2-904D3F486888}"/>
              </a:ext>
            </a:extLst>
          </p:cNvPr>
          <p:cNvSpPr/>
          <p:nvPr/>
        </p:nvSpPr>
        <p:spPr>
          <a:xfrm>
            <a:off x="6880452" y="1779662"/>
            <a:ext cx="2223686" cy="25853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1° </a:t>
            </a:r>
          </a:p>
          <a:p>
            <a:pPr algn="ctr"/>
            <a:r>
              <a:rPr lang="es-E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Reyes</a:t>
            </a:r>
          </a:p>
          <a:p>
            <a:pPr algn="ctr"/>
            <a:r>
              <a:rPr lang="es-E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20</a:t>
            </a:r>
          </a:p>
        </p:txBody>
      </p:sp>
    </p:spTree>
    <p:extLst>
      <p:ext uri="{BB962C8B-B14F-4D97-AF65-F5344CB8AC3E}">
        <p14:creationId xmlns:p14="http://schemas.microsoft.com/office/powerpoint/2010/main" val="3663742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148A975-0E82-4697-A8FB-1B5A410068BE}"/>
              </a:ext>
            </a:extLst>
          </p:cNvPr>
          <p:cNvPicPr/>
          <p:nvPr/>
        </p:nvPicPr>
        <p:blipFill>
          <a:blip r:embed="rId3">
            <a:alphaModFix amt="6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4"/>
                    </a14:imgEffect>
                    <a14:imgEffect>
                      <a14:colorTemperature colorTemp="5785"/>
                    </a14:imgEffect>
                    <a14:imgEffect>
                      <a14:saturation sat="49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  <a:effectLst>
            <a:glow>
              <a:schemeClr val="accent1"/>
            </a:glow>
          </a:effectLst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EE46BC62-1234-4A75-9048-DF4968BC80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568" y="47406"/>
            <a:ext cx="8679898" cy="543185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s-MX" dirty="0"/>
              <a:t>Preguntas de repaso </a:t>
            </a:r>
            <a:r>
              <a:rPr lang="es-MX" b="1" dirty="0"/>
              <a:t>1° reyes 20</a:t>
            </a:r>
            <a:endParaRPr lang="es-CL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08D8974-31DF-401F-AD17-17A0B94A4BF0}"/>
              </a:ext>
            </a:extLst>
          </p:cNvPr>
          <p:cNvSpPr txBox="1"/>
          <p:nvPr/>
        </p:nvSpPr>
        <p:spPr>
          <a:xfrm>
            <a:off x="0" y="635794"/>
            <a:ext cx="9144000" cy="452431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MX" dirty="0"/>
              <a:t>¿Cómo se llamaba el rey se Siria?</a:t>
            </a:r>
          </a:p>
          <a:p>
            <a:pPr marL="342900" indent="-342900">
              <a:buFont typeface="+mj-lt"/>
              <a:buAutoNum type="arabicPeriod"/>
            </a:pPr>
            <a:r>
              <a:rPr lang="es-MX" dirty="0"/>
              <a:t>¿Capital del reino de Siria?</a:t>
            </a:r>
          </a:p>
          <a:p>
            <a:pPr marL="342900" indent="-342900">
              <a:buFont typeface="+mj-lt"/>
              <a:buAutoNum type="arabicPeriod"/>
            </a:pPr>
            <a:r>
              <a:rPr lang="es-MX" dirty="0"/>
              <a:t>¿En donde se encontraba </a:t>
            </a:r>
            <a:r>
              <a:rPr lang="es-MX" dirty="0" err="1"/>
              <a:t>Acab</a:t>
            </a:r>
            <a:r>
              <a:rPr lang="es-MX" dirty="0"/>
              <a:t> ante este ataque?</a:t>
            </a:r>
          </a:p>
          <a:p>
            <a:pPr marL="342900" indent="-342900">
              <a:buFont typeface="+mj-lt"/>
              <a:buAutoNum type="arabicPeriod"/>
            </a:pPr>
            <a:r>
              <a:rPr lang="es-MX" dirty="0"/>
              <a:t>¿Cuántos reyes eran en Siria que acompañaron a Ben-</a:t>
            </a:r>
            <a:r>
              <a:rPr lang="es-MX" dirty="0" err="1"/>
              <a:t>Adad</a:t>
            </a:r>
            <a:r>
              <a:rPr lang="es-MX" dirty="0"/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/>
              <a:t>¿Cuál era el primer requisito que pidió Ben-</a:t>
            </a:r>
            <a:r>
              <a:rPr lang="es-CL" dirty="0" err="1"/>
              <a:t>Adad</a:t>
            </a:r>
            <a:r>
              <a:rPr lang="es-CL" dirty="0"/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/>
              <a:t>¿Cuál era el segundo requisito?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/>
              <a:t>¿A quien consulta </a:t>
            </a:r>
            <a:r>
              <a:rPr lang="es-CL" dirty="0" err="1"/>
              <a:t>Acab</a:t>
            </a:r>
            <a:r>
              <a:rPr lang="es-CL" dirty="0"/>
              <a:t> luego de estos requisitos?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/>
              <a:t>¿A que hora del </a:t>
            </a:r>
            <a:r>
              <a:rPr lang="es-CL" dirty="0" err="1"/>
              <a:t>dia</a:t>
            </a:r>
            <a:r>
              <a:rPr lang="es-CL" dirty="0"/>
              <a:t> comienza la batalla?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/>
              <a:t>¿Qué estaban haciendo los sirios cuando comienza la batalla?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/>
              <a:t>¿Cuántos eran los criados de las provincias y el resto de soldados?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/>
              <a:t>¿Qué le dice el profeta a </a:t>
            </a:r>
            <a:r>
              <a:rPr lang="es-CL" dirty="0" err="1"/>
              <a:t>Acab</a:t>
            </a:r>
            <a:r>
              <a:rPr lang="es-CL" dirty="0"/>
              <a:t> luego de ganar la batalla?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/>
              <a:t>¿Cuál fue la nueva estrategia de lo Sirios para la siguiente guerra?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/>
              <a:t>¿Qué dijeron lo Sirios como escusa por perder la guerra?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/>
              <a:t>¿Qué es un </a:t>
            </a:r>
            <a:r>
              <a:rPr lang="es-CL" dirty="0" err="1"/>
              <a:t>Afec</a:t>
            </a:r>
            <a:r>
              <a:rPr lang="es-CL" dirty="0"/>
              <a:t> y que ocurrió allí?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/>
              <a:t> ¿Cuántos sirios murieron ese </a:t>
            </a:r>
            <a:r>
              <a:rPr lang="es-CL" dirty="0" err="1"/>
              <a:t>dia</a:t>
            </a:r>
            <a:r>
              <a:rPr lang="es-CL" dirty="0"/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/>
              <a:t>¿Qué sucede con Ben-</a:t>
            </a:r>
            <a:r>
              <a:rPr lang="es-CL" dirty="0" err="1"/>
              <a:t>Adad</a:t>
            </a:r>
            <a:r>
              <a:rPr lang="es-CL" dirty="0"/>
              <a:t>?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23C9220-2C42-4022-921B-D3C311D962F0}"/>
              </a:ext>
            </a:extLst>
          </p:cNvPr>
          <p:cNvSpPr/>
          <p:nvPr/>
        </p:nvSpPr>
        <p:spPr>
          <a:xfrm>
            <a:off x="4247635" y="636792"/>
            <a:ext cx="2808312" cy="27977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Ben-</a:t>
            </a:r>
            <a:r>
              <a:rPr lang="es-MX" dirty="0" err="1">
                <a:solidFill>
                  <a:schemeClr val="tx1"/>
                </a:solidFill>
              </a:rPr>
              <a:t>Adad</a:t>
            </a:r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0FCA971-29AD-4EF4-85E2-9112E0857139}"/>
              </a:ext>
            </a:extLst>
          </p:cNvPr>
          <p:cNvSpPr/>
          <p:nvPr/>
        </p:nvSpPr>
        <p:spPr>
          <a:xfrm>
            <a:off x="3291696" y="937999"/>
            <a:ext cx="1584176" cy="27977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Damasco</a:t>
            </a:r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C5A9650-A545-4508-A8E5-9DE72BF256E8}"/>
              </a:ext>
            </a:extLst>
          </p:cNvPr>
          <p:cNvSpPr/>
          <p:nvPr/>
        </p:nvSpPr>
        <p:spPr>
          <a:xfrm>
            <a:off x="6819056" y="1481920"/>
            <a:ext cx="1764196" cy="27977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32 reyes</a:t>
            </a:r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670CB4A-1B78-4F11-852E-88F89B71A006}"/>
              </a:ext>
            </a:extLst>
          </p:cNvPr>
          <p:cNvSpPr/>
          <p:nvPr/>
        </p:nvSpPr>
        <p:spPr>
          <a:xfrm>
            <a:off x="5591428" y="1759609"/>
            <a:ext cx="3544892" cy="27977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Oro plata, niños y mujeres</a:t>
            </a:r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98EB20A-D541-4384-80C0-4E6EE105CDC1}"/>
              </a:ext>
            </a:extLst>
          </p:cNvPr>
          <p:cNvSpPr/>
          <p:nvPr/>
        </p:nvSpPr>
        <p:spPr>
          <a:xfrm>
            <a:off x="3779912" y="2020060"/>
            <a:ext cx="4522711" cy="27977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Lo mismo pero NO lo elige ACAB</a:t>
            </a:r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295AAC7-47B9-4AA1-98DE-FFEABDF81B77}"/>
              </a:ext>
            </a:extLst>
          </p:cNvPr>
          <p:cNvSpPr/>
          <p:nvPr/>
        </p:nvSpPr>
        <p:spPr>
          <a:xfrm>
            <a:off x="5756938" y="2285039"/>
            <a:ext cx="1944216" cy="27977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A los Ancianos</a:t>
            </a:r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EAB52E4-54E8-4E1A-927B-7AF9E0D4CBBE}"/>
              </a:ext>
            </a:extLst>
          </p:cNvPr>
          <p:cNvSpPr/>
          <p:nvPr/>
        </p:nvSpPr>
        <p:spPr>
          <a:xfrm>
            <a:off x="4673357" y="2616488"/>
            <a:ext cx="1956868" cy="27977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Al medio </a:t>
            </a:r>
            <a:r>
              <a:rPr lang="es-MX" dirty="0" err="1">
                <a:solidFill>
                  <a:schemeClr val="tx1"/>
                </a:solidFill>
              </a:rPr>
              <a:t>dia</a:t>
            </a:r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3C487FD6-2059-407A-BA62-972C76AB7BD0}"/>
              </a:ext>
            </a:extLst>
          </p:cNvPr>
          <p:cNvSpPr/>
          <p:nvPr/>
        </p:nvSpPr>
        <p:spPr>
          <a:xfrm>
            <a:off x="6869908" y="2835146"/>
            <a:ext cx="2251202" cy="27977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Bebiendo borrachos</a:t>
            </a:r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A00C0F1E-E1D1-4C71-AD27-C36E7A7348BE}"/>
              </a:ext>
            </a:extLst>
          </p:cNvPr>
          <p:cNvSpPr/>
          <p:nvPr/>
        </p:nvSpPr>
        <p:spPr>
          <a:xfrm>
            <a:off x="7386438" y="3140821"/>
            <a:ext cx="1601337" cy="27977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232 y 7000</a:t>
            </a:r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2CD84DCC-1DDC-4CA0-A952-9C4F507F6245}"/>
              </a:ext>
            </a:extLst>
          </p:cNvPr>
          <p:cNvSpPr/>
          <p:nvPr/>
        </p:nvSpPr>
        <p:spPr>
          <a:xfrm>
            <a:off x="6251513" y="3411912"/>
            <a:ext cx="2884807" cy="27977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Prepárate el otro año</a:t>
            </a:r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DB2DFF39-421B-4388-B6BE-9991C4B15194}"/>
              </a:ext>
            </a:extLst>
          </p:cNvPr>
          <p:cNvSpPr/>
          <p:nvPr/>
        </p:nvSpPr>
        <p:spPr>
          <a:xfrm>
            <a:off x="7236296" y="3677010"/>
            <a:ext cx="1889413" cy="27977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Luchar Planicie</a:t>
            </a:r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9F25C51E-DC88-4F36-BB51-8F29288EF1BA}"/>
              </a:ext>
            </a:extLst>
          </p:cNvPr>
          <p:cNvSpPr/>
          <p:nvPr/>
        </p:nvSpPr>
        <p:spPr>
          <a:xfrm>
            <a:off x="6251513" y="3987922"/>
            <a:ext cx="2884807" cy="27977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Sus dioses son de montes</a:t>
            </a:r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FB212AB3-8AE6-43D2-A918-A9B35A1796A4}"/>
              </a:ext>
            </a:extLst>
          </p:cNvPr>
          <p:cNvSpPr/>
          <p:nvPr/>
        </p:nvSpPr>
        <p:spPr>
          <a:xfrm>
            <a:off x="5576218" y="1198873"/>
            <a:ext cx="2447435" cy="27977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Ciudad de Samaria</a:t>
            </a:r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CA890726-1908-42A3-96EB-9E03D4640091}"/>
              </a:ext>
            </a:extLst>
          </p:cNvPr>
          <p:cNvSpPr/>
          <p:nvPr/>
        </p:nvSpPr>
        <p:spPr>
          <a:xfrm>
            <a:off x="4031940" y="4262242"/>
            <a:ext cx="5076056" cy="27977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Fortaleza o refugio donde se daban las batallas</a:t>
            </a:r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F18FE90-DBEA-4BB8-B68D-619D48871146}"/>
              </a:ext>
            </a:extLst>
          </p:cNvPr>
          <p:cNvSpPr/>
          <p:nvPr/>
        </p:nvSpPr>
        <p:spPr>
          <a:xfrm>
            <a:off x="3992741" y="4536562"/>
            <a:ext cx="4755723" cy="27977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100 mil 1x segundo luego 27 mil mas</a:t>
            </a:r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A225FFBD-C2E6-4A70-82D4-A80A6C3FB02F}"/>
              </a:ext>
            </a:extLst>
          </p:cNvPr>
          <p:cNvSpPr/>
          <p:nvPr/>
        </p:nvSpPr>
        <p:spPr>
          <a:xfrm>
            <a:off x="3391222" y="4825887"/>
            <a:ext cx="5760640" cy="27977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Sobrevive y pide misericordia y hace alianza con </a:t>
            </a:r>
            <a:r>
              <a:rPr lang="es-MX" dirty="0" err="1">
                <a:solidFill>
                  <a:schemeClr val="tx1"/>
                </a:solidFill>
              </a:rPr>
              <a:t>Acab</a:t>
            </a:r>
            <a:endParaRPr lang="es-CL" dirty="0">
              <a:solidFill>
                <a:schemeClr val="tx1"/>
              </a:solidFill>
            </a:endParaRPr>
          </a:p>
        </p:txBody>
      </p:sp>
      <p:pic>
        <p:nvPicPr>
          <p:cNvPr id="25" name="Imagen 24" descr="Logotipo, Icono&#10;&#10;Descripción generada automáticamente">
            <a:extLst>
              <a:ext uri="{FF2B5EF4-FFF2-40B4-BE49-F238E27FC236}">
                <a16:creationId xmlns:a16="http://schemas.microsoft.com/office/drawing/2014/main" id="{C9B0654E-8D97-4857-AD27-3E3BCB23D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7568" y="625431"/>
            <a:ext cx="953542" cy="85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7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6" grpId="0" animBg="1"/>
      <p:bldP spid="7" grpId="0" animBg="1"/>
      <p:bldP spid="8" grpId="0" animBg="1"/>
      <p:bldP spid="9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7BD50F0-4335-4F06-856C-63CA078803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1A2923F-9F3D-499A-995C-AE377C36B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5527"/>
            <a:ext cx="9144000" cy="458797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3949FF7-3EC9-4E7A-BCA9-79B917446DB6}"/>
              </a:ext>
            </a:extLst>
          </p:cNvPr>
          <p:cNvSpPr txBox="1"/>
          <p:nvPr/>
        </p:nvSpPr>
        <p:spPr>
          <a:xfrm>
            <a:off x="107504" y="58189"/>
            <a:ext cx="3312368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800" b="1" dirty="0"/>
              <a:t>1 reyes 20:41-43</a:t>
            </a:r>
            <a:endParaRPr lang="es-CL" sz="2800" b="1" dirty="0"/>
          </a:p>
        </p:txBody>
      </p:sp>
      <p:pic>
        <p:nvPicPr>
          <p:cNvPr id="8" name="Imagen 7" descr="Logotipo, Icono&#10;&#10;Descripción generada automáticamente">
            <a:extLst>
              <a:ext uri="{FF2B5EF4-FFF2-40B4-BE49-F238E27FC236}">
                <a16:creationId xmlns:a16="http://schemas.microsoft.com/office/drawing/2014/main" id="{63BE078C-CD60-4118-9CA8-FA17B07FF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074" y="23634"/>
            <a:ext cx="953542" cy="85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25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7DB37897-4E63-4B05-91CC-E72C09FA6FA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7347" b="17347"/>
          <a:stretch/>
        </p:blipFill>
        <p:spPr/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9C212C78-4CD2-494C-BAD9-243B425F8124}"/>
              </a:ext>
            </a:extLst>
          </p:cNvPr>
          <p:cNvSpPr/>
          <p:nvPr/>
        </p:nvSpPr>
        <p:spPr>
          <a:xfrm>
            <a:off x="0" y="3076574"/>
            <a:ext cx="9144000" cy="2066925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/>
          <p:cNvSpPr/>
          <p:nvPr/>
        </p:nvSpPr>
        <p:spPr>
          <a:xfrm>
            <a:off x="333656" y="-37856"/>
            <a:ext cx="2520280" cy="2520280"/>
          </a:xfrm>
          <a:prstGeom prst="ellipse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401512" y="201078"/>
            <a:ext cx="2448272" cy="1659397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1 REYES 21</a:t>
            </a:r>
            <a:endParaRPr lang="ko-KR" alt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732" y="1482832"/>
            <a:ext cx="3059832" cy="83099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cs typeface="Arial" pitchFamily="34" charset="0"/>
              </a:rPr>
              <a:t>El </a:t>
            </a:r>
            <a:r>
              <a:rPr lang="en-US" altLang="ko-KR" sz="2400" dirty="0" err="1">
                <a:solidFill>
                  <a:schemeClr val="bg1"/>
                </a:solidFill>
                <a:cs typeface="Arial" pitchFamily="34" charset="0"/>
              </a:rPr>
              <a:t>rey</a:t>
            </a:r>
            <a:r>
              <a:rPr lang="en-US" altLang="ko-KR" sz="24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400" dirty="0" err="1">
                <a:solidFill>
                  <a:schemeClr val="bg1"/>
                </a:solidFill>
                <a:cs typeface="Arial" pitchFamily="34" charset="0"/>
              </a:rPr>
              <a:t>Acab</a:t>
            </a:r>
            <a:r>
              <a:rPr lang="en-US" altLang="ko-KR" sz="2400" dirty="0">
                <a:solidFill>
                  <a:schemeClr val="bg1"/>
                </a:solidFill>
                <a:cs typeface="Arial" pitchFamily="34" charset="0"/>
              </a:rPr>
              <a:t> y la </a:t>
            </a:r>
            <a:r>
              <a:rPr lang="en-US" altLang="ko-KR" sz="2400" dirty="0" err="1">
                <a:solidFill>
                  <a:schemeClr val="bg1"/>
                </a:solidFill>
                <a:cs typeface="Arial" pitchFamily="34" charset="0"/>
              </a:rPr>
              <a:t>viña</a:t>
            </a:r>
            <a:r>
              <a:rPr lang="en-US" altLang="ko-KR" sz="2400" dirty="0">
                <a:solidFill>
                  <a:schemeClr val="bg1"/>
                </a:solidFill>
                <a:cs typeface="Arial" pitchFamily="34" charset="0"/>
              </a:rPr>
              <a:t> de Naboth</a:t>
            </a:r>
          </a:p>
        </p:txBody>
      </p:sp>
    </p:spTree>
    <p:extLst>
      <p:ext uri="{BB962C8B-B14F-4D97-AF65-F5344CB8AC3E}">
        <p14:creationId xmlns:p14="http://schemas.microsoft.com/office/powerpoint/2010/main" val="1616244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915816" y="1030426"/>
            <a:ext cx="3470076" cy="57606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altLang="ko-KR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Verdad</a:t>
            </a:r>
            <a:r>
              <a:rPr lang="en-US" altLang="ko-K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 </a:t>
            </a:r>
            <a:r>
              <a:rPr lang="en-US" altLang="ko-KR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Bíblica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994670" y="2283718"/>
            <a:ext cx="3312368" cy="1584176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s-MX" sz="2000" dirty="0"/>
              <a:t>Debo estar contento con lo que tengo, porque Dios      suplirá todas mis                necesidades</a:t>
            </a:r>
            <a:endParaRPr lang="es-CL" sz="2000" dirty="0"/>
          </a:p>
          <a:p>
            <a:pPr marL="0" indent="0" algn="ctr">
              <a:buNone/>
            </a:pPr>
            <a:endParaRPr lang="es-CL" sz="2400" dirty="0"/>
          </a:p>
        </p:txBody>
      </p:sp>
      <p:pic>
        <p:nvPicPr>
          <p:cNvPr id="5" name="Imagen 4" descr="Logotipo, Icono&#10;&#10;Descripción generada automáticamente">
            <a:extLst>
              <a:ext uri="{FF2B5EF4-FFF2-40B4-BE49-F238E27FC236}">
                <a16:creationId xmlns:a16="http://schemas.microsoft.com/office/drawing/2014/main" id="{02D8EFAE-A624-482A-BD65-517F3F487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1179193"/>
            <a:ext cx="953542" cy="85459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695C3B64-0E93-429E-B4C2-904D3F486888}"/>
              </a:ext>
            </a:extLst>
          </p:cNvPr>
          <p:cNvSpPr/>
          <p:nvPr/>
        </p:nvSpPr>
        <p:spPr>
          <a:xfrm>
            <a:off x="6880452" y="1779662"/>
            <a:ext cx="2223686" cy="25853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1° </a:t>
            </a:r>
          </a:p>
          <a:p>
            <a:pPr algn="ctr"/>
            <a:r>
              <a:rPr lang="es-E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Reyes</a:t>
            </a:r>
          </a:p>
          <a:p>
            <a:pPr algn="ctr"/>
            <a:r>
              <a:rPr lang="es-E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21</a:t>
            </a:r>
          </a:p>
        </p:txBody>
      </p:sp>
    </p:spTree>
    <p:extLst>
      <p:ext uri="{BB962C8B-B14F-4D97-AF65-F5344CB8AC3E}">
        <p14:creationId xmlns:p14="http://schemas.microsoft.com/office/powerpoint/2010/main" val="726244239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COLOR-A2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B494B"/>
      </a:accent1>
      <a:accent2>
        <a:srgbClr val="3F3F3F"/>
      </a:accent2>
      <a:accent3>
        <a:srgbClr val="EB494B"/>
      </a:accent3>
      <a:accent4>
        <a:srgbClr val="3F3F3F"/>
      </a:accent4>
      <a:accent5>
        <a:srgbClr val="EB494B"/>
      </a:accent5>
      <a:accent6>
        <a:srgbClr val="3F3F3F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2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B494B"/>
      </a:accent1>
      <a:accent2>
        <a:srgbClr val="3F3F3F"/>
      </a:accent2>
      <a:accent3>
        <a:srgbClr val="EB494B"/>
      </a:accent3>
      <a:accent4>
        <a:srgbClr val="3F3F3F"/>
      </a:accent4>
      <a:accent5>
        <a:srgbClr val="EB494B"/>
      </a:accent5>
      <a:accent6>
        <a:srgbClr val="3F3F3F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75000"/>
            <a:lumOff val="2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Section Break Slide Master">
  <a:themeElements>
    <a:clrScheme name="ALLPPT-COLOR-A2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B494B"/>
      </a:accent1>
      <a:accent2>
        <a:srgbClr val="3F3F3F"/>
      </a:accent2>
      <a:accent3>
        <a:srgbClr val="EB494B"/>
      </a:accent3>
      <a:accent4>
        <a:srgbClr val="3F3F3F"/>
      </a:accent4>
      <a:accent5>
        <a:srgbClr val="EB494B"/>
      </a:accent5>
      <a:accent6>
        <a:srgbClr val="3F3F3F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5682</TotalTime>
  <Words>4532</Words>
  <Application>Microsoft Office PowerPoint</Application>
  <PresentationFormat>Presentación en pantalla (16:9)</PresentationFormat>
  <Paragraphs>289</Paragraphs>
  <Slides>34</Slides>
  <Notes>25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34</vt:i4>
      </vt:variant>
    </vt:vector>
  </HeadingPairs>
  <TitlesOfParts>
    <vt:vector size="51" baseType="lpstr">
      <vt:lpstr>arial</vt:lpstr>
      <vt:lpstr>arial</vt:lpstr>
      <vt:lpstr>Arial Black</vt:lpstr>
      <vt:lpstr>Bodoni MT Black</vt:lpstr>
      <vt:lpstr>Bodoni MT Condensed</vt:lpstr>
      <vt:lpstr>Calibri</vt:lpstr>
      <vt:lpstr>Georgia</vt:lpstr>
      <vt:lpstr>Google Sans</vt:lpstr>
      <vt:lpstr>Lato</vt:lpstr>
      <vt:lpstr>Merriweather</vt:lpstr>
      <vt:lpstr>Open Sans</vt:lpstr>
      <vt:lpstr>Roboto</vt:lpstr>
      <vt:lpstr>Verdana</vt:lpstr>
      <vt:lpstr>Wingdings</vt:lpstr>
      <vt:lpstr>Cover and End Slide Master</vt:lpstr>
      <vt:lpstr>Contents Slide Master</vt:lpstr>
      <vt:lpstr>Section Break Slide Master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matias Osses Barria</cp:lastModifiedBy>
  <cp:revision>148</cp:revision>
  <dcterms:created xsi:type="dcterms:W3CDTF">2016-12-05T23:26:54Z</dcterms:created>
  <dcterms:modified xsi:type="dcterms:W3CDTF">2023-07-02T02:55:33Z</dcterms:modified>
</cp:coreProperties>
</file>