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72" r:id="rId3"/>
    <p:sldId id="327" r:id="rId4"/>
    <p:sldId id="965" r:id="rId5"/>
    <p:sldId id="2630" r:id="rId6"/>
    <p:sldId id="2631" r:id="rId7"/>
    <p:sldId id="290" r:id="rId8"/>
    <p:sldId id="2658" r:id="rId9"/>
    <p:sldId id="257" r:id="rId10"/>
    <p:sldId id="258" r:id="rId11"/>
    <p:sldId id="2632" r:id="rId12"/>
    <p:sldId id="2633" r:id="rId13"/>
    <p:sldId id="2634" r:id="rId14"/>
    <p:sldId id="2635" r:id="rId15"/>
    <p:sldId id="259" r:id="rId16"/>
    <p:sldId id="2636" r:id="rId17"/>
    <p:sldId id="2637" r:id="rId18"/>
    <p:sldId id="261" r:id="rId19"/>
    <p:sldId id="2638" r:id="rId20"/>
    <p:sldId id="2639" r:id="rId21"/>
    <p:sldId id="2640" r:id="rId22"/>
    <p:sldId id="2642" r:id="rId23"/>
    <p:sldId id="2643" r:id="rId24"/>
    <p:sldId id="2644" r:id="rId25"/>
    <p:sldId id="2645" r:id="rId26"/>
    <p:sldId id="2646" r:id="rId27"/>
    <p:sldId id="2647" r:id="rId28"/>
    <p:sldId id="2648" r:id="rId29"/>
    <p:sldId id="2649" r:id="rId30"/>
    <p:sldId id="2650" r:id="rId31"/>
    <p:sldId id="2651" r:id="rId32"/>
    <p:sldId id="2652" r:id="rId33"/>
    <p:sldId id="2653" r:id="rId34"/>
    <p:sldId id="2654" r:id="rId35"/>
    <p:sldId id="270" r:id="rId36"/>
    <p:sldId id="2655" r:id="rId37"/>
    <p:sldId id="2656" r:id="rId38"/>
    <p:sldId id="2657" r:id="rId39"/>
  </p:sldIdLst>
  <p:sldSz cx="18288000" cy="10287000"/>
  <p:notesSz cx="6858000" cy="9144000"/>
  <p:embeddedFontLst>
    <p:embeddedFont>
      <p:font typeface="29LT Zarid Display" panose="020B0604020202020204" charset="-78"/>
      <p:regular r:id="rId41"/>
    </p:embeddedFont>
    <p:embeddedFont>
      <p:font typeface="Aharoni" panose="02010803020104030203" pitchFamily="2" charset="-79"/>
      <p:bold r:id="rId42"/>
    </p:embeddedFont>
    <p:embeddedFont>
      <p:font typeface="Centaur" panose="02030504050205020304" pitchFamily="18" charset="0"/>
      <p:regular r:id="rId43"/>
    </p:embeddedFont>
    <p:embeddedFont>
      <p:font typeface="Glacial Indifference" panose="020B0604020202020204" charset="0"/>
      <p:regular r:id="rId44"/>
    </p:embeddedFont>
    <p:embeddedFont>
      <p:font typeface="Glacial Indifference Bol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10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A5724-8717-4EC0-B96C-AAE10D622261}" type="datetimeFigureOut">
              <a:rPr lang="es-CL" smtClean="0"/>
              <a:t>07-09-2024</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B0B2C-0ED8-48D9-B5AC-6932960B96CC}" type="slidenum">
              <a:rPr lang="es-CL" smtClean="0"/>
              <a:t>‹#›</a:t>
            </a:fld>
            <a:endParaRPr lang="es-CL"/>
          </a:p>
        </p:txBody>
      </p:sp>
    </p:spTree>
    <p:extLst>
      <p:ext uri="{BB962C8B-B14F-4D97-AF65-F5344CB8AC3E}">
        <p14:creationId xmlns:p14="http://schemas.microsoft.com/office/powerpoint/2010/main" val="73549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2</a:t>
            </a:fld>
            <a:endParaRPr lang="es-ES" dirty="0"/>
          </a:p>
        </p:txBody>
      </p:sp>
    </p:spTree>
    <p:extLst>
      <p:ext uri="{BB962C8B-B14F-4D97-AF65-F5344CB8AC3E}">
        <p14:creationId xmlns:p14="http://schemas.microsoft.com/office/powerpoint/2010/main" val="245643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3</a:t>
            </a:fld>
            <a:endParaRPr lang="es-ES" dirty="0"/>
          </a:p>
        </p:txBody>
      </p:sp>
    </p:spTree>
    <p:extLst>
      <p:ext uri="{BB962C8B-B14F-4D97-AF65-F5344CB8AC3E}">
        <p14:creationId xmlns:p14="http://schemas.microsoft.com/office/powerpoint/2010/main" val="100032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E1F318EC-34B8-44CB-B572-CC6AFDF16BEC}" type="slidenum">
              <a:rPr lang="es-ES" noProof="0" smtClean="0"/>
              <a:t>4</a:t>
            </a:fld>
            <a:endParaRPr lang="es-ES" noProof="0"/>
          </a:p>
        </p:txBody>
      </p:sp>
    </p:spTree>
    <p:extLst>
      <p:ext uri="{BB962C8B-B14F-4D97-AF65-F5344CB8AC3E}">
        <p14:creationId xmlns:p14="http://schemas.microsoft.com/office/powerpoint/2010/main" val="3293658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defPPr>
              <a:defRPr lang="es-ES"/>
            </a:defPPr>
          </a:lstStyle>
          <a:p>
            <a:pPr rtl="0"/>
            <a:endParaRPr lang="es-ES" dirty="0"/>
          </a:p>
        </p:txBody>
      </p:sp>
      <p:sp>
        <p:nvSpPr>
          <p:cNvPr id="4" name="Marcador de número de diapositiva 3"/>
          <p:cNvSpPr>
            <a:spLocks noGrp="1"/>
          </p:cNvSpPr>
          <p:nvPr>
            <p:ph type="sldNum" sz="quarter" idx="5"/>
          </p:nvPr>
        </p:nvSpPr>
        <p:spPr/>
        <p:txBody>
          <a:bodyPr rtlCol="0"/>
          <a:lstStyle>
            <a:defPPr>
              <a:defRPr lang="es-ES"/>
            </a:defPPr>
          </a:lstStyle>
          <a:p>
            <a:pPr rtl="0"/>
            <a:fld id="{10895658-EA1F-4910-80AB-4DA76E167475}" type="slidenum">
              <a:rPr lang="es-ES" smtClean="0"/>
              <a:t>7</a:t>
            </a:fld>
            <a:endParaRPr lang="es-E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Las malezas son difíciles de erradicar, por la forma en que tienen que reproducirse. Muchas malezas poseen la capacidad de reproducirse vegetativamente por rizomas, bulbos y estolones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Una de las más molestas es la reproducción por rizomas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Rizoma: Tallo horizontal subterráneo, similar a las raíces, que produce brotes hacia arriba y raíces hacia abajo</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Se reproducen debajo del suelo para luego subir, por eso es tan difícil eliminar este tipo de malezas.</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Slide Number Placeholder 3"/>
          <p:cNvSpPr>
            <a:spLocks noGrp="1"/>
          </p:cNvSpPr>
          <p:nvPr>
            <p:ph type="sldNum" sz="quarter" idx="5"/>
          </p:nvPr>
        </p:nvSpPr>
        <p:spPr/>
        <p:txBody>
          <a:bodyPr/>
          <a:lstStyle/>
          <a:p>
            <a:fld id="{5C6B0B2C-0ED8-48D9-B5AC-6932960B96CC}" type="slidenum">
              <a:rPr lang="es-CL" smtClean="0"/>
              <a:t>20</a:t>
            </a:fld>
            <a:endParaRPr lang="es-CL"/>
          </a:p>
        </p:txBody>
      </p:sp>
    </p:spTree>
    <p:extLst>
      <p:ext uri="{BB962C8B-B14F-4D97-AF65-F5344CB8AC3E}">
        <p14:creationId xmlns:p14="http://schemas.microsoft.com/office/powerpoint/2010/main" val="114119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 Imagen">
    <p:bg>
      <p:bgPr>
        <a:solidFill>
          <a:schemeClr val="accent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7250541" y="990537"/>
            <a:ext cx="9892152" cy="8305926"/>
          </a:xfrm>
        </p:spPr>
        <p:txBody>
          <a:bodyPr rtlCol="0" anchor="ctr">
            <a:normAutofit/>
          </a:bodyPr>
          <a:lstStyle>
            <a:lvl1pPr algn="l">
              <a:defRPr lang="es-ES" sz="7200" cap="all" baseline="0">
                <a:solidFill>
                  <a:schemeClr val="tx2"/>
                </a:solidFill>
              </a:defRPr>
            </a:lvl1pPr>
          </a:lstStyle>
          <a:p>
            <a:pPr rtl="0"/>
            <a:r>
              <a:rPr lang="es-ES"/>
              <a:t>Haga clic para agregar un título</a:t>
            </a:r>
          </a:p>
        </p:txBody>
      </p:sp>
      <p:sp>
        <p:nvSpPr>
          <p:cNvPr id="63" name="Marcador de posición de imagen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2" y="1141983"/>
            <a:ext cx="6114177" cy="9145017"/>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rtlCol="0">
            <a:noAutofit/>
          </a:bodyPr>
          <a:lstStyle>
            <a:lvl1pPr algn="ctr">
              <a:defRPr lang="es-ES" sz="3000">
                <a:solidFill>
                  <a:schemeClr val="bg1"/>
                </a:solidFill>
              </a:defRPr>
            </a:lvl1pPr>
          </a:lstStyle>
          <a:p>
            <a:pPr rtl="0"/>
            <a:r>
              <a:rPr lang="es-ES"/>
              <a:t>Haga clic en el icono para insertar una imagen</a:t>
            </a:r>
          </a:p>
        </p:txBody>
      </p:sp>
      <p:grpSp>
        <p:nvGrpSpPr>
          <p:cNvPr id="4" name="Grupo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1" y="1"/>
            <a:ext cx="6104159" cy="7243250"/>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pic>
          <p:nvPicPr>
            <p:cNvPr id="13" name="Gráfico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pic>
          <p:nvPicPr>
            <p:cNvPr id="11" name="Imagen 10" descr="Un patrón seleccionado blanco y negro&#10;&#10;Descripción generada automáticamente con confianza baja">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20811085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 Subtítulo + Imagen ">
    <p:bg>
      <p:bgPr>
        <a:solidFill>
          <a:schemeClr val="accent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7250541" y="816428"/>
            <a:ext cx="9892152" cy="5167994"/>
          </a:xfrm>
        </p:spPr>
        <p:txBody>
          <a:bodyPr rtlCol="0" anchor="b">
            <a:normAutofit/>
          </a:bodyPr>
          <a:lstStyle>
            <a:lvl1pPr algn="l">
              <a:defRPr lang="es-ES" sz="7200" cap="all" baseline="0">
                <a:solidFill>
                  <a:schemeClr val="tx2"/>
                </a:solidFill>
              </a:defRPr>
            </a:lvl1pPr>
          </a:lstStyle>
          <a:p>
            <a:pPr rtl="0"/>
            <a:r>
              <a:rPr lang="es-ES"/>
              <a:t>Haga clic para agregar un título</a:t>
            </a:r>
          </a:p>
        </p:txBody>
      </p:sp>
      <p:sp>
        <p:nvSpPr>
          <p:cNvPr id="3" name="Subtítulo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7244684" y="6195068"/>
            <a:ext cx="9892152" cy="2927285"/>
          </a:xfrm>
        </p:spPr>
        <p:txBody>
          <a:bodyPr rtlCol="0">
            <a:normAutofit/>
          </a:bodyPr>
          <a:lstStyle>
            <a:lvl1pPr marL="0" indent="0" algn="l">
              <a:lnSpc>
                <a:spcPct val="150000"/>
              </a:lnSpc>
              <a:spcBef>
                <a:spcPts val="0"/>
              </a:spcBef>
              <a:buNone/>
              <a:defRPr lang="es-ES" sz="3600">
                <a:solidFill>
                  <a:schemeClr val="tx2"/>
                </a:solidFill>
              </a:defRPr>
            </a:lvl1pPr>
            <a:lvl2pPr marL="685800" indent="0" algn="ctr">
              <a:buNone/>
              <a:defRPr lang="es-ES" sz="3000"/>
            </a:lvl2pPr>
            <a:lvl3pPr marL="1371600" indent="0" algn="ctr">
              <a:buNone/>
              <a:defRPr lang="es-ES" sz="2700"/>
            </a:lvl3pPr>
            <a:lvl4pPr marL="2057400" indent="0" algn="ctr">
              <a:buNone/>
              <a:defRPr lang="es-ES" sz="2400"/>
            </a:lvl4pPr>
            <a:lvl5pPr marL="2743200" indent="0" algn="ctr">
              <a:buNone/>
              <a:defRPr lang="es-ES" sz="2400"/>
            </a:lvl5pPr>
            <a:lvl6pPr marL="3429000" indent="0" algn="ctr">
              <a:buNone/>
              <a:defRPr lang="es-ES" sz="2400"/>
            </a:lvl6pPr>
            <a:lvl7pPr marL="4114800" indent="0" algn="ctr">
              <a:buNone/>
              <a:defRPr lang="es-ES" sz="2400"/>
            </a:lvl7pPr>
            <a:lvl8pPr marL="4800600" indent="0" algn="ctr">
              <a:buNone/>
              <a:defRPr lang="es-ES" sz="2400"/>
            </a:lvl8pPr>
            <a:lvl9pPr marL="5486400" indent="0" algn="ctr">
              <a:buNone/>
              <a:defRPr lang="es-ES" sz="2400"/>
            </a:lvl9pPr>
          </a:lstStyle>
          <a:p>
            <a:pPr rtl="0"/>
            <a:r>
              <a:rPr lang="es-ES"/>
              <a:t>Haga clic para agregar un subtítulo</a:t>
            </a:r>
          </a:p>
        </p:txBody>
      </p:sp>
      <p:grpSp>
        <p:nvGrpSpPr>
          <p:cNvPr id="4" name="Grupo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1" y="3043751"/>
            <a:ext cx="6104159" cy="7243250"/>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pic>
          <p:nvPicPr>
            <p:cNvPr id="13" name="Gráfico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upo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upo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upo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upo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upo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upo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upo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upo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r>
                  <a:rPr lang="es-ES" sz="270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s-ES"/>
              </a:defPPr>
            </a:lstStyle>
            <a:p>
              <a:pPr algn="ctr" rtl="0"/>
              <a:endParaRPr lang="es-ES" sz="2700" dirty="0"/>
            </a:p>
          </p:txBody>
        </p:sp>
      </p:grpSp>
      <p:sp>
        <p:nvSpPr>
          <p:cNvPr id="63" name="Marcador de posición de imagen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2"/>
            <a:ext cx="6114177" cy="9145017"/>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rtlCol="0">
            <a:noAutofit/>
          </a:bodyPr>
          <a:lstStyle>
            <a:lvl1pPr marL="0" indent="0" algn="ctr">
              <a:buNone/>
              <a:defRPr lang="es-ES" sz="3000">
                <a:solidFill>
                  <a:schemeClr val="bg1"/>
                </a:solidFill>
              </a:defRPr>
            </a:lvl1pPr>
          </a:lstStyle>
          <a:p>
            <a:pPr rtl="0"/>
            <a:r>
              <a:rPr lang="es-ES"/>
              <a:t>Haga clic en el icono para insertar una imagen</a:t>
            </a:r>
          </a:p>
        </p:txBody>
      </p:sp>
    </p:spTree>
    <p:extLst>
      <p:ext uri="{BB962C8B-B14F-4D97-AF65-F5344CB8AC3E}">
        <p14:creationId xmlns:p14="http://schemas.microsoft.com/office/powerpoint/2010/main" val="101280728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3" name="Freeform 3"/>
          <p:cNvSpPr/>
          <p:nvPr/>
        </p:nvSpPr>
        <p:spPr>
          <a:xfrm>
            <a:off x="6641693" y="-2057400"/>
            <a:ext cx="2018590" cy="4114800"/>
          </a:xfrm>
          <a:custGeom>
            <a:avLst/>
            <a:gdLst/>
            <a:ahLst/>
            <a:cxnLst/>
            <a:rect l="l" t="t" r="r" b="b"/>
            <a:pathLst>
              <a:path w="2018590" h="4114800">
                <a:moveTo>
                  <a:pt x="0" y="0"/>
                </a:moveTo>
                <a:lnTo>
                  <a:pt x="2018590" y="0"/>
                </a:lnTo>
                <a:lnTo>
                  <a:pt x="201859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r="-103845"/>
            </a:stretch>
          </a:blipFill>
        </p:spPr>
      </p:sp>
      <p:sp>
        <p:nvSpPr>
          <p:cNvPr id="4" name="Freeform 4"/>
          <p:cNvSpPr/>
          <p:nvPr/>
        </p:nvSpPr>
        <p:spPr>
          <a:xfrm>
            <a:off x="15605057" y="7721070"/>
            <a:ext cx="2682943" cy="2682943"/>
          </a:xfrm>
          <a:custGeom>
            <a:avLst/>
            <a:gdLst/>
            <a:ahLst/>
            <a:cxnLst/>
            <a:rect l="l" t="t" r="r" b="b"/>
            <a:pathLst>
              <a:path w="2682943" h="2682943">
                <a:moveTo>
                  <a:pt x="0" y="0"/>
                </a:moveTo>
                <a:lnTo>
                  <a:pt x="2682943" y="0"/>
                </a:lnTo>
                <a:lnTo>
                  <a:pt x="2682943" y="2682942"/>
                </a:lnTo>
                <a:lnTo>
                  <a:pt x="0" y="268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30101" y="-64928"/>
            <a:ext cx="2682943" cy="2682943"/>
          </a:xfrm>
          <a:custGeom>
            <a:avLst/>
            <a:gdLst/>
            <a:ahLst/>
            <a:cxnLst/>
            <a:rect l="l" t="t" r="r" b="b"/>
            <a:pathLst>
              <a:path w="2682943" h="2682943">
                <a:moveTo>
                  <a:pt x="0" y="0"/>
                </a:moveTo>
                <a:lnTo>
                  <a:pt x="2682943" y="0"/>
                </a:lnTo>
                <a:lnTo>
                  <a:pt x="2682943" y="2682942"/>
                </a:lnTo>
                <a:lnTo>
                  <a:pt x="0" y="268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602162" y="8256336"/>
            <a:ext cx="3059792" cy="2664801"/>
          </a:xfrm>
          <a:custGeom>
            <a:avLst/>
            <a:gdLst/>
            <a:ahLst/>
            <a:cxnLst/>
            <a:rect l="l" t="t" r="r" b="b"/>
            <a:pathLst>
              <a:path w="3059792" h="2664801">
                <a:moveTo>
                  <a:pt x="0" y="0"/>
                </a:moveTo>
                <a:lnTo>
                  <a:pt x="3059792" y="0"/>
                </a:lnTo>
                <a:lnTo>
                  <a:pt x="3059792" y="2664801"/>
                </a:lnTo>
                <a:lnTo>
                  <a:pt x="0" y="266480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flipV="1">
            <a:off x="12721674" y="-519271"/>
            <a:ext cx="3059792" cy="2664801"/>
          </a:xfrm>
          <a:custGeom>
            <a:avLst/>
            <a:gdLst/>
            <a:ahLst/>
            <a:cxnLst/>
            <a:rect l="l" t="t" r="r" b="b"/>
            <a:pathLst>
              <a:path w="3059792" h="2664801">
                <a:moveTo>
                  <a:pt x="0" y="2664801"/>
                </a:moveTo>
                <a:lnTo>
                  <a:pt x="3059793" y="2664801"/>
                </a:lnTo>
                <a:lnTo>
                  <a:pt x="3059793" y="0"/>
                </a:lnTo>
                <a:lnTo>
                  <a:pt x="0" y="0"/>
                </a:lnTo>
                <a:lnTo>
                  <a:pt x="0" y="2664801"/>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2602162" y="6666057"/>
            <a:ext cx="5965724" cy="1131723"/>
            <a:chOff x="0" y="0"/>
            <a:chExt cx="1571220" cy="298067"/>
          </a:xfrm>
        </p:grpSpPr>
        <p:sp>
          <p:nvSpPr>
            <p:cNvPr id="9" name="Freeform 9"/>
            <p:cNvSpPr/>
            <p:nvPr/>
          </p:nvSpPr>
          <p:spPr>
            <a:xfrm>
              <a:off x="0" y="0"/>
              <a:ext cx="1571220" cy="298067"/>
            </a:xfrm>
            <a:custGeom>
              <a:avLst/>
              <a:gdLst/>
              <a:ahLst/>
              <a:cxnLst/>
              <a:rect l="l" t="t" r="r" b="b"/>
              <a:pathLst>
                <a:path w="1571220" h="298067">
                  <a:moveTo>
                    <a:pt x="129773" y="0"/>
                  </a:moveTo>
                  <a:lnTo>
                    <a:pt x="1441446" y="0"/>
                  </a:lnTo>
                  <a:cubicBezTo>
                    <a:pt x="1513118" y="0"/>
                    <a:pt x="1571220" y="58102"/>
                    <a:pt x="1571220" y="129773"/>
                  </a:cubicBezTo>
                  <a:lnTo>
                    <a:pt x="1571220" y="168294"/>
                  </a:lnTo>
                  <a:cubicBezTo>
                    <a:pt x="1571220" y="202712"/>
                    <a:pt x="1557547" y="235720"/>
                    <a:pt x="1533210" y="260057"/>
                  </a:cubicBezTo>
                  <a:cubicBezTo>
                    <a:pt x="1508873" y="284394"/>
                    <a:pt x="1475864" y="298067"/>
                    <a:pt x="1441446" y="298067"/>
                  </a:cubicBezTo>
                  <a:lnTo>
                    <a:pt x="129773" y="298067"/>
                  </a:lnTo>
                  <a:cubicBezTo>
                    <a:pt x="95355" y="298067"/>
                    <a:pt x="62347" y="284394"/>
                    <a:pt x="38010" y="260057"/>
                  </a:cubicBezTo>
                  <a:cubicBezTo>
                    <a:pt x="13673" y="235720"/>
                    <a:pt x="0" y="202712"/>
                    <a:pt x="0" y="168294"/>
                  </a:cubicBezTo>
                  <a:lnTo>
                    <a:pt x="0" y="129773"/>
                  </a:lnTo>
                  <a:cubicBezTo>
                    <a:pt x="0" y="58102"/>
                    <a:pt x="58102" y="0"/>
                    <a:pt x="129773" y="0"/>
                  </a:cubicBezTo>
                  <a:close/>
                </a:path>
              </a:pathLst>
            </a:custGeom>
            <a:solidFill>
              <a:srgbClr val="FFFFFF"/>
            </a:solidFill>
          </p:spPr>
        </p:sp>
        <p:sp>
          <p:nvSpPr>
            <p:cNvPr id="10" name="TextBox 10"/>
            <p:cNvSpPr txBox="1"/>
            <p:nvPr/>
          </p:nvSpPr>
          <p:spPr>
            <a:xfrm>
              <a:off x="0" y="-28575"/>
              <a:ext cx="1571220" cy="326642"/>
            </a:xfrm>
            <a:prstGeom prst="rect">
              <a:avLst/>
            </a:prstGeom>
          </p:spPr>
          <p:txBody>
            <a:bodyPr lIns="50800" tIns="50800" rIns="50800" bIns="50800" rtlCol="0" anchor="ctr"/>
            <a:lstStyle/>
            <a:p>
              <a:pPr marL="0" lvl="0" indent="0" algn="ctr">
                <a:lnSpc>
                  <a:spcPts val="4317"/>
                </a:lnSpc>
                <a:spcBef>
                  <a:spcPct val="0"/>
                </a:spcBef>
              </a:pPr>
              <a:r>
                <a:rPr lang="en-US" sz="3399" b="1" u="none" strike="noStrike" dirty="0">
                  <a:solidFill>
                    <a:srgbClr val="292727"/>
                  </a:solidFill>
                  <a:latin typeface="Glacial Indifference Bold"/>
                  <a:ea typeface="Glacial Indifference Bold"/>
                  <a:cs typeface="Glacial Indifference Bold"/>
                  <a:sym typeface="Glacial Indifference Bold"/>
                </a:rPr>
                <a:t>Jeremias 4:1-10</a:t>
              </a:r>
            </a:p>
          </p:txBody>
        </p:sp>
      </p:grpSp>
      <p:sp>
        <p:nvSpPr>
          <p:cNvPr id="11" name="TextBox 11"/>
          <p:cNvSpPr txBox="1"/>
          <p:nvPr/>
        </p:nvSpPr>
        <p:spPr>
          <a:xfrm>
            <a:off x="3039733" y="3957048"/>
            <a:ext cx="13083676" cy="1513235"/>
          </a:xfrm>
          <a:prstGeom prst="rect">
            <a:avLst/>
          </a:prstGeom>
        </p:spPr>
        <p:txBody>
          <a:bodyPr lIns="0" tIns="0" rIns="0" bIns="0" rtlCol="0" anchor="t">
            <a:spAutoFit/>
          </a:bodyPr>
          <a:lstStyle/>
          <a:p>
            <a:pPr algn="l">
              <a:lnSpc>
                <a:spcPts val="11800"/>
              </a:lnSpc>
            </a:pPr>
            <a:r>
              <a:rPr kumimoji="0" lang="es-CL" sz="9600" b="1"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Circuncidaos á Jehová</a:t>
            </a:r>
            <a:endParaRPr lang="en-US" sz="13258" spc="424" dirty="0">
              <a:latin typeface="29LT Zarid Display"/>
              <a:ea typeface="29LT Zarid Display"/>
              <a:cs typeface="29LT Zarid Display"/>
              <a:sym typeface="29LT Zarid Display"/>
            </a:endParaRPr>
          </a:p>
        </p:txBody>
      </p:sp>
      <p:sp>
        <p:nvSpPr>
          <p:cNvPr id="12" name="Freeform 12"/>
          <p:cNvSpPr/>
          <p:nvPr/>
        </p:nvSpPr>
        <p:spPr>
          <a:xfrm flipV="1">
            <a:off x="9581571" y="8256336"/>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flipV="1">
            <a:off x="-2355530" y="1794752"/>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flipH="1" flipV="1">
            <a:off x="16346118" y="1794752"/>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1" name="Imagen 2" descr="Logotipo, Icono&#10;&#10;Descripción generada automáticamente">
            <a:extLst>
              <a:ext uri="{FF2B5EF4-FFF2-40B4-BE49-F238E27FC236}">
                <a16:creationId xmlns:a16="http://schemas.microsoft.com/office/drawing/2014/main" id="{7CDCC06B-71FC-3637-BB18-5BF70C05DFC0}"/>
              </a:ext>
            </a:extLst>
          </p:cNvPr>
          <p:cNvPicPr>
            <a:picLocks noChangeAspect="1"/>
          </p:cNvPicPr>
          <p:nvPr/>
        </p:nvPicPr>
        <p:blipFill>
          <a:blip r:embed="rId8"/>
          <a:stretch>
            <a:fillRect/>
          </a:stretch>
        </p:blipFill>
        <p:spPr>
          <a:xfrm>
            <a:off x="12922113" y="-309518"/>
            <a:ext cx="2682944" cy="24045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913289" y="748522"/>
            <a:ext cx="12461421" cy="278991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4" name="Freeform 4"/>
          <p:cNvSpPr/>
          <p:nvPr/>
        </p:nvSpPr>
        <p:spPr>
          <a:xfrm rot="10520343">
            <a:off x="16092160" y="7526562"/>
            <a:ext cx="4391680" cy="3127409"/>
          </a:xfrm>
          <a:custGeom>
            <a:avLst/>
            <a:gdLst/>
            <a:ahLst/>
            <a:cxnLst/>
            <a:rect l="l" t="t" r="r" b="b"/>
            <a:pathLst>
              <a:path w="4391680" h="3127409">
                <a:moveTo>
                  <a:pt x="0" y="0"/>
                </a:moveTo>
                <a:lnTo>
                  <a:pt x="4391680" y="0"/>
                </a:lnTo>
                <a:lnTo>
                  <a:pt x="4391680" y="3127408"/>
                </a:lnTo>
                <a:lnTo>
                  <a:pt x="0" y="3127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97630" y="0"/>
            <a:ext cx="16002000" cy="1944700"/>
          </a:xfrm>
          <a:prstGeom prst="rect">
            <a:avLst/>
          </a:prstGeom>
        </p:spPr>
        <p:txBody>
          <a:bodyPr wrap="square" lIns="0" tIns="0" rIns="0" bIns="0" rtlCol="0" anchor="t">
            <a:spAutoFit/>
          </a:bodyPr>
          <a:lstStyle/>
          <a:p>
            <a:r>
              <a:rPr lang="es-MX" sz="6600" dirty="0">
                <a:latin typeface="29LT Zarid Display" panose="020B0604020202020204" charset="-78"/>
                <a:cs typeface="29LT Zarid Display" panose="020B0604020202020204" charset="-78"/>
              </a:rPr>
              <a:t>La demanda de una conversión “de corazón”</a:t>
            </a:r>
          </a:p>
          <a:p>
            <a:pPr algn="l">
              <a:lnSpc>
                <a:spcPts val="7103"/>
              </a:lnSpc>
            </a:pPr>
            <a:endParaRPr lang="en-US" sz="6399" spc="-166" dirty="0">
              <a:solidFill>
                <a:srgbClr val="292727"/>
              </a:solidFill>
              <a:latin typeface="29LT Zarid Display"/>
              <a:ea typeface="29LT Zarid Display"/>
              <a:cs typeface="29LT Zarid Display"/>
              <a:sym typeface="29LT Zarid Display"/>
            </a:endParaRPr>
          </a:p>
        </p:txBody>
      </p:sp>
      <p:sp>
        <p:nvSpPr>
          <p:cNvPr id="7" name="Freeform 7"/>
          <p:cNvSpPr/>
          <p:nvPr/>
        </p:nvSpPr>
        <p:spPr>
          <a:xfrm rot="11237451">
            <a:off x="-1561633"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2566087"/>
          </a:xfrm>
          <a:prstGeom prst="rect">
            <a:avLst/>
          </a:prstGeom>
          <a:noFill/>
        </p:spPr>
        <p:txBody>
          <a:bodyPr wrap="square">
            <a:spAutoFit/>
          </a:bodyPr>
          <a:lstStyle/>
          <a:p>
            <a:pPr>
              <a:lnSpc>
                <a:spcPct val="107000"/>
              </a:lnSpc>
              <a:spcAft>
                <a:spcPts val="800"/>
              </a:spcAft>
            </a:pPr>
            <a:r>
              <a:rPr lang="es-MX" sz="3600" b="1" i="1" kern="100" dirty="0">
                <a:effectLst/>
                <a:latin typeface="29LT Zarid Display" panose="020B0604020202020204" charset="-78"/>
                <a:ea typeface="Calibri" panose="020F0502020204030204" pitchFamily="34" charset="0"/>
                <a:cs typeface="29LT Zarid Display" panose="020B0604020202020204" charset="-78"/>
              </a:rPr>
              <a:t>Versículo 1</a:t>
            </a:r>
            <a:endParaRPr lang="es-CL" sz="3600" kern="100" dirty="0">
              <a:effectLst/>
              <a:latin typeface="29LT Zarid Display" panose="020B0604020202020204" charset="-78"/>
              <a:ea typeface="Calibri" panose="020F0502020204030204" pitchFamily="34" charset="0"/>
              <a:cs typeface="29LT Zarid Display" panose="020B0604020202020204" charset="-78"/>
            </a:endParaRPr>
          </a:p>
          <a:p>
            <a:pPr algn="ctr">
              <a:lnSpc>
                <a:spcPct val="107000"/>
              </a:lnSpc>
              <a:spcAft>
                <a:spcPts val="800"/>
              </a:spcAft>
            </a:pPr>
            <a:r>
              <a:rPr lang="es-CL" sz="3600" b="1" kern="100" dirty="0">
                <a:effectLst/>
                <a:latin typeface="29LT Zarid Display" panose="020B0604020202020204" charset="-78"/>
                <a:ea typeface="Calibri" panose="020F0502020204030204" pitchFamily="34" charset="0"/>
                <a:cs typeface="29LT Zarid Display" panose="020B0604020202020204" charset="-78"/>
              </a:rPr>
              <a:t>SI te has de convertir, oh Israel, dice Jehová, conviértete á mí; y si quitares de delante de mí tus abominaciones, no andarás de acá para allá.</a:t>
            </a:r>
            <a:endParaRPr lang="es-CL" sz="3600" kern="100" dirty="0">
              <a:effectLst/>
              <a:latin typeface="29LT Zarid Display" panose="020B0604020202020204" charset="-78"/>
              <a:ea typeface="Calibri" panose="020F0502020204030204" pitchFamily="34" charset="0"/>
              <a:cs typeface="29LT Zarid Display" panose="020B0604020202020204" charset="-78"/>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1110689"/>
          </a:xfrm>
          <a:prstGeom prst="rect">
            <a:avLst/>
          </a:prstGeom>
          <a:noFill/>
        </p:spPr>
        <p:txBody>
          <a:bodyPr wrap="square">
            <a:spAutoFit/>
          </a:bodyPr>
          <a:lstStyle/>
          <a:p>
            <a:pPr>
              <a:lnSpc>
                <a:spcPct val="107000"/>
              </a:lnSpc>
              <a:spcAft>
                <a:spcPts val="800"/>
              </a:spcAft>
            </a:pPr>
            <a:r>
              <a:rPr lang="es-MX" sz="3200" kern="100" dirty="0">
                <a:effectLst/>
                <a:latin typeface="Times New Roman" panose="02020603050405020304" pitchFamily="18" charset="0"/>
                <a:ea typeface="Calibri" panose="020F0502020204030204" pitchFamily="34" charset="0"/>
                <a:cs typeface="Times New Roman" panose="02020603050405020304" pitchFamily="18" charset="0"/>
              </a:rPr>
              <a:t>El versículo 1 sigue el mismo tema del capítulo anterior en</a:t>
            </a:r>
            <a:r>
              <a:rPr lang="es-MX" sz="3200" kern="100" dirty="0">
                <a:latin typeface="Times New Roman" panose="02020603050405020304" pitchFamily="18" charset="0"/>
                <a:ea typeface="Calibri" panose="020F0502020204030204" pitchFamily="34" charset="0"/>
                <a:cs typeface="Times New Roman" panose="02020603050405020304" pitchFamily="18" charset="0"/>
              </a:rPr>
              <a:t> </a:t>
            </a:r>
            <a:r>
              <a:rPr lang="es-MX" sz="3200" b="0" i="0" dirty="0">
                <a:effectLst/>
                <a:latin typeface="Times New Roman" panose="02020603050405020304" pitchFamily="18" charset="0"/>
                <a:cs typeface="Times New Roman" panose="02020603050405020304" pitchFamily="18" charset="0"/>
              </a:rPr>
              <a:t>donde Jehová le suplicó a Israel que detuviera sus caminos rebeldes y que </a:t>
            </a:r>
            <a:r>
              <a:rPr lang="es-MX" sz="3200" b="0" i="1" dirty="0">
                <a:effectLst/>
                <a:latin typeface="Times New Roman" panose="02020603050405020304" pitchFamily="18" charset="0"/>
                <a:cs typeface="Times New Roman" panose="02020603050405020304" pitchFamily="18" charset="0"/>
              </a:rPr>
              <a:t>volvieran</a:t>
            </a:r>
            <a:r>
              <a:rPr lang="es-MX" sz="3200" b="0" i="0" dirty="0">
                <a:effectLst/>
                <a:latin typeface="Times New Roman" panose="02020603050405020304" pitchFamily="18" charset="0"/>
                <a:cs typeface="Times New Roman" panose="02020603050405020304" pitchFamily="18" charset="0"/>
              </a:rPr>
              <a:t> a Él</a:t>
            </a:r>
            <a:endParaRPr lang="es-CL"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CEFD980-C325-84BF-4407-1B8A63E3CEC0}"/>
              </a:ext>
            </a:extLst>
          </p:cNvPr>
          <p:cNvSpPr txBox="1"/>
          <p:nvPr/>
        </p:nvSpPr>
        <p:spPr>
          <a:xfrm>
            <a:off x="54426" y="4708880"/>
            <a:ext cx="18255343" cy="1569660"/>
          </a:xfrm>
          <a:prstGeom prst="rect">
            <a:avLst/>
          </a:prstGeom>
          <a:noFill/>
        </p:spPr>
        <p:txBody>
          <a:bodyPr wrap="square">
            <a:spAutoFit/>
          </a:bodyPr>
          <a:lstStyle/>
          <a:p>
            <a:r>
              <a:rPr lang="es-MX" sz="3200" b="0" i="0" dirty="0">
                <a:effectLst/>
                <a:latin typeface="Times New Roman" panose="02020603050405020304" pitchFamily="18" charset="0"/>
                <a:cs typeface="Times New Roman" panose="02020603050405020304" pitchFamily="18" charset="0"/>
              </a:rPr>
              <a:t>Jeremías 3:1</a:t>
            </a:r>
          </a:p>
          <a:p>
            <a:r>
              <a:rPr lang="es-MX" sz="3200" b="0" i="0" dirty="0">
                <a:effectLst/>
                <a:latin typeface="Times New Roman" panose="02020603050405020304" pitchFamily="18" charset="0"/>
                <a:cs typeface="Times New Roman" panose="02020603050405020304" pitchFamily="18" charset="0"/>
              </a:rPr>
              <a:t>DICEN: Si alguno dejare su mujer, y yéndose ésta de él se juntare á otro hombre, ¿volverá á ella más? ¿no será tal tierra del todo amancillada? Tú pues has fornicado con muchos amigos; </a:t>
            </a:r>
            <a:r>
              <a:rPr lang="es-MX" sz="3200" b="0" i="0" dirty="0">
                <a:solidFill>
                  <a:schemeClr val="accent2">
                    <a:lumMod val="75000"/>
                  </a:schemeClr>
                </a:solidFill>
                <a:effectLst/>
                <a:latin typeface="Times New Roman" panose="02020603050405020304" pitchFamily="18" charset="0"/>
                <a:cs typeface="Times New Roman" panose="02020603050405020304" pitchFamily="18" charset="0"/>
              </a:rPr>
              <a:t>mas vuélvete á mí, dijo Jehová.</a:t>
            </a:r>
            <a:endParaRPr lang="es-CL"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0" y="6586091"/>
            <a:ext cx="18288000" cy="1569660"/>
          </a:xfrm>
          <a:prstGeom prst="rect">
            <a:avLst/>
          </a:prstGeom>
          <a:noFill/>
        </p:spPr>
        <p:txBody>
          <a:bodyPr wrap="square">
            <a:spAutoFit/>
          </a:bodyPr>
          <a:lstStyle/>
          <a:p>
            <a:r>
              <a:rPr lang="es-MX" sz="3200" b="0" i="0" dirty="0">
                <a:effectLst/>
                <a:latin typeface="Times New Roman" panose="02020603050405020304" pitchFamily="18" charset="0"/>
                <a:cs typeface="Times New Roman" panose="02020603050405020304" pitchFamily="18" charset="0"/>
              </a:rPr>
              <a:t>Jeremías 3:14</a:t>
            </a:r>
          </a:p>
          <a:p>
            <a:r>
              <a:rPr lang="es-MX" sz="3200" b="0" i="0" dirty="0">
                <a:solidFill>
                  <a:schemeClr val="accent2">
                    <a:lumMod val="75000"/>
                  </a:schemeClr>
                </a:solidFill>
                <a:effectLst/>
                <a:latin typeface="Times New Roman" panose="02020603050405020304" pitchFamily="18" charset="0"/>
                <a:cs typeface="Times New Roman" panose="02020603050405020304" pitchFamily="18" charset="0"/>
              </a:rPr>
              <a:t>Convertíos, hijos rebeldes</a:t>
            </a:r>
            <a:r>
              <a:rPr lang="es-MX" sz="3200" b="0" i="0" dirty="0">
                <a:effectLst/>
                <a:latin typeface="Times New Roman" panose="02020603050405020304" pitchFamily="18" charset="0"/>
                <a:cs typeface="Times New Roman" panose="02020603050405020304" pitchFamily="18" charset="0"/>
              </a:rPr>
              <a:t>, dice Jehová, porque yo soy vuestro esposo: y os tomaré uno de una ciudad, y dos de una familia, y os introduciré en </a:t>
            </a:r>
            <a:r>
              <a:rPr lang="es-MX" sz="3200" b="0" i="0" dirty="0" err="1">
                <a:effectLst/>
                <a:latin typeface="Times New Roman" panose="02020603050405020304" pitchFamily="18" charset="0"/>
                <a:cs typeface="Times New Roman" panose="02020603050405020304" pitchFamily="18" charset="0"/>
              </a:rPr>
              <a:t>Sión</a:t>
            </a:r>
            <a:endParaRPr lang="es-CL" sz="3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FEDF13A-80A5-3BB4-D78F-9E6B9737C43D}"/>
              </a:ext>
            </a:extLst>
          </p:cNvPr>
          <p:cNvSpPr txBox="1"/>
          <p:nvPr/>
        </p:nvSpPr>
        <p:spPr>
          <a:xfrm>
            <a:off x="54426" y="8237432"/>
            <a:ext cx="16099974" cy="1569660"/>
          </a:xfrm>
          <a:prstGeom prst="rect">
            <a:avLst/>
          </a:prstGeom>
          <a:noFill/>
        </p:spPr>
        <p:txBody>
          <a:bodyPr wrap="square">
            <a:spAutoFit/>
          </a:bodyPr>
          <a:lstStyle/>
          <a:p>
            <a:r>
              <a:rPr lang="es-MX" sz="3200" b="0" i="0" dirty="0">
                <a:effectLst/>
                <a:latin typeface="Times New Roman" panose="02020603050405020304" pitchFamily="18" charset="0"/>
                <a:cs typeface="Times New Roman" panose="02020603050405020304" pitchFamily="18" charset="0"/>
              </a:rPr>
              <a:t>Jeremías 3:22</a:t>
            </a:r>
          </a:p>
          <a:p>
            <a:r>
              <a:rPr lang="es-MX" sz="3200" b="0" i="0" dirty="0">
                <a:solidFill>
                  <a:schemeClr val="accent2">
                    <a:lumMod val="75000"/>
                  </a:schemeClr>
                </a:solidFill>
                <a:effectLst/>
                <a:latin typeface="Times New Roman" panose="02020603050405020304" pitchFamily="18" charset="0"/>
                <a:cs typeface="Times New Roman" panose="02020603050405020304" pitchFamily="18" charset="0"/>
              </a:rPr>
              <a:t>Convertíos, hijos rebeldes</a:t>
            </a:r>
            <a:r>
              <a:rPr lang="es-MX" sz="3200" b="0" i="0" dirty="0">
                <a:effectLst/>
                <a:latin typeface="Times New Roman" panose="02020603050405020304" pitchFamily="18" charset="0"/>
                <a:cs typeface="Times New Roman" panose="02020603050405020304" pitchFamily="18" charset="0"/>
              </a:rPr>
              <a:t>, sanaré vuestras rebeliones. He aquí nosotros venimos á ti; porque tú eres Jehová nuestro Dios</a:t>
            </a:r>
            <a:endParaRPr lang="es-CL"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913289" y="748522"/>
            <a:ext cx="12461421" cy="278991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reeform 4"/>
          <p:cNvSpPr/>
          <p:nvPr/>
        </p:nvSpPr>
        <p:spPr>
          <a:xfrm rot="10520343">
            <a:off x="16092160" y="7526562"/>
            <a:ext cx="4391680" cy="3127409"/>
          </a:xfrm>
          <a:custGeom>
            <a:avLst/>
            <a:gdLst/>
            <a:ahLst/>
            <a:cxnLst/>
            <a:rect l="l" t="t" r="r" b="b"/>
            <a:pathLst>
              <a:path w="4391680" h="3127409">
                <a:moveTo>
                  <a:pt x="0" y="0"/>
                </a:moveTo>
                <a:lnTo>
                  <a:pt x="4391680" y="0"/>
                </a:lnTo>
                <a:lnTo>
                  <a:pt x="4391680" y="3127408"/>
                </a:lnTo>
                <a:lnTo>
                  <a:pt x="0" y="3127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7" name="Freeform 7"/>
          <p:cNvSpPr/>
          <p:nvPr/>
        </p:nvSpPr>
        <p:spPr>
          <a:xfrm rot="11237451">
            <a:off x="-1561633"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25660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3600" b="1" i="1"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rPr>
              <a:t>Versículo 1</a:t>
            </a:r>
            <a:endParaRPr kumimoji="0" lang="es-CL" sz="3600" b="0" i="0"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L" sz="3600" b="1" i="0" u="none" strike="noStrike" kern="100" cap="none" spc="0" normalizeH="0" baseline="0" noProof="0" dirty="0">
                <a:ln>
                  <a:noFill/>
                </a:ln>
                <a:solidFill>
                  <a:schemeClr val="accent2">
                    <a:lumMod val="75000"/>
                  </a:schemeClr>
                </a:solidFill>
                <a:effectLst/>
                <a:uLnTx/>
                <a:uFillTx/>
                <a:latin typeface="29LT Zarid Display" panose="020B0604020202020204" charset="-78"/>
                <a:ea typeface="Calibri" panose="020F0502020204030204" pitchFamily="34" charset="0"/>
                <a:cs typeface="29LT Zarid Display" panose="020B0604020202020204" charset="-78"/>
              </a:rPr>
              <a:t>SI te has de convertir, oh Israel, dice Jehová, conviértete á mí</a:t>
            </a:r>
            <a:r>
              <a:rPr kumimoji="0" lang="es-CL" sz="3600" b="1" i="0"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rPr>
              <a:t>; y si quitares de delante de mí tus abominaciones, no andarás de acá para allá.</a:t>
            </a:r>
            <a:endParaRPr kumimoji="0" lang="es-CL" sz="3600" b="0" i="0"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5837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Llamado de entregarse totalmente al Señor.</a:t>
            </a:r>
            <a:endPar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CEFD980-C325-84BF-4407-1B8A63E3CEC0}"/>
              </a:ext>
            </a:extLst>
          </p:cNvPr>
          <p:cNvSpPr txBox="1"/>
          <p:nvPr/>
        </p:nvSpPr>
        <p:spPr>
          <a:xfrm>
            <a:off x="16327" y="4336849"/>
            <a:ext cx="182553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“Conviértete a mí”</a:t>
            </a:r>
            <a:endParaRPr kumimoji="0" lang="es-CL"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21769" y="4963856"/>
            <a:ext cx="18288000" cy="593304"/>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El pueblo se convirtió de manera mentirosa al Señor.</a:t>
            </a:r>
            <a:endParaRPr lang="es-CL"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4FEDF13A-80A5-3BB4-D78F-9E6B9737C43D}"/>
              </a:ext>
            </a:extLst>
          </p:cNvPr>
          <p:cNvSpPr txBox="1"/>
          <p:nvPr/>
        </p:nvSpPr>
        <p:spPr>
          <a:xfrm>
            <a:off x="0" y="5232736"/>
            <a:ext cx="1609997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 los tiempos de Josías, no se a quien se habrán convertido, pero no se convirtieron al Señor </a:t>
            </a:r>
            <a:endParaRPr kumimoji="0" lang="es-CL"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C23A72D-1390-C5BD-F5A2-121496A97FF6}"/>
              </a:ext>
            </a:extLst>
          </p:cNvPr>
          <p:cNvSpPr txBox="1"/>
          <p:nvPr/>
        </p:nvSpPr>
        <p:spPr>
          <a:xfrm>
            <a:off x="54426" y="6393167"/>
            <a:ext cx="16328574" cy="1120243"/>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Acá la invitación del Señor es que el pueblo regrese fielmente a él, que su conversión sea sincera y de ninguna manera engañosa.</a:t>
            </a:r>
            <a:endParaRPr lang="es-CL"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E9F5782-796A-1AB9-BCD6-800EBBE36F6F}"/>
              </a:ext>
            </a:extLst>
          </p:cNvPr>
          <p:cNvSpPr txBox="1"/>
          <p:nvPr/>
        </p:nvSpPr>
        <p:spPr>
          <a:xfrm>
            <a:off x="16327" y="7596623"/>
            <a:ext cx="16328573" cy="1120243"/>
          </a:xfrm>
          <a:prstGeom prst="rect">
            <a:avLst/>
          </a:prstGeom>
          <a:noFill/>
        </p:spPr>
        <p:txBody>
          <a:bodyPr wrap="square">
            <a:spAutoFit/>
          </a:bodyPr>
          <a:lstStyle/>
          <a:p>
            <a:pPr>
              <a:lnSpc>
                <a:spcPct val="107000"/>
              </a:lnSpc>
              <a:spcAft>
                <a:spcPts val="800"/>
              </a:spcAft>
            </a:pPr>
            <a:r>
              <a:rPr lang="es-MX" sz="3200" kern="100" dirty="0">
                <a:latin typeface="Times New Roman" panose="02020603050405020304" pitchFamily="18" charset="0"/>
                <a:ea typeface="Calibri" panose="020F0502020204030204" pitchFamily="34" charset="0"/>
                <a:cs typeface="Times New Roman" panose="02020603050405020304" pitchFamily="18" charset="0"/>
              </a:rPr>
              <a:t>U</a:t>
            </a:r>
            <a:r>
              <a:rPr lang="es-CL" sz="3200" kern="100" dirty="0">
                <a:latin typeface="Times New Roman" panose="02020603050405020304" pitchFamily="18" charset="0"/>
                <a:ea typeface="Calibri" panose="020F0502020204030204" pitchFamily="34" charset="0"/>
                <a:cs typeface="Times New Roman" panose="02020603050405020304" pitchFamily="18" charset="0"/>
              </a:rPr>
              <a:t>n llamado a la conversión a Dios, no una conversión falsa, no a una conversión a ídolos, sino a una verdadera conversión. </a:t>
            </a:r>
            <a:endParaRPr lang="es-CL"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F17DF21-779C-E1EB-38D4-A0D7F9D012E9}"/>
              </a:ext>
            </a:extLst>
          </p:cNvPr>
          <p:cNvSpPr txBox="1"/>
          <p:nvPr/>
        </p:nvSpPr>
        <p:spPr>
          <a:xfrm>
            <a:off x="54426" y="8716866"/>
            <a:ext cx="16045548" cy="1452642"/>
          </a:xfrm>
          <a:prstGeom prst="rect">
            <a:avLst/>
          </a:prstGeom>
          <a:noFill/>
        </p:spPr>
        <p:txBody>
          <a:bodyPr wrap="square">
            <a:spAutoFit/>
          </a:bodyPr>
          <a:lstStyle/>
          <a:p>
            <a:pPr>
              <a:lnSpc>
                <a:spcPct val="107000"/>
              </a:lnSpc>
              <a:spcAft>
                <a:spcPts val="800"/>
              </a:spcAft>
            </a:pP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Israel, regresa a mí", la insinuación es que alguna vez tomaron cursos tortuosos, que tal vez no regresen directamente a Dios: porque es habitual que los hipócritas hagan un gran espectáculo de arrepentimiento y que ese espectáculo de arrepentimiento lo usen mismo tiempo para evitar a Dios (Calvino)</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088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913289" y="748522"/>
            <a:ext cx="12461421" cy="278991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reeform 4"/>
          <p:cNvSpPr/>
          <p:nvPr/>
        </p:nvSpPr>
        <p:spPr>
          <a:xfrm rot="10520343">
            <a:off x="16092160" y="7526562"/>
            <a:ext cx="4391680" cy="3127409"/>
          </a:xfrm>
          <a:custGeom>
            <a:avLst/>
            <a:gdLst/>
            <a:ahLst/>
            <a:cxnLst/>
            <a:rect l="l" t="t" r="r" b="b"/>
            <a:pathLst>
              <a:path w="4391680" h="3127409">
                <a:moveTo>
                  <a:pt x="0" y="0"/>
                </a:moveTo>
                <a:lnTo>
                  <a:pt x="4391680" y="0"/>
                </a:lnTo>
                <a:lnTo>
                  <a:pt x="4391680" y="3127408"/>
                </a:lnTo>
                <a:lnTo>
                  <a:pt x="0" y="3127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7" name="Freeform 7"/>
          <p:cNvSpPr/>
          <p:nvPr/>
        </p:nvSpPr>
        <p:spPr>
          <a:xfrm rot="11237451">
            <a:off x="-1561633"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25660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3600" b="1" i="1"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rPr>
              <a:t>Versículo 1</a:t>
            </a:r>
            <a:endParaRPr kumimoji="0" lang="es-CL" sz="3600" b="0" i="0"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L" sz="3600" b="1" i="0" u="none" strike="noStrike" kern="100" cap="none" spc="0" normalizeH="0" baseline="0" noProof="0" dirty="0">
                <a:ln>
                  <a:noFill/>
                </a:ln>
                <a:solidFill>
                  <a:prstClr val="black"/>
                </a:solidFill>
                <a:effectLst/>
                <a:uLnTx/>
                <a:uFillTx/>
                <a:latin typeface="29LT Zarid Display" panose="020B0604020202020204" charset="-78"/>
                <a:ea typeface="Calibri" panose="020F0502020204030204" pitchFamily="34" charset="0"/>
                <a:cs typeface="29LT Zarid Display" panose="020B0604020202020204" charset="-78"/>
              </a:rPr>
              <a:t>SI te has de convertir, oh Israel, dice Jehová, </a:t>
            </a:r>
            <a:r>
              <a:rPr kumimoji="0" lang="es-CL" sz="3600" b="1" i="0" u="none" strike="noStrike" kern="100" cap="none" spc="0" normalizeH="0" baseline="0" noProof="0" dirty="0">
                <a:ln>
                  <a:noFill/>
                </a:ln>
                <a:effectLst/>
                <a:uLnTx/>
                <a:uFillTx/>
                <a:latin typeface="29LT Zarid Display" panose="020B0604020202020204" charset="-78"/>
                <a:ea typeface="Calibri" panose="020F0502020204030204" pitchFamily="34" charset="0"/>
                <a:cs typeface="29LT Zarid Display" panose="020B0604020202020204" charset="-78"/>
              </a:rPr>
              <a:t>conviértete á mí</a:t>
            </a:r>
            <a:r>
              <a:rPr kumimoji="0" lang="es-CL" sz="3600" b="1" i="0" u="none" strike="noStrike" kern="100" cap="none" spc="0" normalizeH="0" baseline="0" noProof="0" dirty="0">
                <a:ln>
                  <a:noFill/>
                </a:ln>
                <a:solidFill>
                  <a:schemeClr val="accent2">
                    <a:lumMod val="75000"/>
                  </a:schemeClr>
                </a:solidFill>
                <a:effectLst/>
                <a:uLnTx/>
                <a:uFillTx/>
                <a:latin typeface="29LT Zarid Display" panose="020B0604020202020204" charset="-78"/>
                <a:ea typeface="Calibri" panose="020F0502020204030204" pitchFamily="34" charset="0"/>
                <a:cs typeface="29LT Zarid Display" panose="020B0604020202020204" charset="-78"/>
              </a:rPr>
              <a:t>; y si quitares de delante de mí tus abominaciones, no andarás de acá para allá.</a:t>
            </a:r>
            <a:endParaRPr kumimoji="0" lang="es-CL" sz="3600" b="0" i="0" u="none" strike="noStrike" kern="100" cap="none" spc="0" normalizeH="0" baseline="0" noProof="0" dirty="0">
              <a:ln>
                <a:noFill/>
              </a:ln>
              <a:solidFill>
                <a:schemeClr val="accent2">
                  <a:lumMod val="75000"/>
                </a:schemeClr>
              </a:solidFill>
              <a:effectLst/>
              <a:uLnTx/>
              <a:uFillTx/>
              <a:latin typeface="29LT Zarid Display" panose="020B0604020202020204" charset="-78"/>
              <a:ea typeface="Calibri" panose="020F0502020204030204" pitchFamily="34" charset="0"/>
              <a:cs typeface="29LT Zarid Display" panose="020B0604020202020204" charset="-78"/>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1120243"/>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Si el Pueblo de Israel se hubiera convertido verdaderamente a Dios y hubieran dejado la idolatría el juicio se hubiera evitado. </a:t>
            </a:r>
            <a:endParaRPr lang="es-CL"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CEFD980-C325-84BF-4407-1B8A63E3CEC0}"/>
              </a:ext>
            </a:extLst>
          </p:cNvPr>
          <p:cNvSpPr txBox="1"/>
          <p:nvPr/>
        </p:nvSpPr>
        <p:spPr>
          <a:xfrm>
            <a:off x="54426" y="4708880"/>
            <a:ext cx="18255343" cy="1741246"/>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El llamado del Señor era hasta el último momento, la misericordia y el amor de Dios era tan grande que hasta el ultimo momento llamó al arrepentimiento a su pueblo.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91022" y="5829123"/>
            <a:ext cx="182880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Sofonías 2:1-3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CONGREGAOS y meditad, gente no amable, [2]  Antes que </a:t>
            </a:r>
            <a:r>
              <a:rPr kumimoji="0" lang="es-MX"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pára</a:t>
            </a: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el decreto, y el día se pase como el tamo; antes que venga sobre vosotros el furor de la ira de Jehová, antes que el día de la ira de Jehová venga sobre vosotros. [3] Buscad a Jehová todos los humildes de la tierra, que pusisteis en obra su juicio; buscad justicia, buscad mansedumbre: </a:t>
            </a:r>
            <a:r>
              <a:rPr kumimoji="0" lang="es-MX" sz="32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quizás seréis guardados en el día del enojo de Jehová.</a:t>
            </a:r>
            <a:endParaRPr kumimoji="0" lang="es-CL" sz="32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9621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Versículo 2</a:t>
            </a:r>
          </a:p>
          <a:p>
            <a:pPr>
              <a:lnSpc>
                <a:spcPct val="107000"/>
              </a:lnSpc>
              <a:spcAft>
                <a:spcPts val="800"/>
              </a:spcAft>
            </a:pPr>
            <a:r>
              <a:rPr lang="es-CL" sz="3200" b="1" kern="100" dirty="0">
                <a:effectLst/>
                <a:latin typeface="Times New Roman" panose="02020603050405020304" pitchFamily="18" charset="0"/>
                <a:ea typeface="Calibri" panose="020F0502020204030204" pitchFamily="34" charset="0"/>
                <a:cs typeface="Times New Roman" panose="02020603050405020304" pitchFamily="18" charset="0"/>
              </a:rPr>
              <a:t>“Y jurarás, diciendo, Vive Jehová, con verdad, con juicio, y con justicia: y bendecirse han en él las gentes, y en él se gloriarán”</a:t>
            </a:r>
            <a:endParaRPr lang="es-CL"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1213281"/>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Si se convertían a Dios de todo su corazón entonces iban a ser una nación que andaría en verdad y en justicia. </a:t>
            </a:r>
          </a:p>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Iban a ser una nación como la que siempre tuvieron que haber sido</a:t>
            </a:r>
          </a:p>
        </p:txBody>
      </p:sp>
      <p:sp>
        <p:nvSpPr>
          <p:cNvPr id="14" name="TextBox 13">
            <a:extLst>
              <a:ext uri="{FF2B5EF4-FFF2-40B4-BE49-F238E27FC236}">
                <a16:creationId xmlns:a16="http://schemas.microsoft.com/office/drawing/2014/main" id="{5CEFD980-C325-84BF-4407-1B8A63E3CEC0}"/>
              </a:ext>
            </a:extLst>
          </p:cNvPr>
          <p:cNvSpPr txBox="1"/>
          <p:nvPr/>
        </p:nvSpPr>
        <p:spPr>
          <a:xfrm>
            <a:off x="0" y="5038535"/>
            <a:ext cx="18255343" cy="1214307"/>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En Deuteronomio se habla claramente de la bendición y la maldición.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91022" y="5829123"/>
            <a:ext cx="18288000" cy="3852017"/>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Deuteronomio 30:15-19 RVR09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[15] Mira, yo he puesto delante de ti hoy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 vida y el bien</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s-CL" sz="28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 muerte y el mal</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[16] Porque yo te mando hoy que ames á Jehová tu Dios, que andes en sus caminos, y guardes sus mandamientos y sus estatutos y sus derechos, para que vivas y seas multiplicado,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y Jehová tu Dios te bendiga en la tierra á la cual entras para poseerla</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[17] Mas si tu corazón se apartare, y no oyeres, y fueres incitado, y te inclinares á dioses ajenos, y los sirvieres; [18] </a:t>
            </a:r>
            <a:r>
              <a:rPr lang="es-CL" sz="2800" b="1" kern="1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Protéstoos</a:t>
            </a:r>
            <a:r>
              <a:rPr lang="es-CL" sz="28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hoy que de cierto pereceréis</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no tendréis largos días sobre la tierra, para ir á la cual pasas el Jordán para poseerla. [19] A los cielos y la tierra llamo por testigos hoy contra vosotros, que os he puesto delante la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vida</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y la </a:t>
            </a:r>
            <a:r>
              <a:rPr lang="es-CL" sz="28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muerte</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 bendición </a:t>
            </a:r>
            <a:r>
              <a:rPr lang="es-CL" sz="2800" b="1" kern="1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y la maldición</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escoge pues la vida</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porque vivas tú y tu simiente:</a:t>
            </a:r>
          </a:p>
        </p:txBody>
      </p:sp>
      <p:sp>
        <p:nvSpPr>
          <p:cNvPr id="2" name="Freeform 3">
            <a:extLst>
              <a:ext uri="{FF2B5EF4-FFF2-40B4-BE49-F238E27FC236}">
                <a16:creationId xmlns:a16="http://schemas.microsoft.com/office/drawing/2014/main" id="{7935C496-7EC2-ABE9-3BED-7BF3FD671ED3}"/>
              </a:ext>
            </a:extLst>
          </p:cNvPr>
          <p:cNvSpPr/>
          <p:nvPr/>
        </p:nvSpPr>
        <p:spPr>
          <a:xfrm rot="7671642" flipH="1" flipV="1">
            <a:off x="16819396" y="-1929225"/>
            <a:ext cx="2004711" cy="5378492"/>
          </a:xfrm>
          <a:custGeom>
            <a:avLst/>
            <a:gdLst/>
            <a:ahLst/>
            <a:cxnLst/>
            <a:rect l="l" t="t" r="r" b="b"/>
            <a:pathLst>
              <a:path w="2004711" h="5378492">
                <a:moveTo>
                  <a:pt x="2004710" y="5378492"/>
                </a:moveTo>
                <a:lnTo>
                  <a:pt x="0" y="5378492"/>
                </a:lnTo>
                <a:lnTo>
                  <a:pt x="0" y="0"/>
                </a:lnTo>
                <a:lnTo>
                  <a:pt x="2004710" y="0"/>
                </a:lnTo>
                <a:lnTo>
                  <a:pt x="2004710" y="537849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BC215858-6234-1B02-E49D-909C992049D1}"/>
              </a:ext>
            </a:extLst>
          </p:cNvPr>
          <p:cNvSpPr/>
          <p:nvPr/>
        </p:nvSpPr>
        <p:spPr>
          <a:xfrm rot="5400000">
            <a:off x="-1631496" y="-75458"/>
            <a:ext cx="4026571" cy="3506778"/>
          </a:xfrm>
          <a:custGeom>
            <a:avLst/>
            <a:gdLst/>
            <a:ahLst/>
            <a:cxnLst/>
            <a:rect l="l" t="t" r="r" b="b"/>
            <a:pathLst>
              <a:path w="4026571" h="3506778">
                <a:moveTo>
                  <a:pt x="0" y="0"/>
                </a:moveTo>
                <a:lnTo>
                  <a:pt x="4026571" y="0"/>
                </a:lnTo>
                <a:lnTo>
                  <a:pt x="4026571" y="3506778"/>
                </a:lnTo>
                <a:lnTo>
                  <a:pt x="0" y="35067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961214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2</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 jurarás, diciendo, Vive Jehová, con verdad, con juicio, y con justicia: y bendecirse han en él las gentes, y en él se gloriarán”</a:t>
            </a:r>
            <a:endPar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121328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 se convertían a Dios de todo su corazón entonces iban a ser una nación que andaría en verdad y en justicia.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Iban a ser una nación como la que siempre tuvieron que haber sido</a:t>
            </a:r>
          </a:p>
        </p:txBody>
      </p:sp>
      <p:sp>
        <p:nvSpPr>
          <p:cNvPr id="14" name="TextBox 13">
            <a:extLst>
              <a:ext uri="{FF2B5EF4-FFF2-40B4-BE49-F238E27FC236}">
                <a16:creationId xmlns:a16="http://schemas.microsoft.com/office/drawing/2014/main" id="{5CEFD980-C325-84BF-4407-1B8A63E3CEC0}"/>
              </a:ext>
            </a:extLst>
          </p:cNvPr>
          <p:cNvSpPr txBox="1"/>
          <p:nvPr/>
        </p:nvSpPr>
        <p:spPr>
          <a:xfrm>
            <a:off x="0" y="5038535"/>
            <a:ext cx="18255343" cy="12143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En Deuteronomio se habla claramente de la bendición y la maldición.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91022" y="5829123"/>
            <a:ext cx="18288000" cy="385201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Deuteronomio 30:15-19 RVR09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[15] Mira, yo he puesto delante de ti hoy </a:t>
            </a:r>
            <a:r>
              <a:rPr kumimoji="0" lang="es-CL" sz="2800" b="1" i="0" u="none" strike="noStrike" kern="100" cap="none" spc="0" normalizeH="0" baseline="0" noProof="0" dirty="0">
                <a:ln>
                  <a:noFill/>
                </a:ln>
                <a:solidFill>
                  <a:srgbClr val="9BBB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 vida y el bien</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2800" b="1" i="0" u="none" strike="noStrike" kern="1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 muerte y el mal</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[16] Porque yo te mando hoy que ames á Jehová tu Dios, que andes en sus caminos, y guardes sus mandamientos y sus estatutos y sus derechos, para que vivas y seas multiplicado, </a:t>
            </a:r>
            <a:r>
              <a:rPr kumimoji="0" lang="es-CL" sz="2800" b="1" i="0" u="none" strike="noStrike" kern="100" cap="none" spc="0" normalizeH="0" baseline="0" noProof="0" dirty="0">
                <a:ln>
                  <a:noFill/>
                </a:ln>
                <a:solidFill>
                  <a:srgbClr val="9BBB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 Jehová tu Dios te bendiga en la tierra á la cual entras para poseerla</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[17] Mas si tu corazón se apartare, y no oyeres, y fueres incitado, y te inclinares á dioses ajenos, y los sirvieres; [18] </a:t>
            </a:r>
            <a:r>
              <a:rPr kumimoji="0" lang="es-CL" sz="2800" b="1" i="0" u="none" strike="noStrike" kern="100" cap="none" spc="0" normalizeH="0" baseline="0" noProof="0" dirty="0" err="1">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Protéstoos</a:t>
            </a:r>
            <a:r>
              <a:rPr kumimoji="0" lang="es-CL" sz="2800" b="1" i="0" u="none" strike="noStrike" kern="1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hoy que de cierto pereceréis</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no tendréis largos días sobre la tierra, para ir á la cual pasas el Jordán para poseerla. [19] A los cielos y la tierra llamo por testigos hoy contra vosotros, que os he puesto delante la </a:t>
            </a:r>
            <a:r>
              <a:rPr kumimoji="0" lang="es-CL" sz="2800" b="1" i="0" u="none" strike="noStrike" kern="100" cap="none" spc="0" normalizeH="0" baseline="0" noProof="0" dirty="0">
                <a:ln>
                  <a:noFill/>
                </a:ln>
                <a:solidFill>
                  <a:srgbClr val="9BBB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vida</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la </a:t>
            </a:r>
            <a:r>
              <a:rPr kumimoji="0" lang="es-CL" sz="2800" b="1" i="0" u="none" strike="noStrike" kern="1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muerte</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2800" b="1" i="0" u="none" strike="noStrike" kern="100" cap="none" spc="0" normalizeH="0" baseline="0" noProof="0" dirty="0">
                <a:ln>
                  <a:noFill/>
                </a:ln>
                <a:solidFill>
                  <a:srgbClr val="9BBB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la bendición </a:t>
            </a:r>
            <a:r>
              <a:rPr kumimoji="0" lang="es-CL" sz="2800" b="1" i="0" u="none" strike="noStrike" kern="1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 la maldición</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2800" b="1" i="0" u="none" strike="noStrike" kern="100" cap="none" spc="0" normalizeH="0" baseline="0" noProof="0" dirty="0">
                <a:ln>
                  <a:noFill/>
                </a:ln>
                <a:solidFill>
                  <a:srgbClr val="9BBB59">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escoge pues la vida</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porque vivas tú y tu simiente:</a:t>
            </a:r>
          </a:p>
        </p:txBody>
      </p:sp>
      <p:sp>
        <p:nvSpPr>
          <p:cNvPr id="2" name="Freeform 3">
            <a:extLst>
              <a:ext uri="{FF2B5EF4-FFF2-40B4-BE49-F238E27FC236}">
                <a16:creationId xmlns:a16="http://schemas.microsoft.com/office/drawing/2014/main" id="{7935C496-7EC2-ABE9-3BED-7BF3FD671ED3}"/>
              </a:ext>
            </a:extLst>
          </p:cNvPr>
          <p:cNvSpPr/>
          <p:nvPr/>
        </p:nvSpPr>
        <p:spPr>
          <a:xfrm rot="7671642" flipH="1" flipV="1">
            <a:off x="16819396" y="-1929225"/>
            <a:ext cx="2004711" cy="5378492"/>
          </a:xfrm>
          <a:custGeom>
            <a:avLst/>
            <a:gdLst/>
            <a:ahLst/>
            <a:cxnLst/>
            <a:rect l="l" t="t" r="r" b="b"/>
            <a:pathLst>
              <a:path w="2004711" h="5378492">
                <a:moveTo>
                  <a:pt x="2004710" y="5378492"/>
                </a:moveTo>
                <a:lnTo>
                  <a:pt x="0" y="5378492"/>
                </a:lnTo>
                <a:lnTo>
                  <a:pt x="0" y="0"/>
                </a:lnTo>
                <a:lnTo>
                  <a:pt x="2004710" y="0"/>
                </a:lnTo>
                <a:lnTo>
                  <a:pt x="2004710" y="537849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BC215858-6234-1B02-E49D-909C992049D1}"/>
              </a:ext>
            </a:extLst>
          </p:cNvPr>
          <p:cNvSpPr/>
          <p:nvPr/>
        </p:nvSpPr>
        <p:spPr>
          <a:xfrm rot="5400000">
            <a:off x="-1631496" y="-75458"/>
            <a:ext cx="4026571" cy="3506778"/>
          </a:xfrm>
          <a:custGeom>
            <a:avLst/>
            <a:gdLst/>
            <a:ahLst/>
            <a:cxnLst/>
            <a:rect l="l" t="t" r="r" b="b"/>
            <a:pathLst>
              <a:path w="4026571" h="3506778">
                <a:moveTo>
                  <a:pt x="0" y="0"/>
                </a:moveTo>
                <a:lnTo>
                  <a:pt x="4026571" y="0"/>
                </a:lnTo>
                <a:lnTo>
                  <a:pt x="4026571" y="3506778"/>
                </a:lnTo>
                <a:lnTo>
                  <a:pt x="0" y="35067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0301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3" name="Freeform 3"/>
          <p:cNvSpPr/>
          <p:nvPr/>
        </p:nvSpPr>
        <p:spPr>
          <a:xfrm rot="10800000" flipH="1" flipV="1">
            <a:off x="7391400" y="0"/>
            <a:ext cx="2004711" cy="10287000"/>
          </a:xfrm>
          <a:custGeom>
            <a:avLst/>
            <a:gdLst/>
            <a:ahLst/>
            <a:cxnLst/>
            <a:rect l="l" t="t" r="r" b="b"/>
            <a:pathLst>
              <a:path w="2004711" h="5378492">
                <a:moveTo>
                  <a:pt x="2004710" y="5378492"/>
                </a:moveTo>
                <a:lnTo>
                  <a:pt x="0" y="5378492"/>
                </a:lnTo>
                <a:lnTo>
                  <a:pt x="0" y="0"/>
                </a:lnTo>
                <a:lnTo>
                  <a:pt x="2004710" y="0"/>
                </a:lnTo>
                <a:lnTo>
                  <a:pt x="2004710" y="537849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L" dirty="0"/>
          </a:p>
        </p:txBody>
      </p:sp>
      <p:sp>
        <p:nvSpPr>
          <p:cNvPr id="11" name="TextBox 11"/>
          <p:cNvSpPr txBox="1"/>
          <p:nvPr/>
        </p:nvSpPr>
        <p:spPr>
          <a:xfrm>
            <a:off x="8634477" y="4818943"/>
            <a:ext cx="6810246" cy="368691"/>
          </a:xfrm>
          <a:prstGeom prst="rect">
            <a:avLst/>
          </a:prstGeom>
        </p:spPr>
        <p:txBody>
          <a:bodyPr lIns="0" tIns="0" rIns="0" bIns="0" rtlCol="0" anchor="t">
            <a:spAutoFit/>
          </a:bodyPr>
          <a:lstStyle/>
          <a:p>
            <a:pPr marL="237488" lvl="1" algn="l">
              <a:lnSpc>
                <a:spcPts val="3079"/>
              </a:lnSpc>
            </a:pPr>
            <a:r>
              <a:rPr lang="en-US" sz="2199" dirty="0">
                <a:solidFill>
                  <a:srgbClr val="292727"/>
                </a:solidFill>
                <a:latin typeface="Glacial Indifference"/>
                <a:ea typeface="Glacial Indifference"/>
                <a:cs typeface="Glacial Indifference"/>
                <a:sym typeface="Glacial Indifference"/>
              </a:rPr>
              <a:t>. </a:t>
            </a:r>
          </a:p>
        </p:txBody>
      </p:sp>
      <p:sp>
        <p:nvSpPr>
          <p:cNvPr id="12" name="TextBox 12"/>
          <p:cNvSpPr txBox="1"/>
          <p:nvPr/>
        </p:nvSpPr>
        <p:spPr>
          <a:xfrm>
            <a:off x="646942" y="211414"/>
            <a:ext cx="17031458" cy="929037"/>
          </a:xfrm>
          <a:prstGeom prst="rect">
            <a:avLst/>
          </a:prstGeom>
        </p:spPr>
        <p:txBody>
          <a:bodyPr wrap="square" lIns="0" tIns="0" rIns="0" bIns="0" rtlCol="0" anchor="t">
            <a:spAutoFit/>
          </a:bodyPr>
          <a:lstStyle/>
          <a:p>
            <a:pPr algn="l">
              <a:lnSpc>
                <a:spcPts val="7103"/>
              </a:lnSpc>
            </a:pPr>
            <a:r>
              <a:rPr lang="en-US" sz="6399" b="1" i="1" spc="-166" dirty="0">
                <a:solidFill>
                  <a:schemeClr val="accent3">
                    <a:lumMod val="50000"/>
                  </a:schemeClr>
                </a:solidFill>
                <a:latin typeface="29LT Zarid Display"/>
                <a:ea typeface="29LT Zarid Display"/>
                <a:cs typeface="29LT Zarid Display"/>
                <a:sym typeface="29LT Zarid Display"/>
              </a:rPr>
              <a:t>La </a:t>
            </a:r>
            <a:r>
              <a:rPr lang="en-US" sz="6399" b="1" i="1" spc="-166" dirty="0" err="1">
                <a:solidFill>
                  <a:schemeClr val="accent3">
                    <a:lumMod val="50000"/>
                  </a:schemeClr>
                </a:solidFill>
                <a:latin typeface="29LT Zarid Display"/>
                <a:ea typeface="29LT Zarid Display"/>
                <a:cs typeface="29LT Zarid Display"/>
                <a:sym typeface="29LT Zarid Display"/>
              </a:rPr>
              <a:t>vida</a:t>
            </a:r>
            <a:r>
              <a:rPr lang="en-US" sz="6399" b="1" i="1" spc="-166" dirty="0">
                <a:solidFill>
                  <a:schemeClr val="accent3">
                    <a:lumMod val="50000"/>
                  </a:schemeClr>
                </a:solidFill>
                <a:latin typeface="29LT Zarid Display"/>
                <a:ea typeface="29LT Zarid Display"/>
                <a:cs typeface="29LT Zarid Display"/>
                <a:sym typeface="29LT Zarid Display"/>
              </a:rPr>
              <a:t> y </a:t>
            </a:r>
            <a:r>
              <a:rPr lang="en-US" sz="6399" b="1" i="1" spc="-166" dirty="0" err="1">
                <a:solidFill>
                  <a:schemeClr val="accent3">
                    <a:lumMod val="50000"/>
                  </a:schemeClr>
                </a:solidFill>
                <a:latin typeface="29LT Zarid Display"/>
                <a:ea typeface="29LT Zarid Display"/>
                <a:cs typeface="29LT Zarid Display"/>
                <a:sym typeface="29LT Zarid Display"/>
              </a:rPr>
              <a:t>el</a:t>
            </a:r>
            <a:r>
              <a:rPr lang="en-US" sz="6399" b="1" i="1" spc="-166" dirty="0">
                <a:solidFill>
                  <a:schemeClr val="accent3">
                    <a:lumMod val="50000"/>
                  </a:schemeClr>
                </a:solidFill>
                <a:latin typeface="29LT Zarid Display"/>
                <a:ea typeface="29LT Zarid Display"/>
                <a:cs typeface="29LT Zarid Display"/>
                <a:sym typeface="29LT Zarid Display"/>
              </a:rPr>
              <a:t> bien,                                               </a:t>
            </a:r>
            <a:r>
              <a:rPr lang="en-US" sz="6399" b="1" spc="-166" dirty="0">
                <a:solidFill>
                  <a:schemeClr val="accent2">
                    <a:lumMod val="50000"/>
                  </a:schemeClr>
                </a:solidFill>
                <a:latin typeface="29LT Zarid Display"/>
                <a:ea typeface="29LT Zarid Display"/>
                <a:cs typeface="29LT Zarid Display"/>
                <a:sym typeface="29LT Zarid Display"/>
              </a:rPr>
              <a:t>la Muerte y </a:t>
            </a:r>
            <a:r>
              <a:rPr lang="en-US" sz="6399" b="1" spc="-166" dirty="0" err="1">
                <a:solidFill>
                  <a:schemeClr val="accent2">
                    <a:lumMod val="50000"/>
                  </a:schemeClr>
                </a:solidFill>
                <a:latin typeface="29LT Zarid Display"/>
                <a:ea typeface="29LT Zarid Display"/>
                <a:cs typeface="29LT Zarid Display"/>
                <a:sym typeface="29LT Zarid Display"/>
              </a:rPr>
              <a:t>el</a:t>
            </a:r>
            <a:r>
              <a:rPr lang="en-US" sz="6399" b="1" spc="-166" dirty="0">
                <a:solidFill>
                  <a:schemeClr val="accent2">
                    <a:lumMod val="50000"/>
                  </a:schemeClr>
                </a:solidFill>
                <a:latin typeface="29LT Zarid Display"/>
                <a:ea typeface="29LT Zarid Display"/>
                <a:cs typeface="29LT Zarid Display"/>
                <a:sym typeface="29LT Zarid Display"/>
              </a:rPr>
              <a:t> mal</a:t>
            </a:r>
          </a:p>
        </p:txBody>
      </p:sp>
      <p:sp>
        <p:nvSpPr>
          <p:cNvPr id="14" name="TextBox 13">
            <a:extLst>
              <a:ext uri="{FF2B5EF4-FFF2-40B4-BE49-F238E27FC236}">
                <a16:creationId xmlns:a16="http://schemas.microsoft.com/office/drawing/2014/main" id="{0F15FD56-D0F5-E6BD-2AE8-B39B8B5D0B78}"/>
              </a:ext>
            </a:extLst>
          </p:cNvPr>
          <p:cNvSpPr txBox="1"/>
          <p:nvPr/>
        </p:nvSpPr>
        <p:spPr>
          <a:xfrm>
            <a:off x="1" y="1351865"/>
            <a:ext cx="7391398" cy="2369880"/>
          </a:xfrm>
          <a:prstGeom prst="rect">
            <a:avLst/>
          </a:prstGeom>
          <a:noFill/>
        </p:spPr>
        <p:txBody>
          <a:bodyPr wrap="square">
            <a:spAutoFit/>
          </a:bodyPr>
          <a:lstStyle/>
          <a:p>
            <a:r>
              <a:rPr lang="es-CL" sz="2800" dirty="0">
                <a:solidFill>
                  <a:schemeClr val="accent3">
                    <a:lumMod val="50000"/>
                  </a:schemeClr>
                </a:solidFill>
                <a:latin typeface="Times New Roman" panose="02020603050405020304" pitchFamily="18" charset="0"/>
                <a:cs typeface="Times New Roman" panose="02020603050405020304" pitchFamily="18" charset="0"/>
              </a:rPr>
              <a:t>1- Lluvias del cielo</a:t>
            </a:r>
          </a:p>
          <a:p>
            <a:r>
              <a:rPr lang="es-CL" sz="2400" dirty="0">
                <a:latin typeface="Times New Roman" panose="02020603050405020304" pitchFamily="18" charset="0"/>
                <a:cs typeface="Times New Roman" panose="02020603050405020304" pitchFamily="18" charset="0"/>
              </a:rPr>
              <a:t>Deuteronomio 28:12 RVR09</a:t>
            </a:r>
          </a:p>
          <a:p>
            <a:r>
              <a:rPr lang="es-CL" sz="2400" dirty="0">
                <a:latin typeface="Times New Roman" panose="02020603050405020304" pitchFamily="18" charset="0"/>
                <a:cs typeface="Times New Roman" panose="02020603050405020304" pitchFamily="18" charset="0"/>
              </a:rPr>
              <a:t>[12]  Abrirte ha Jehová su buen depósito, el cielo, para dar lluvia á tu tierra en su tiempo, y para bendecir toda obra de tus manos. Y prestarás á muchas gentes, y tú no tomarás emprestad</a:t>
            </a:r>
          </a:p>
        </p:txBody>
      </p:sp>
      <p:sp>
        <p:nvSpPr>
          <p:cNvPr id="16" name="TextBox 15">
            <a:extLst>
              <a:ext uri="{FF2B5EF4-FFF2-40B4-BE49-F238E27FC236}">
                <a16:creationId xmlns:a16="http://schemas.microsoft.com/office/drawing/2014/main" id="{28BC6066-3E88-4CA1-D6FB-908C672B4D29}"/>
              </a:ext>
            </a:extLst>
          </p:cNvPr>
          <p:cNvSpPr txBox="1"/>
          <p:nvPr/>
        </p:nvSpPr>
        <p:spPr>
          <a:xfrm>
            <a:off x="9396111" y="1351865"/>
            <a:ext cx="9216736" cy="1631216"/>
          </a:xfrm>
          <a:prstGeom prst="rect">
            <a:avLst/>
          </a:prstGeom>
          <a:noFill/>
        </p:spPr>
        <p:txBody>
          <a:bodyPr wrap="square">
            <a:spAutoFit/>
          </a:bodyPr>
          <a:lstStyle/>
          <a:p>
            <a:r>
              <a:rPr lang="es-CL" sz="2800" dirty="0">
                <a:solidFill>
                  <a:schemeClr val="accent2">
                    <a:lumMod val="50000"/>
                  </a:schemeClr>
                </a:solidFill>
                <a:latin typeface="Times New Roman" panose="02020603050405020304" pitchFamily="18" charset="0"/>
                <a:cs typeface="Times New Roman" panose="02020603050405020304" pitchFamily="18" charset="0"/>
              </a:rPr>
              <a:t>1- Sequias </a:t>
            </a:r>
          </a:p>
          <a:p>
            <a:r>
              <a:rPr lang="es-CL" sz="2400" dirty="0">
                <a:latin typeface="Times New Roman" panose="02020603050405020304" pitchFamily="18" charset="0"/>
                <a:cs typeface="Times New Roman" panose="02020603050405020304" pitchFamily="18" charset="0"/>
              </a:rPr>
              <a:t>Jeremías 3:3 RVR09</a:t>
            </a:r>
          </a:p>
          <a:p>
            <a:r>
              <a:rPr lang="es-CL" sz="2400" dirty="0">
                <a:latin typeface="Times New Roman" panose="02020603050405020304" pitchFamily="18" charset="0"/>
                <a:cs typeface="Times New Roman" panose="02020603050405020304" pitchFamily="18" charset="0"/>
              </a:rPr>
              <a:t>[3] Por esta causa las aguas han sido detenidas, y faltó la lluvia de la tarde; y has tenido frente de mala mujer, ni quisiste tener vergüenza.</a:t>
            </a:r>
          </a:p>
        </p:txBody>
      </p:sp>
      <p:sp>
        <p:nvSpPr>
          <p:cNvPr id="18" name="TextBox 17">
            <a:extLst>
              <a:ext uri="{FF2B5EF4-FFF2-40B4-BE49-F238E27FC236}">
                <a16:creationId xmlns:a16="http://schemas.microsoft.com/office/drawing/2014/main" id="{46A9DFAB-C199-5395-50EA-A4B60655C181}"/>
              </a:ext>
            </a:extLst>
          </p:cNvPr>
          <p:cNvSpPr txBox="1"/>
          <p:nvPr/>
        </p:nvSpPr>
        <p:spPr>
          <a:xfrm>
            <a:off x="9378789" y="2983081"/>
            <a:ext cx="8402048" cy="2308324"/>
          </a:xfrm>
          <a:prstGeom prst="rect">
            <a:avLst/>
          </a:prstGeom>
          <a:noFill/>
        </p:spPr>
        <p:txBody>
          <a:bodyPr wrap="square">
            <a:spAutoFit/>
          </a:bodyPr>
          <a:lstStyle/>
          <a:p>
            <a:r>
              <a:rPr lang="es-CL" sz="2400" dirty="0">
                <a:solidFill>
                  <a:schemeClr val="accent2">
                    <a:lumMod val="50000"/>
                  </a:schemeClr>
                </a:solidFill>
                <a:latin typeface="Times New Roman" panose="02020603050405020304" pitchFamily="18" charset="0"/>
                <a:cs typeface="Times New Roman" panose="02020603050405020304" pitchFamily="18" charset="0"/>
              </a:rPr>
              <a:t>2- Ceguedad espiritual</a:t>
            </a:r>
          </a:p>
          <a:p>
            <a:r>
              <a:rPr lang="es-CL" sz="2400" dirty="0">
                <a:latin typeface="Times New Roman" panose="02020603050405020304" pitchFamily="18" charset="0"/>
                <a:cs typeface="Times New Roman" panose="02020603050405020304" pitchFamily="18" charset="0"/>
              </a:rPr>
              <a:t>Deuteronomio 28:28-29 RVR09</a:t>
            </a:r>
          </a:p>
          <a:p>
            <a:r>
              <a:rPr lang="es-CL" sz="2400" dirty="0">
                <a:latin typeface="Times New Roman" panose="02020603050405020304" pitchFamily="18" charset="0"/>
                <a:cs typeface="Times New Roman" panose="02020603050405020304" pitchFamily="18" charset="0"/>
              </a:rPr>
              <a:t>[28] Jehová te herirá con locura, y con ceguedad, y con pasmo de corazón. [29] Y palparás al mediodía, como palpa el ciego en la oscuridad, y no serás prosperado en tus caminos: y nunca serás sino oprimido y robado todos los días, y no habrá quien te salve.</a:t>
            </a:r>
          </a:p>
        </p:txBody>
      </p:sp>
      <p:sp>
        <p:nvSpPr>
          <p:cNvPr id="20" name="TextBox 19">
            <a:extLst>
              <a:ext uri="{FF2B5EF4-FFF2-40B4-BE49-F238E27FC236}">
                <a16:creationId xmlns:a16="http://schemas.microsoft.com/office/drawing/2014/main" id="{B27D4889-0579-704B-0921-C6956FAD0EF0}"/>
              </a:ext>
            </a:extLst>
          </p:cNvPr>
          <p:cNvSpPr txBox="1"/>
          <p:nvPr/>
        </p:nvSpPr>
        <p:spPr>
          <a:xfrm>
            <a:off x="9358007" y="5291405"/>
            <a:ext cx="8299611" cy="1200329"/>
          </a:xfrm>
          <a:prstGeom prst="rect">
            <a:avLst/>
          </a:prstGeom>
          <a:noFill/>
        </p:spPr>
        <p:txBody>
          <a:bodyPr wrap="square">
            <a:spAutoFit/>
          </a:bodyPr>
          <a:lstStyle/>
          <a:p>
            <a:r>
              <a:rPr lang="es-CL" sz="2400" dirty="0">
                <a:latin typeface="Times New Roman" panose="02020603050405020304" pitchFamily="18" charset="0"/>
                <a:cs typeface="Times New Roman" panose="02020603050405020304" pitchFamily="18" charset="0"/>
              </a:rPr>
              <a:t>Jeremías 5:21 RVR09</a:t>
            </a:r>
          </a:p>
          <a:p>
            <a:r>
              <a:rPr lang="es-CL" sz="2400" dirty="0">
                <a:latin typeface="Times New Roman" panose="02020603050405020304" pitchFamily="18" charset="0"/>
                <a:cs typeface="Times New Roman" panose="02020603050405020304" pitchFamily="18" charset="0"/>
              </a:rPr>
              <a:t>[21] </a:t>
            </a:r>
            <a:r>
              <a:rPr lang="es-CL" sz="2400" dirty="0" err="1">
                <a:latin typeface="Times New Roman" panose="02020603050405020304" pitchFamily="18" charset="0"/>
                <a:cs typeface="Times New Roman" panose="02020603050405020304" pitchFamily="18" charset="0"/>
              </a:rPr>
              <a:t>Oid</a:t>
            </a:r>
            <a:r>
              <a:rPr lang="es-CL" sz="2400" dirty="0">
                <a:latin typeface="Times New Roman" panose="02020603050405020304" pitchFamily="18" charset="0"/>
                <a:cs typeface="Times New Roman" panose="02020603050405020304" pitchFamily="18" charset="0"/>
              </a:rPr>
              <a:t> ahora esto, pueblo necio y sin corazón, que tienen ojos y no ven, que tienen oídos y no oyen:</a:t>
            </a:r>
          </a:p>
        </p:txBody>
      </p:sp>
      <p:sp>
        <p:nvSpPr>
          <p:cNvPr id="22" name="TextBox 21">
            <a:extLst>
              <a:ext uri="{FF2B5EF4-FFF2-40B4-BE49-F238E27FC236}">
                <a16:creationId xmlns:a16="http://schemas.microsoft.com/office/drawing/2014/main" id="{AD3D9F3E-8F59-BE0F-5B8C-BE5D91A0C947}"/>
              </a:ext>
            </a:extLst>
          </p:cNvPr>
          <p:cNvSpPr txBox="1"/>
          <p:nvPr/>
        </p:nvSpPr>
        <p:spPr>
          <a:xfrm>
            <a:off x="120859" y="3804672"/>
            <a:ext cx="6802583" cy="2677656"/>
          </a:xfrm>
          <a:prstGeom prst="rect">
            <a:avLst/>
          </a:prstGeom>
          <a:noFill/>
        </p:spPr>
        <p:txBody>
          <a:bodyPr wrap="square">
            <a:spAutoFit/>
          </a:bodyPr>
          <a:lstStyle/>
          <a:p>
            <a:r>
              <a:rPr lang="es-CL" sz="2400" dirty="0">
                <a:solidFill>
                  <a:schemeClr val="accent3">
                    <a:lumMod val="50000"/>
                  </a:schemeClr>
                </a:solidFill>
                <a:latin typeface="Times New Roman" panose="02020603050405020304" pitchFamily="18" charset="0"/>
                <a:cs typeface="Times New Roman" panose="02020603050405020304" pitchFamily="18" charset="0"/>
              </a:rPr>
              <a:t>2- Jehová los iba a confirmar por pueblo santo (Iban a andar en luz)</a:t>
            </a:r>
          </a:p>
          <a:p>
            <a:r>
              <a:rPr lang="es-CL" sz="2400" dirty="0">
                <a:latin typeface="Times New Roman" panose="02020603050405020304" pitchFamily="18" charset="0"/>
                <a:cs typeface="Times New Roman" panose="02020603050405020304" pitchFamily="18" charset="0"/>
              </a:rPr>
              <a:t>Deuteronomio 28:9 RVR09</a:t>
            </a:r>
          </a:p>
          <a:p>
            <a:r>
              <a:rPr lang="es-CL" sz="2400" dirty="0">
                <a:latin typeface="Times New Roman" panose="02020603050405020304" pitchFamily="18" charset="0"/>
                <a:cs typeface="Times New Roman" panose="02020603050405020304" pitchFamily="18" charset="0"/>
              </a:rPr>
              <a:t>[9]  Confirmarte ha Jehová por pueblo suyo santo, como te ha jurado, cuando guardares los mandamientos de Jehová tu Dios, y anduvieres en sus caminos.</a:t>
            </a:r>
          </a:p>
        </p:txBody>
      </p:sp>
      <p:sp>
        <p:nvSpPr>
          <p:cNvPr id="24" name="TextBox 23">
            <a:extLst>
              <a:ext uri="{FF2B5EF4-FFF2-40B4-BE49-F238E27FC236}">
                <a16:creationId xmlns:a16="http://schemas.microsoft.com/office/drawing/2014/main" id="{9D1BDA89-197B-872F-B178-A4C641D3ED12}"/>
              </a:ext>
            </a:extLst>
          </p:cNvPr>
          <p:cNvSpPr txBox="1"/>
          <p:nvPr/>
        </p:nvSpPr>
        <p:spPr>
          <a:xfrm>
            <a:off x="9396111" y="6412134"/>
            <a:ext cx="8779583" cy="2308324"/>
          </a:xfrm>
          <a:prstGeom prst="rect">
            <a:avLst/>
          </a:prstGeom>
          <a:noFill/>
        </p:spPr>
        <p:txBody>
          <a:bodyPr wrap="square">
            <a:spAutoFit/>
          </a:bodyPr>
          <a:lstStyle/>
          <a:p>
            <a:r>
              <a:rPr lang="es-CL" sz="2400" dirty="0">
                <a:solidFill>
                  <a:schemeClr val="accent2">
                    <a:lumMod val="50000"/>
                  </a:schemeClr>
                </a:solidFill>
                <a:latin typeface="Times New Roman" panose="02020603050405020304" pitchFamily="18" charset="0"/>
                <a:cs typeface="Times New Roman" panose="02020603050405020304" pitchFamily="18" charset="0"/>
              </a:rPr>
              <a:t>3- Iban a ser por fabula a las otras naciones</a:t>
            </a:r>
          </a:p>
          <a:p>
            <a:r>
              <a:rPr lang="es-CL" sz="2400" dirty="0">
                <a:latin typeface="Times New Roman" panose="02020603050405020304" pitchFamily="18" charset="0"/>
                <a:cs typeface="Times New Roman" panose="02020603050405020304" pitchFamily="18" charset="0"/>
              </a:rPr>
              <a:t>Deuteronomio 28:36-37 RVR09</a:t>
            </a:r>
          </a:p>
          <a:p>
            <a:r>
              <a:rPr lang="es-CL" sz="2400" dirty="0">
                <a:latin typeface="Times New Roman" panose="02020603050405020304" pitchFamily="18" charset="0"/>
                <a:cs typeface="Times New Roman" panose="02020603050405020304" pitchFamily="18" charset="0"/>
              </a:rPr>
              <a:t>[36] Jehová llevará á ti, y á tu rey que hubieres puesto sobre ti, á gente que no conociste tú ni tus padres; y allá servirás á dioses ajenos, al palo y á la piedra. [37]  Y serás por pasmo, por ejemplo y por fábula, á todos los pueblos á los cuales te llevará Jehová</a:t>
            </a:r>
            <a:r>
              <a:rPr lang="es-CL" dirty="0"/>
              <a:t>.</a:t>
            </a:r>
          </a:p>
        </p:txBody>
      </p:sp>
      <p:sp>
        <p:nvSpPr>
          <p:cNvPr id="26" name="TextBox 25">
            <a:extLst>
              <a:ext uri="{FF2B5EF4-FFF2-40B4-BE49-F238E27FC236}">
                <a16:creationId xmlns:a16="http://schemas.microsoft.com/office/drawing/2014/main" id="{2D57E3A0-83FC-CE75-34B4-5D53A9CF517E}"/>
              </a:ext>
            </a:extLst>
          </p:cNvPr>
          <p:cNvSpPr txBox="1"/>
          <p:nvPr/>
        </p:nvSpPr>
        <p:spPr>
          <a:xfrm>
            <a:off x="-35002" y="6408670"/>
            <a:ext cx="7461405" cy="3568477"/>
          </a:xfrm>
          <a:prstGeom prst="rect">
            <a:avLst/>
          </a:prstGeom>
          <a:noFill/>
        </p:spPr>
        <p:txBody>
          <a:bodyPr wrap="square">
            <a:spAutoFit/>
          </a:bodyPr>
          <a:lstStyle/>
          <a:p>
            <a:pPr>
              <a:lnSpc>
                <a:spcPct val="107000"/>
              </a:lnSpc>
              <a:spcAft>
                <a:spcPts val="800"/>
              </a:spcAft>
            </a:pPr>
            <a:r>
              <a:rPr lang="es-CL" sz="2000"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3- Las demás naciones conocerían la grandeza y sabiduría de Dios</a:t>
            </a:r>
          </a:p>
          <a:p>
            <a:pPr>
              <a:lnSpc>
                <a:spcPct val="107000"/>
              </a:lnSpc>
              <a:spcAft>
                <a:spcPts val="800"/>
              </a:spcAft>
            </a:pPr>
            <a:r>
              <a:rPr lang="es-CL" sz="2000" kern="100" dirty="0">
                <a:effectLst/>
                <a:latin typeface="Times New Roman" panose="02020603050405020304" pitchFamily="18" charset="0"/>
                <a:ea typeface="Calibri" panose="020F0502020204030204" pitchFamily="34" charset="0"/>
                <a:cs typeface="Times New Roman" panose="02020603050405020304" pitchFamily="18" charset="0"/>
              </a:rPr>
              <a:t>Deuteronomio 4:6-8 RVR09</a:t>
            </a:r>
          </a:p>
          <a:p>
            <a:pPr>
              <a:lnSpc>
                <a:spcPct val="107000"/>
              </a:lnSpc>
              <a:spcAft>
                <a:spcPts val="800"/>
              </a:spcAft>
            </a:pPr>
            <a:r>
              <a:rPr lang="es-CL" sz="2000" kern="100" dirty="0">
                <a:effectLst/>
                <a:latin typeface="Times New Roman" panose="02020603050405020304" pitchFamily="18" charset="0"/>
                <a:ea typeface="Calibri" panose="020F0502020204030204" pitchFamily="34" charset="0"/>
                <a:cs typeface="Times New Roman" panose="02020603050405020304" pitchFamily="18" charset="0"/>
              </a:rPr>
              <a:t>[6] Guardadlos, pues, y ponedlos por obra: porque esta es vuestra sabiduría y vuestra inteligencia en ojos de los pueblos, los cuales oirán todos estos estatutos, y dirán: Ciertamente pueblo sabio y entendido, gente grande es ésta. [7] Porque ¿qué gente grande hay que tenga los dioses cercanos á sí, como lo está Jehová nuestro Dios en todo cuanto le pedimos? [8] Y ¿qué gente grande hay que tenga estatutos y derechos justos, como es toda esta ley que yo pongo hoy delante de vosotros?</a:t>
            </a:r>
          </a:p>
        </p:txBody>
      </p:sp>
      <p:sp>
        <p:nvSpPr>
          <p:cNvPr id="28" name="TextBox 27">
            <a:extLst>
              <a:ext uri="{FF2B5EF4-FFF2-40B4-BE49-F238E27FC236}">
                <a16:creationId xmlns:a16="http://schemas.microsoft.com/office/drawing/2014/main" id="{CED26BA4-3C1D-C620-BEB1-AC3745200C31}"/>
              </a:ext>
            </a:extLst>
          </p:cNvPr>
          <p:cNvSpPr txBox="1"/>
          <p:nvPr/>
        </p:nvSpPr>
        <p:spPr>
          <a:xfrm>
            <a:off x="9416158" y="8776818"/>
            <a:ext cx="8779583" cy="1323439"/>
          </a:xfrm>
          <a:prstGeom prst="rect">
            <a:avLst/>
          </a:prstGeom>
          <a:noFill/>
        </p:spPr>
        <p:txBody>
          <a:bodyPr wrap="square">
            <a:spAutoFit/>
          </a:bodyPr>
          <a:lstStyle/>
          <a:p>
            <a:r>
              <a:rPr lang="es-CL" sz="2000" dirty="0">
                <a:latin typeface="Times New Roman" panose="02020603050405020304" pitchFamily="18" charset="0"/>
                <a:cs typeface="Times New Roman" panose="02020603050405020304" pitchFamily="18" charset="0"/>
              </a:rPr>
              <a:t>Jeremías 22:8-9 RVR09</a:t>
            </a:r>
          </a:p>
          <a:p>
            <a:r>
              <a:rPr lang="es-CL" sz="2000" dirty="0">
                <a:latin typeface="Times New Roman" panose="02020603050405020304" pitchFamily="18" charset="0"/>
                <a:cs typeface="Times New Roman" panose="02020603050405020304" pitchFamily="18" charset="0"/>
              </a:rPr>
              <a:t>[8] Y muchas gentes pasarán junto á esta ciudad, y dirán cada uno á su compañero: ¿Por qué lo hizo así Jehová con esta grande ciudad? [9]  Y dirán: Porque dejaron el pacto de Jehová su Dios, y adoraron dioses ajenos, y les sirvieron.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2</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 jurarás, diciendo, Vive Jehová, con verdad, con juicio, y con justicia: y </a:t>
            </a:r>
            <a:r>
              <a:rPr kumimoji="0" lang="es-CL" sz="3200" b="1" i="0" u="none" strike="noStrike" kern="1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bendecirse han en él las gentes, y en él se gloriarán”</a:t>
            </a:r>
            <a:endParaRPr kumimoji="0" lang="es-CL" sz="3200" b="0" i="0" u="none" strike="noStrike" kern="100" cap="none" spc="0" normalizeH="0" baseline="0" noProof="0" dirty="0">
              <a:ln>
                <a:noFill/>
              </a:ln>
              <a:solidFill>
                <a:schemeClr val="accent2">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5837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Salomón y la reina de Seba</a:t>
            </a:r>
          </a:p>
        </p:txBody>
      </p:sp>
      <p:sp>
        <p:nvSpPr>
          <p:cNvPr id="14" name="TextBox 13">
            <a:extLst>
              <a:ext uri="{FF2B5EF4-FFF2-40B4-BE49-F238E27FC236}">
                <a16:creationId xmlns:a16="http://schemas.microsoft.com/office/drawing/2014/main" id="{5CEFD980-C325-84BF-4407-1B8A63E3CEC0}"/>
              </a:ext>
            </a:extLst>
          </p:cNvPr>
          <p:cNvSpPr txBox="1"/>
          <p:nvPr/>
        </p:nvSpPr>
        <p:spPr>
          <a:xfrm>
            <a:off x="16327" y="9138609"/>
            <a:ext cx="18255343" cy="1148391"/>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Así hubiera sido el pueblo de Israel si es que se hubieran convertido verdaderamente desde su mocedad.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1" y="4271538"/>
            <a:ext cx="18288000" cy="29299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Reyes 10:6-9 RVR09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 Y dijo al rey: Verdad es lo que oí en mi tierra de tus cosas y de tu sabiduría; [7] Mas yo no lo creía, hasta que he venido, y mis ojos han visto, que ni aun la mitad </a:t>
            </a:r>
            <a:r>
              <a:rPr kumimoji="0" lang="es-MX"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fué</a:t>
            </a: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 que se me dijo: es mayor tu sabiduría y bien que la fama que yo había oído. [8] Bienaventurados tus varones, dichosos estos tus siervos, que están continuamente delante de ti, y oyen tu sabiduría. [9]  Jehová tu Dios sea bendito, que se agradó de ti para ponerte en el trono de Israel; porque Jehová ha amado siempre á Israel, y te ha puesto por rey, para que hagas derecho y justicia.</a:t>
            </a:r>
            <a:endPar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7935C496-7EC2-ABE9-3BED-7BF3FD671ED3}"/>
              </a:ext>
            </a:extLst>
          </p:cNvPr>
          <p:cNvSpPr/>
          <p:nvPr/>
        </p:nvSpPr>
        <p:spPr>
          <a:xfrm rot="7671642" flipH="1" flipV="1">
            <a:off x="16819396" y="-1929225"/>
            <a:ext cx="2004711" cy="5378492"/>
          </a:xfrm>
          <a:custGeom>
            <a:avLst/>
            <a:gdLst/>
            <a:ahLst/>
            <a:cxnLst/>
            <a:rect l="l" t="t" r="r" b="b"/>
            <a:pathLst>
              <a:path w="2004711" h="5378492">
                <a:moveTo>
                  <a:pt x="2004710" y="5378492"/>
                </a:moveTo>
                <a:lnTo>
                  <a:pt x="0" y="5378492"/>
                </a:lnTo>
                <a:lnTo>
                  <a:pt x="0" y="0"/>
                </a:lnTo>
                <a:lnTo>
                  <a:pt x="2004710" y="0"/>
                </a:lnTo>
                <a:lnTo>
                  <a:pt x="2004710" y="537849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BC215858-6234-1B02-E49D-909C992049D1}"/>
              </a:ext>
            </a:extLst>
          </p:cNvPr>
          <p:cNvSpPr/>
          <p:nvPr/>
        </p:nvSpPr>
        <p:spPr>
          <a:xfrm rot="5400000">
            <a:off x="-1631496" y="-75458"/>
            <a:ext cx="4026571" cy="3506778"/>
          </a:xfrm>
          <a:custGeom>
            <a:avLst/>
            <a:gdLst/>
            <a:ahLst/>
            <a:cxnLst/>
            <a:rect l="l" t="t" r="r" b="b"/>
            <a:pathLst>
              <a:path w="4026571" h="3506778">
                <a:moveTo>
                  <a:pt x="0" y="0"/>
                </a:moveTo>
                <a:lnTo>
                  <a:pt x="4026571" y="0"/>
                </a:lnTo>
                <a:lnTo>
                  <a:pt x="4026571" y="3506778"/>
                </a:lnTo>
                <a:lnTo>
                  <a:pt x="0" y="35067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a:extLst>
              <a:ext uri="{FF2B5EF4-FFF2-40B4-BE49-F238E27FC236}">
                <a16:creationId xmlns:a16="http://schemas.microsoft.com/office/drawing/2014/main" id="{CD9E84B7-E6E3-ACDC-49A2-6D172E70093A}"/>
              </a:ext>
            </a:extLst>
          </p:cNvPr>
          <p:cNvSpPr txBox="1"/>
          <p:nvPr/>
        </p:nvSpPr>
        <p:spPr>
          <a:xfrm>
            <a:off x="-1" y="7337296"/>
            <a:ext cx="17700168" cy="155523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Deuteronomio 4:6 RVR09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[6] Guardadlos, pues, y ponedlos por obra: </a:t>
            </a:r>
            <a:r>
              <a:rPr lang="es-CL" sz="2800" b="1" kern="100" dirty="0">
                <a:solidFill>
                  <a:schemeClr val="accent3">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porque esta es vuestra sabiduría y vuestra inteligencia </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en ojos de los pueblos, los cuales oirán todos estos estatutos, y dirán: Ciertamente pueblo sabio y entendido, gente grande es ésta</a:t>
            </a:r>
            <a:endParaRPr lang="es-CL" sz="2800" dirty="0"/>
          </a:p>
        </p:txBody>
      </p:sp>
    </p:spTree>
    <p:extLst>
      <p:ext uri="{BB962C8B-B14F-4D97-AF65-F5344CB8AC3E}">
        <p14:creationId xmlns:p14="http://schemas.microsoft.com/office/powerpoint/2010/main" val="253466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Versículo 3</a:t>
            </a:r>
          </a:p>
          <a:p>
            <a:pPr algn="ctr">
              <a:lnSpc>
                <a:spcPct val="107000"/>
              </a:lnSpc>
              <a:spcAft>
                <a:spcPts val="800"/>
              </a:spcAft>
            </a:pPr>
            <a:r>
              <a:rPr lang="es-CL" sz="3200" b="1" kern="100" dirty="0">
                <a:effectLst/>
                <a:latin typeface="Times New Roman" panose="02020603050405020304" pitchFamily="18" charset="0"/>
                <a:ea typeface="Calibri" panose="020F0502020204030204" pitchFamily="34" charset="0"/>
                <a:cs typeface="Times New Roman" panose="02020603050405020304" pitchFamily="18" charset="0"/>
              </a:rPr>
              <a:t>Porque así dice Jehová á todo varón de Judá y de </a:t>
            </a:r>
            <a:r>
              <a:rPr lang="es-CL" sz="3200" b="1" kern="100" dirty="0" err="1">
                <a:effectLst/>
                <a:latin typeface="Times New Roman" panose="02020603050405020304" pitchFamily="18" charset="0"/>
                <a:ea typeface="Calibri" panose="020F0502020204030204" pitchFamily="34" charset="0"/>
                <a:cs typeface="Times New Roman" panose="02020603050405020304" pitchFamily="18" charset="0"/>
              </a:rPr>
              <a:t>Jerusalem</a:t>
            </a:r>
            <a:r>
              <a:rPr lang="es-CL" sz="3200" b="1" kern="100" dirty="0">
                <a:effectLst/>
                <a:latin typeface="Times New Roman" panose="02020603050405020304" pitchFamily="18" charset="0"/>
                <a:ea typeface="Calibri" panose="020F0502020204030204" pitchFamily="34" charset="0"/>
                <a:cs typeface="Times New Roman" panose="02020603050405020304" pitchFamily="18" charset="0"/>
              </a:rPr>
              <a:t>: Haced barbecho para vosotros, y no sembréis sobre espinas</a:t>
            </a:r>
            <a:endParaRPr lang="es-CL"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54426" y="3691218"/>
            <a:ext cx="18255343" cy="1621149"/>
          </a:xfrm>
          <a:prstGeom prst="rect">
            <a:avLst/>
          </a:prstGeom>
          <a:noFill/>
        </p:spPr>
        <p:txBody>
          <a:bodyPr wrap="square">
            <a:spAutoFit/>
          </a:bodyPr>
          <a:lstStyle/>
          <a:p>
            <a:pPr>
              <a:lnSpc>
                <a:spcPct val="107000"/>
              </a:lnSpc>
              <a:spcAft>
                <a:spcPts val="800"/>
              </a:spcAft>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Barbecho</a:t>
            </a: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según la </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RAE: Tierra labrantía que no se siembra durante uno o más años.</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La tierra en </a:t>
            </a:r>
            <a:r>
              <a:rPr lang="es-CL" sz="2800" i="1" kern="100" dirty="0">
                <a:effectLst/>
                <a:latin typeface="Times New Roman" panose="02020603050405020304" pitchFamily="18" charset="0"/>
                <a:ea typeface="Calibri" panose="020F0502020204030204" pitchFamily="34" charset="0"/>
                <a:cs typeface="Times New Roman" panose="02020603050405020304" pitchFamily="18" charset="0"/>
              </a:rPr>
              <a:t>barbecho</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es aquella que, habiendo sido </a:t>
            </a:r>
            <a:r>
              <a:rPr lang="es-CL" sz="2800" i="1" kern="100" dirty="0">
                <a:effectLst/>
                <a:latin typeface="Times New Roman" panose="02020603050405020304" pitchFamily="18" charset="0"/>
                <a:ea typeface="Calibri" panose="020F0502020204030204" pitchFamily="34" charset="0"/>
                <a:cs typeface="Times New Roman" panose="02020603050405020304" pitchFamily="18" charset="0"/>
              </a:rPr>
              <a:t>labrada una vez</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ha </a:t>
            </a:r>
            <a:r>
              <a:rPr lang="es-CL" sz="2800" i="1" kern="100" dirty="0">
                <a:effectLst/>
                <a:latin typeface="Times New Roman" panose="02020603050405020304" pitchFamily="18" charset="0"/>
                <a:ea typeface="Calibri" panose="020F0502020204030204" pitchFamily="34" charset="0"/>
                <a:cs typeface="Times New Roman" panose="02020603050405020304" pitchFamily="18" charset="0"/>
              </a:rPr>
              <a:t>permanecido sin cultivar durante mucho tiempo</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 o, </a:t>
            </a:r>
            <a:r>
              <a:rPr lang="es-CL" sz="2800" i="1" kern="100" dirty="0">
                <a:effectLst/>
                <a:latin typeface="Times New Roman" panose="02020603050405020304" pitchFamily="18" charset="0"/>
                <a:ea typeface="Calibri" panose="020F0502020204030204" pitchFamily="34" charset="0"/>
                <a:cs typeface="Times New Roman" panose="02020603050405020304" pitchFamily="18" charset="0"/>
              </a:rPr>
              <a:t>tierra ligeramente arada</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 para ser arada nuevamente antes de ser sembrada</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54426" y="5437736"/>
            <a:ext cx="15606178" cy="983283"/>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Acá el llamado es a quitar todas las espinas, todas las idolatrías y abominaciones y a labrar la tierra, tierra que desde hace mucho no ha sido labrada</a:t>
            </a: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380329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20" name="Freeform 20"/>
          <p:cNvSpPr/>
          <p:nvPr/>
        </p:nvSpPr>
        <p:spPr>
          <a:xfrm flipV="1">
            <a:off x="15418378" y="0"/>
            <a:ext cx="2869622" cy="2864404"/>
          </a:xfrm>
          <a:custGeom>
            <a:avLst/>
            <a:gdLst/>
            <a:ahLst/>
            <a:cxnLst/>
            <a:rect l="l" t="t" r="r" b="b"/>
            <a:pathLst>
              <a:path w="2869622" h="2864404">
                <a:moveTo>
                  <a:pt x="0" y="2864404"/>
                </a:moveTo>
                <a:lnTo>
                  <a:pt x="2869622" y="2864404"/>
                </a:lnTo>
                <a:lnTo>
                  <a:pt x="2869622" y="0"/>
                </a:lnTo>
                <a:lnTo>
                  <a:pt x="0" y="0"/>
                </a:lnTo>
                <a:lnTo>
                  <a:pt x="0" y="286440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flipH="1">
            <a:off x="0" y="7422596"/>
            <a:ext cx="2869622" cy="2864404"/>
          </a:xfrm>
          <a:custGeom>
            <a:avLst/>
            <a:gdLst/>
            <a:ahLst/>
            <a:cxnLst/>
            <a:rect l="l" t="t" r="r" b="b"/>
            <a:pathLst>
              <a:path w="2869622" h="2864404">
                <a:moveTo>
                  <a:pt x="2869622" y="0"/>
                </a:moveTo>
                <a:lnTo>
                  <a:pt x="0" y="0"/>
                </a:lnTo>
                <a:lnTo>
                  <a:pt x="0" y="2864404"/>
                </a:lnTo>
                <a:lnTo>
                  <a:pt x="2869622" y="2864404"/>
                </a:lnTo>
                <a:lnTo>
                  <a:pt x="2869622"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026" name="Picture 2" descr="Una revisión histórica del barbecho como práctica cultural | CONtexto  Ganadero">
            <a:extLst>
              <a:ext uri="{FF2B5EF4-FFF2-40B4-BE49-F238E27FC236}">
                <a16:creationId xmlns:a16="http://schemas.microsoft.com/office/drawing/2014/main" id="{9E1DDC65-70EE-6D34-0818-B3C435F35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8999"/>
            <a:ext cx="9107361" cy="61930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becho - Wikipedia, la enciclopedia libre">
            <a:extLst>
              <a:ext uri="{FF2B5EF4-FFF2-40B4-BE49-F238E27FC236}">
                <a16:creationId xmlns:a16="http://schemas.microsoft.com/office/drawing/2014/main" id="{2CA4398A-4B14-0D8D-7532-564D0549EB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2491" y="4097459"/>
            <a:ext cx="9223218" cy="62103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062C9841-1C9B-0739-90D0-33831EA90A3B}"/>
              </a:ext>
            </a:extLst>
          </p:cNvPr>
          <p:cNvSpPr/>
          <p:nvPr/>
        </p:nvSpPr>
        <p:spPr>
          <a:xfrm>
            <a:off x="2797630" y="748522"/>
            <a:ext cx="12692739" cy="294269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s-CL"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Versículo 3</a:t>
            </a:r>
          </a:p>
          <a:p>
            <a:pPr algn="ctr">
              <a:lnSpc>
                <a:spcPct val="107000"/>
              </a:lnSpc>
              <a:spcAft>
                <a:spcPts val="800"/>
              </a:spcAft>
            </a:pPr>
            <a:r>
              <a:rPr lang="es-CL" sz="32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Porque así dice Jehová á todo varón de Judá y de </a:t>
            </a:r>
            <a:r>
              <a:rPr lang="es-CL" sz="32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Jerusalem</a:t>
            </a:r>
            <a:r>
              <a:rPr lang="es-CL" sz="32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CL" sz="3200" b="1"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Haced barbecho para vosotros,</a:t>
            </a:r>
            <a:r>
              <a:rPr lang="es-CL" sz="32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y no sembréis sobre espinas</a:t>
            </a:r>
            <a:endParaRPr lang="es-CL"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3</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Porque así dice Jehová á todo varón de Judá y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3200" b="1"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Haced barbecho para vosotros, y no sembréis sobre espinas</a:t>
            </a:r>
            <a:endParaRPr kumimoji="0" lang="es-CL" sz="3200" b="0"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0" y="3829601"/>
            <a:ext cx="18255343"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Esta acción de arar implica mucho trabajo y resistencia, pero es necesaria, no se puede sembrar semillas de arrepentimiento en un suelo inadecuado.</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27709" y="4900929"/>
            <a:ext cx="15606178"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Era necesario que quiten todas las espinas, que quiten toda esa idolatría, todos los altos, todas las abominaciones que hacían en Judá.</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0AFCD2F9-3451-7FAF-D9BA-2AF994FD5628}"/>
              </a:ext>
            </a:extLst>
          </p:cNvPr>
          <p:cNvSpPr txBox="1"/>
          <p:nvPr/>
        </p:nvSpPr>
        <p:spPr>
          <a:xfrm>
            <a:off x="0" y="6026622"/>
            <a:ext cx="16442609" cy="1452642"/>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Para que verdaderamente produzcamos frutos primero debemos dejar todas las vanidades de nuestra vida, dejar los ídolos, dejar las cisternas rotas y convertirnos verdaderamente al Señor, para que toda nuestra vida sea dedicada a su gloria y honra.</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5A3A40-3297-EF2A-4A98-8D6B8F0A669E}"/>
              </a:ext>
            </a:extLst>
          </p:cNvPr>
          <p:cNvSpPr txBox="1"/>
          <p:nvPr/>
        </p:nvSpPr>
        <p:spPr>
          <a:xfrm>
            <a:off x="-27709" y="7479264"/>
            <a:ext cx="14810509"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Era necesaria una limpieza total del suelo, había que quitar todas estas malezas, para que el suelo produjera frutos.</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DE566EB-E2FA-324C-5418-7385075AD669}"/>
              </a:ext>
            </a:extLst>
          </p:cNvPr>
          <p:cNvSpPr txBox="1"/>
          <p:nvPr/>
        </p:nvSpPr>
        <p:spPr>
          <a:xfrm>
            <a:off x="-27709" y="8546860"/>
            <a:ext cx="16002000"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Sembrar sobre espinas no iba a traer ningún fruto de arrepentimiento verdadero, solo iba a traer un arrepentimiento mentiroso e hipócrita.</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18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DE7F2-E890-4744-88DD-A75F5E300513}"/>
              </a:ext>
            </a:extLst>
          </p:cNvPr>
          <p:cNvSpPr>
            <a:spLocks noGrp="1"/>
          </p:cNvSpPr>
          <p:nvPr>
            <p:ph type="ctrTitle"/>
          </p:nvPr>
        </p:nvSpPr>
        <p:spPr>
          <a:xfrm>
            <a:off x="7250541" y="990537"/>
            <a:ext cx="9892152" cy="8305926"/>
          </a:xfrm>
        </p:spPr>
        <p:txBody>
          <a:bodyPr rtlCol="0">
            <a:normAutofit/>
          </a:bodyPr>
          <a:lstStyle>
            <a:defPPr>
              <a:defRPr lang="es-ES"/>
            </a:defPPr>
          </a:lstStyle>
          <a:p>
            <a:pPr algn="ctr" rtl="0"/>
            <a:r>
              <a:rPr lang="es-ES" sz="6600" dirty="0">
                <a:solidFill>
                  <a:schemeClr val="tx1"/>
                </a:solidFill>
                <a:latin typeface="Aharoni" panose="02010803020104030203" pitchFamily="2" charset="-79"/>
                <a:cs typeface="Aharoni" panose="02010803020104030203" pitchFamily="2" charset="-79"/>
              </a:rPr>
              <a:t>1. VERDAD BÍBLICA</a:t>
            </a:r>
            <a:br>
              <a:rPr lang="es-ES" dirty="0">
                <a:solidFill>
                  <a:schemeClr val="tx1"/>
                </a:solidFill>
                <a:latin typeface="Aharoni" panose="02010803020104030203" pitchFamily="2" charset="-79"/>
                <a:cs typeface="Aharoni" panose="02010803020104030203" pitchFamily="2" charset="-79"/>
              </a:rPr>
            </a:br>
            <a:br>
              <a:rPr lang="es-ES" dirty="0">
                <a:solidFill>
                  <a:schemeClr val="tx1"/>
                </a:solidFill>
                <a:latin typeface="Aharoni" panose="02010803020104030203" pitchFamily="2" charset="-79"/>
                <a:cs typeface="Aharoni" panose="02010803020104030203" pitchFamily="2" charset="-79"/>
              </a:rPr>
            </a:br>
            <a:r>
              <a:rPr lang="es-ES" sz="8100" dirty="0">
                <a:solidFill>
                  <a:srgbClr val="FFFF00"/>
                </a:solidFill>
                <a:latin typeface="Aharoni" panose="02010803020104030203" pitchFamily="2" charset="-79"/>
                <a:cs typeface="Aharoni" panose="02010803020104030203" pitchFamily="2" charset="-79"/>
              </a:rPr>
              <a:t>“no tengas miedo de servir al Señor”</a:t>
            </a:r>
            <a:endParaRPr lang="es-ES" dirty="0">
              <a:solidFill>
                <a:srgbClr val="FFFF00"/>
              </a:solidFill>
              <a:latin typeface="Aharoni" panose="02010803020104030203" pitchFamily="2" charset="-79"/>
              <a:cs typeface="Aharoni" panose="02010803020104030203" pitchFamily="2" charset="-79"/>
            </a:endParaRPr>
          </a:p>
        </p:txBody>
      </p:sp>
      <p:pic>
        <p:nvPicPr>
          <p:cNvPr id="34" name="Marcador de posición de imagen 33" descr="Vista aérea de una intersección de autopista de neó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2" y="1141983"/>
            <a:ext cx="6114177" cy="9145017"/>
          </a:xfrm>
        </p:spPr>
      </p:pic>
      <p:sp>
        <p:nvSpPr>
          <p:cNvPr id="31" name="Elipse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5855024" y="6969416"/>
            <a:ext cx="411480" cy="411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cxnSp>
        <p:nvCxnSpPr>
          <p:cNvPr id="32" name="Conector recto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146956" y="990601"/>
            <a:ext cx="6241433" cy="622373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descr="Logotipo, Icono&#10;&#10;Descripción generada automáticamente">
            <a:extLst>
              <a:ext uri="{FF2B5EF4-FFF2-40B4-BE49-F238E27FC236}">
                <a16:creationId xmlns:a16="http://schemas.microsoft.com/office/drawing/2014/main" id="{92D878D0-2906-C0FF-6135-08275C42C098}"/>
              </a:ext>
            </a:extLst>
          </p:cNvPr>
          <p:cNvPicPr>
            <a:picLocks noChangeAspect="1"/>
          </p:cNvPicPr>
          <p:nvPr/>
        </p:nvPicPr>
        <p:blipFill>
          <a:blip r:embed="rId4"/>
          <a:stretch>
            <a:fillRect/>
          </a:stretch>
        </p:blipFill>
        <p:spPr>
          <a:xfrm>
            <a:off x="3613589" y="283028"/>
            <a:ext cx="1916822" cy="1717911"/>
          </a:xfrm>
          <a:prstGeom prst="rect">
            <a:avLst/>
          </a:prstGeom>
        </p:spPr>
      </p:pic>
    </p:spTree>
    <p:extLst>
      <p:ext uri="{BB962C8B-B14F-4D97-AF65-F5344CB8AC3E}">
        <p14:creationId xmlns:p14="http://schemas.microsoft.com/office/powerpoint/2010/main" val="707789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3</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Porque así dice Jehová á todo varón de Judá y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Haced barbecho para vosotros, </a:t>
            </a:r>
            <a:r>
              <a:rPr kumimoji="0" lang="es-CL" sz="3200" b="1"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y no sembréis sobre espinas</a:t>
            </a:r>
            <a:endParaRPr kumimoji="0" lang="es-CL" sz="3200" b="0"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050" name="Picture 2" descr="Rizomas: Descubriendo la naturaleza subterránea">
            <a:extLst>
              <a:ext uri="{FF2B5EF4-FFF2-40B4-BE49-F238E27FC236}">
                <a16:creationId xmlns:a16="http://schemas.microsoft.com/office/drawing/2014/main" id="{15E73215-1B3A-74FC-0E15-378F69748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 y="6720182"/>
            <a:ext cx="7133636" cy="35668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é es el rizoma? y ¿Cuántos tipos de rizomas existen? - Brainly.lat">
            <a:extLst>
              <a:ext uri="{FF2B5EF4-FFF2-40B4-BE49-F238E27FC236}">
                <a16:creationId xmlns:a16="http://schemas.microsoft.com/office/drawing/2014/main" id="{55DDAEBE-B1DB-2755-74E0-B1214F3D90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3608959"/>
            <a:ext cx="3542512" cy="29868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zoma. Estructura de propagación y almacenamiento">
            <a:extLst>
              <a:ext uri="{FF2B5EF4-FFF2-40B4-BE49-F238E27FC236}">
                <a16:creationId xmlns:a16="http://schemas.microsoft.com/office/drawing/2014/main" id="{C83C1ADB-C9F9-C922-89D1-91DB2EF61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6887" y="3949987"/>
            <a:ext cx="9251113" cy="633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13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36446" y="972350"/>
            <a:ext cx="11898084" cy="17402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3</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Porque así dice Jehová á todo varón de Judá y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3200" b="1" i="0" u="none" strike="noStrike" kern="100" cap="none" spc="0" normalizeH="0" baseline="0" noProof="0" dirty="0">
                <a:ln>
                  <a:noFill/>
                </a:ln>
                <a:solidFill>
                  <a:srgbClr val="C0504D">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Haced barbecho para vosotros, y no sembréis sobre espinas</a:t>
            </a:r>
            <a:endParaRPr kumimoji="0" lang="es-CL" sz="3200" b="0" i="0" u="none" strike="noStrike" kern="100" cap="none" spc="0" normalizeH="0" baseline="0" noProof="0" dirty="0">
              <a:ln>
                <a:noFill/>
              </a:ln>
              <a:solidFill>
                <a:srgbClr val="C0504D">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27709" y="3952451"/>
            <a:ext cx="18255343" cy="1096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Levítico 20:7 RVR09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[7]  Santificaos, pues, y sed santos, porque yo Jehová soy vuestro Dios</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27709" y="5033849"/>
            <a:ext cx="15606177" cy="14549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MX" sz="2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servir al Señor debemos quitar toda la inmundicia, toda la </a:t>
            </a:r>
            <a:r>
              <a:rPr lang="es-MX" sz="2800" kern="1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idolatria</a:t>
            </a:r>
            <a:r>
              <a:rPr lang="es-MX" sz="2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 quitar todas estas espinas desde la raíz, debemos perseguir una vida de santidad, arar la tierra y preparar nuestros corazones para servir a Dios de la mejor manera</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0AFCD2F9-3451-7FAF-D9BA-2AF994FD5628}"/>
              </a:ext>
            </a:extLst>
          </p:cNvPr>
          <p:cNvSpPr txBox="1"/>
          <p:nvPr/>
        </p:nvSpPr>
        <p:spPr>
          <a:xfrm>
            <a:off x="-20782" y="6431687"/>
            <a:ext cx="16442609"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El cambio debe ser del corazón y no de manera superficial</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65A3A40-3297-EF2A-4A98-8D6B8F0A669E}"/>
              </a:ext>
            </a:extLst>
          </p:cNvPr>
          <p:cNvSpPr txBox="1"/>
          <p:nvPr/>
        </p:nvSpPr>
        <p:spPr>
          <a:xfrm>
            <a:off x="95613" y="6897534"/>
            <a:ext cx="14810509" cy="3965253"/>
          </a:xfrm>
          <a:prstGeom prst="rect">
            <a:avLst/>
          </a:prstGeom>
          <a:noFill/>
        </p:spPr>
        <p:txBody>
          <a:bodyPr wrap="square">
            <a:spAutoFit/>
          </a:bodyPr>
          <a:lstStyle/>
          <a:p>
            <a:pPr>
              <a:lnSpc>
                <a:spcPct val="107000"/>
              </a:lnSpc>
              <a:spcAft>
                <a:spcPts val="800"/>
              </a:spcAft>
            </a:pPr>
            <a:r>
              <a:rPr lang="es-CL" sz="2800"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El llamado de estos 3 versículos es claro, </a:t>
            </a:r>
          </a:p>
          <a:p>
            <a:pPr marL="342900" lvl="0" indent="-342900">
              <a:lnSpc>
                <a:spcPct val="107000"/>
              </a:lnSpc>
              <a:buFont typeface="+mj-lt"/>
              <a:buAutoNum type="arabicPeriod"/>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Tienen que convertirse al Señor de todo su corazón y de toda su alma. V1</a:t>
            </a:r>
          </a:p>
          <a:p>
            <a:pPr marL="342900" lvl="0" indent="-342900">
              <a:lnSpc>
                <a:spcPct val="107000"/>
              </a:lnSpc>
              <a:buFont typeface="+mj-lt"/>
              <a:buAutoNum type="arabicPeriod"/>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Tienen que arar la tierra, tenían que volverse a Dios en sinceridad, preparar sus corazones para que el Señor produzca frutos.</a:t>
            </a:r>
          </a:p>
          <a:p>
            <a:pPr marL="342900" lvl="0" indent="-342900">
              <a:lnSpc>
                <a:spcPct val="107000"/>
              </a:lnSpc>
              <a:spcAft>
                <a:spcPts val="800"/>
              </a:spcAft>
              <a:buFont typeface="+mj-lt"/>
              <a:buAutoNum type="arabicPeriod"/>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Eliminar toda la idolatría, toda la vanidad de sus corazones, arrancar desde las raíces las malezas, hacer una limpieza total en sus vidas, erradicar esas raíces profundas, esas impurezas que tenían tan arraigadas en sus corazones.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DE566EB-E2FA-324C-5418-7385075AD669}"/>
              </a:ext>
            </a:extLst>
          </p:cNvPr>
          <p:cNvSpPr txBox="1"/>
          <p:nvPr/>
        </p:nvSpPr>
        <p:spPr>
          <a:xfrm>
            <a:off x="685800" y="815007"/>
            <a:ext cx="16002000"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4837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94957" y="872497"/>
            <a:ext cx="11898084" cy="2794098"/>
          </a:xfrm>
          <a:prstGeom prst="rect">
            <a:avLst/>
          </a:prstGeom>
          <a:noFill/>
        </p:spPr>
        <p:txBody>
          <a:bodyPr wrap="square">
            <a:spAutoFit/>
          </a:bodyPr>
          <a:lstStyle/>
          <a:p>
            <a:pPr>
              <a:lnSpc>
                <a:spcPct val="107000"/>
              </a:lnSpc>
              <a:spcAft>
                <a:spcPts val="800"/>
              </a:spcAft>
            </a:pPr>
            <a:r>
              <a:rPr lang="es-CL" sz="3200" kern="100" dirty="0">
                <a:effectLst/>
                <a:latin typeface="Times New Roman" panose="02020603050405020304" pitchFamily="18" charset="0"/>
                <a:ea typeface="Calibri" panose="020F0502020204030204" pitchFamily="34" charset="0"/>
                <a:cs typeface="Times New Roman" panose="02020603050405020304" pitchFamily="18" charset="0"/>
              </a:rPr>
              <a:t>Versículo 4</a:t>
            </a:r>
          </a:p>
          <a:p>
            <a:pPr>
              <a:lnSpc>
                <a:spcPct val="107000"/>
              </a:lnSpc>
              <a:spcAft>
                <a:spcPts val="800"/>
              </a:spcAft>
            </a:pPr>
            <a:r>
              <a:rPr lang="es-CL" sz="3200" b="1"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Circuncidaos á Jehová, y quitad los prepucios de vuestro corazón, </a:t>
            </a:r>
            <a:r>
              <a:rPr lang="es-CL" sz="3200" b="1" kern="100" dirty="0">
                <a:effectLst/>
                <a:latin typeface="Times New Roman" panose="02020603050405020304" pitchFamily="18" charset="0"/>
                <a:ea typeface="Calibri" panose="020F0502020204030204" pitchFamily="34" charset="0"/>
                <a:cs typeface="Times New Roman" panose="02020603050405020304" pitchFamily="18" charset="0"/>
              </a:rPr>
              <a:t>varones de Judá y moradores de </a:t>
            </a:r>
            <a:r>
              <a:rPr lang="es-CL" sz="3200" b="1" kern="100" dirty="0" err="1">
                <a:effectLst/>
                <a:latin typeface="Times New Roman" panose="02020603050405020304" pitchFamily="18" charset="0"/>
                <a:ea typeface="Calibri" panose="020F0502020204030204" pitchFamily="34" charset="0"/>
                <a:cs typeface="Times New Roman" panose="02020603050405020304" pitchFamily="18" charset="0"/>
              </a:rPr>
              <a:t>Jerusalem</a:t>
            </a:r>
            <a:r>
              <a:rPr lang="es-CL" sz="3200" b="1" kern="100" dirty="0">
                <a:effectLst/>
                <a:latin typeface="Times New Roman" panose="02020603050405020304" pitchFamily="18" charset="0"/>
                <a:ea typeface="Calibri" panose="020F0502020204030204" pitchFamily="34" charset="0"/>
                <a:cs typeface="Times New Roman" panose="02020603050405020304" pitchFamily="18" charset="0"/>
              </a:rPr>
              <a:t>; no sea que mi ira salga como fuego, y se encienda y no haya quien apague, por la malicia de vuestras obras</a:t>
            </a:r>
            <a:endParaRPr lang="es-CL"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95613" y="3927554"/>
            <a:ext cx="18255343" cy="1096519"/>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Hay 2 tipos de circuncisión, la exterior y la interior.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5B6DEC0-7572-9619-2B5F-7FD6C43076E6}"/>
              </a:ext>
            </a:extLst>
          </p:cNvPr>
          <p:cNvSpPr txBox="1"/>
          <p:nvPr/>
        </p:nvSpPr>
        <p:spPr>
          <a:xfrm>
            <a:off x="0" y="4461356"/>
            <a:ext cx="15606177"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La exterior, que fue por el pacto de Abraham (Genesis 17:10)</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0AFCD2F9-3451-7FAF-D9BA-2AF994FD5628}"/>
              </a:ext>
            </a:extLst>
          </p:cNvPr>
          <p:cNvSpPr txBox="1"/>
          <p:nvPr/>
        </p:nvSpPr>
        <p:spPr>
          <a:xfrm>
            <a:off x="0" y="4991950"/>
            <a:ext cx="16442609" cy="1546898"/>
          </a:xfrm>
          <a:prstGeom prst="rect">
            <a:avLst/>
          </a:prstGeom>
          <a:noFill/>
        </p:spPr>
        <p:txBody>
          <a:bodyPr wrap="square">
            <a:spAutoFit/>
          </a:bodyPr>
          <a:lstStyle/>
          <a:p>
            <a:pPr>
              <a:lnSpc>
                <a:spcPct val="107000"/>
              </a:lnSpc>
              <a:spcAft>
                <a:spcPts val="800"/>
              </a:spcAft>
            </a:pPr>
            <a:r>
              <a:rPr lang="es-CL" sz="2800" b="1" kern="100" dirty="0">
                <a:effectLst/>
                <a:latin typeface="Times New Roman" panose="02020603050405020304" pitchFamily="18" charset="0"/>
                <a:ea typeface="Calibri" panose="020F0502020204030204" pitchFamily="34" charset="0"/>
                <a:cs typeface="Times New Roman" panose="02020603050405020304" pitchFamily="18" charset="0"/>
              </a:rPr>
              <a:t>Romanos 2:29 </a:t>
            </a:r>
            <a:endParaRPr lang="es-CL"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“Mas es Judío el que lo es en lo interior; y la circuncisión es la del corazón, en espíritu, no en letra; la alabanza del cual no es de los hombres, sino de Dios.”</a:t>
            </a:r>
          </a:p>
        </p:txBody>
      </p:sp>
      <p:sp>
        <p:nvSpPr>
          <p:cNvPr id="8" name="TextBox 7">
            <a:extLst>
              <a:ext uri="{FF2B5EF4-FFF2-40B4-BE49-F238E27FC236}">
                <a16:creationId xmlns:a16="http://schemas.microsoft.com/office/drawing/2014/main" id="{865A3A40-3297-EF2A-4A98-8D6B8F0A669E}"/>
              </a:ext>
            </a:extLst>
          </p:cNvPr>
          <p:cNvSpPr txBox="1"/>
          <p:nvPr/>
        </p:nvSpPr>
        <p:spPr>
          <a:xfrm>
            <a:off x="60977" y="6506280"/>
            <a:ext cx="14810509" cy="2374689"/>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La circuncisión era una solemne consagración, mediante la cual los hijos de Abraham fueron iniciados para adorar a Dios y la verdadera piedad, y al mismo tiempo fueron separados de las naciones paganas, para ser su pueblo santo y peculiar; y debían ser admitidos en este rito elemental en su infancia, para que por su signo visible pudieran aprender que las impurezas de la carne y el mundo debían ser renunciadas (Calvino)</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202D79F-8D52-42CC-6286-14BE000CE742}"/>
              </a:ext>
            </a:extLst>
          </p:cNvPr>
          <p:cNvSpPr txBox="1"/>
          <p:nvPr/>
        </p:nvSpPr>
        <p:spPr>
          <a:xfrm>
            <a:off x="0" y="9042669"/>
            <a:ext cx="15010653"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El pueblo de Israel debía quitar esa impureza de sus corazones, debía quitar toda la idolatría y convertirse verdaderamente a Jehová, no podía ser algo externo, tenia que ser algo de todo corazón.</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735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94957" y="872497"/>
            <a:ext cx="11898084" cy="27940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srgbClr val="C0504D">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Circuncidaos á Jehová, y quitad los prepucios de vuestro corazón, </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varones de Judá y moradores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no sea que mi ira salga como fuego, y se encienda y no haya quien apague, por la malicia de vuestras obras</a:t>
            </a:r>
            <a:endPar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CB60607-FA29-247D-9227-F080C7F56B0E}"/>
              </a:ext>
            </a:extLst>
          </p:cNvPr>
          <p:cNvSpPr txBox="1"/>
          <p:nvPr/>
        </p:nvSpPr>
        <p:spPr>
          <a:xfrm>
            <a:off x="18802" y="4610100"/>
            <a:ext cx="18255343" cy="3801362"/>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Debian despojarse completamente de los pecados de la carne, debían dejar todas las vanidades con las cuales habían estado fornicando</a:t>
            </a:r>
          </a:p>
          <a:p>
            <a:pPr>
              <a:lnSpc>
                <a:spcPct val="107000"/>
              </a:lnSpc>
              <a:spcAft>
                <a:spcPts val="800"/>
              </a:spcAft>
            </a:pPr>
            <a:r>
              <a:rPr lang="es-CL" sz="2800" kern="100" dirty="0">
                <a:latin typeface="Times New Roman" panose="02020603050405020304" pitchFamily="18" charset="0"/>
                <a:ea typeface="Calibri" panose="020F0502020204030204" pitchFamily="34" charset="0"/>
                <a:cs typeface="Times New Roman" panose="02020603050405020304" pitchFamily="18" charset="0"/>
              </a:rPr>
              <a:t>Debian morir a la carne y entregarse de todo corazón al Señor</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Romanos 8:13 RVR09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[13] Porque si viviereis conforme á la carne, moriréis; mas si por el espíritu mortificáis las obras de la carne, viviréis.</a:t>
            </a:r>
          </a:p>
          <a:p>
            <a:pPr>
              <a:lnSpc>
                <a:spcPct val="107000"/>
              </a:lnSpc>
              <a:spcAft>
                <a:spcPts val="800"/>
              </a:spcAft>
            </a:pPr>
            <a:endParaRPr lang="es-CL"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Habían estado en la imaginación de sus pensamientos, su corazón no era recto con Dios.</a:t>
            </a: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11427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94957" y="872497"/>
            <a:ext cx="11898084" cy="27940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solidFill>
                  <a:srgbClr val="C0504D">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Circuncidaos á Jehová, y quitad los prepucios de vuestro corazón, </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varones de Judá y moradores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no sea que mi ira salga como fuego, y se encienda y no haya quien apague, por la malicia de vuestras obras</a:t>
            </a:r>
            <a:endPar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20E3FA33-11A7-30A3-1453-4C5D7F43E6B2}"/>
              </a:ext>
            </a:extLst>
          </p:cNvPr>
          <p:cNvSpPr txBox="1"/>
          <p:nvPr/>
        </p:nvSpPr>
        <p:spPr>
          <a:xfrm>
            <a:off x="1" y="3595382"/>
            <a:ext cx="18287999" cy="65936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 llamado es de:</a:t>
            </a: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Convertirse a Dios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s-CL"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 te has de convertir, oh Israel, dice Jehová, conviértete á mí”</a:t>
            </a:r>
            <a:endPar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quitar la impureza de su corazón</a:t>
            </a: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salir de las imaginaciones de sus pensamientos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s-CL"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Jeremías 6 : 19</a:t>
            </a:r>
            <a:endPar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s-CL"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Oye, tierra. He aquí yo traigo mal sobre este pueblo, el fruto de sus pensamientos; porque no escucharon a mis palabras, y aborrecieron mi ley.</a:t>
            </a:r>
            <a:endPar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allegarse a Dios y a su palabra</a:t>
            </a: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quitar toda su idolatría con las cuales habían fornicado.</a:t>
            </a: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morir a la carne y a negarse a si mismos</a:t>
            </a: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s-CL" sz="2400" b="1" i="0" u="none" strike="noStrike" kern="100" cap="none" spc="0" normalizeH="0" baseline="0" noProof="0" dirty="0">
                <a:ln>
                  <a:noFill/>
                </a:ln>
                <a:solidFill>
                  <a:schemeClr val="accent3">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A negar su supuesta sabiduría  </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Jeremías 8:8-9 RVR09</a:t>
            </a:r>
          </a:p>
          <a:p>
            <a:pPr marL="457200" marR="0" lvl="0" indent="0" algn="l" defTabSz="914400" rtl="0" eaLnBrk="1" fontAlgn="auto" latinLnBrk="0" hangingPunct="1">
              <a:lnSpc>
                <a:spcPct val="107000"/>
              </a:lnSpc>
              <a:spcBef>
                <a:spcPts val="0"/>
              </a:spcBef>
              <a:spcAft>
                <a:spcPts val="800"/>
              </a:spcAft>
              <a:buClrTx/>
              <a:buSzTx/>
              <a:buFontTx/>
              <a:buNone/>
              <a:tabLst/>
              <a:defRPr/>
            </a:pPr>
            <a:r>
              <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 ¿Cómo decís: Nosotros somos sabios, y la ley de Jehová es con nosotros? Ciertamente, he aquí que en vano se cortó la pluma, por demás fueron los escribas. [9] Los sabios se avergonzaron, </a:t>
            </a:r>
            <a:r>
              <a:rPr kumimoji="0" lang="es-CL" sz="24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espantáronse</a:t>
            </a:r>
            <a:r>
              <a:rPr kumimoji="0" lang="es-CL"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fueron presos: he aquí que aborrecieron la palabra de Jehová; ¿y qué sabiduría tienen?</a:t>
            </a:r>
          </a:p>
        </p:txBody>
      </p:sp>
    </p:spTree>
    <p:extLst>
      <p:ext uri="{BB962C8B-B14F-4D97-AF65-F5344CB8AC3E}">
        <p14:creationId xmlns:p14="http://schemas.microsoft.com/office/powerpoint/2010/main" val="406460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797630" y="748522"/>
            <a:ext cx="12692739" cy="294269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2797630" y="0"/>
            <a:ext cx="16002000" cy="194470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600" b="0" i="0" u="none" strike="noStrike" kern="1200" cap="none" spc="0" normalizeH="0" baseline="0" noProof="0" dirty="0">
                <a:ln>
                  <a:noFill/>
                </a:ln>
                <a:solidFill>
                  <a:prstClr val="black"/>
                </a:solidFill>
                <a:effectLst/>
                <a:uLnTx/>
                <a:uFillTx/>
                <a:latin typeface="29LT Zarid Display" panose="020B0604020202020204" charset="-78"/>
                <a:ea typeface="+mn-ea"/>
                <a:cs typeface="29LT Zarid Display" panose="020B0604020202020204" charset="-78"/>
              </a:rPr>
              <a:t>La demanda de una conversión “de corazón”</a:t>
            </a: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194957" y="872497"/>
            <a:ext cx="11898084" cy="27940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3200" b="1"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Circuncidaos á Jehová, y quitad los prepucios de vuestro corazón, </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varones de Judá y moradores de </a:t>
            </a:r>
            <a:r>
              <a:rPr kumimoji="0" lang="es-CL" sz="3200" b="1"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CL" sz="3200" b="1"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no sea que mi ira salga como fuego, y se encienda y no haya quien apague, por la malicia de vuestras obras</a:t>
            </a:r>
            <a:endParaRPr kumimoji="0" lang="es-CL" sz="3200" b="0"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20E3FA33-11A7-30A3-1453-4C5D7F43E6B2}"/>
              </a:ext>
            </a:extLst>
          </p:cNvPr>
          <p:cNvSpPr txBox="1"/>
          <p:nvPr/>
        </p:nvSpPr>
        <p:spPr>
          <a:xfrm>
            <a:off x="-1" y="4007745"/>
            <a:ext cx="18287999"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Dios, es un Dios de misericordia y de amor, pero también es un Dios de justicia.</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71213F6-7C1E-61A3-6023-680BA3718C31}"/>
              </a:ext>
            </a:extLst>
          </p:cNvPr>
          <p:cNvSpPr txBox="1"/>
          <p:nvPr/>
        </p:nvSpPr>
        <p:spPr>
          <a:xfrm>
            <a:off x="0" y="4687566"/>
            <a:ext cx="18288000" cy="1085875"/>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Gálatas 6:7 RVR09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[7] No os </a:t>
            </a:r>
            <a:r>
              <a:rPr lang="es-CL" sz="2800" kern="100" dirty="0" err="1">
                <a:effectLst/>
                <a:latin typeface="Times New Roman" panose="02020603050405020304" pitchFamily="18" charset="0"/>
                <a:ea typeface="Calibri" panose="020F0502020204030204" pitchFamily="34" charset="0"/>
                <a:cs typeface="Times New Roman" panose="02020603050405020304" pitchFamily="18" charset="0"/>
              </a:rPr>
              <a:t>engañeis</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Dios no puede ser burlado: que todo lo que el hombre sembrare, eso también segará</a:t>
            </a:r>
          </a:p>
        </p:txBody>
      </p:sp>
      <p:sp>
        <p:nvSpPr>
          <p:cNvPr id="8" name="TextBox 7">
            <a:extLst>
              <a:ext uri="{FF2B5EF4-FFF2-40B4-BE49-F238E27FC236}">
                <a16:creationId xmlns:a16="http://schemas.microsoft.com/office/drawing/2014/main" id="{D2589EFF-EDAC-DF88-3B92-1712527D402B}"/>
              </a:ext>
            </a:extLst>
          </p:cNvPr>
          <p:cNvSpPr txBox="1"/>
          <p:nvPr/>
        </p:nvSpPr>
        <p:spPr>
          <a:xfrm>
            <a:off x="1748" y="5922668"/>
            <a:ext cx="17644752" cy="154689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Jeremías 6:19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Oye, tierra. He aquí yo traigo mal sobre este pueblo, el fruto de sus pensamientos; porque no escucharon a mis palabras, y aborrecieron mi ley.</a:t>
            </a:r>
          </a:p>
        </p:txBody>
      </p:sp>
    </p:spTree>
    <p:extLst>
      <p:ext uri="{BB962C8B-B14F-4D97-AF65-F5344CB8AC3E}">
        <p14:creationId xmlns:p14="http://schemas.microsoft.com/office/powerpoint/2010/main" val="834710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90800" y="2838235"/>
            <a:ext cx="12692739" cy="461053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1317257"/>
            <a:ext cx="7717970" cy="1690271"/>
          </a:xfrm>
          <a:prstGeom prst="rect">
            <a:avLst/>
          </a:prstGeom>
        </p:spPr>
        <p:txBody>
          <a:bodyPr wrap="square" lIns="0" tIns="0" rIns="0" bIns="0" rtlCol="0" anchor="t">
            <a:spAutoFit/>
          </a:bodyPr>
          <a:lstStyle/>
          <a:p>
            <a:pPr>
              <a:lnSpc>
                <a:spcPct val="107000"/>
              </a:lnSpc>
              <a:spcAft>
                <a:spcPts val="800"/>
              </a:spcAft>
            </a:pPr>
            <a:r>
              <a:rPr lang="es-MX" sz="4000" kern="100" dirty="0">
                <a:effectLst/>
                <a:latin typeface="Times New Roman" panose="02020603050405020304" pitchFamily="18" charset="0"/>
                <a:ea typeface="Calibri" panose="020F0502020204030204" pitchFamily="34" charset="0"/>
                <a:cs typeface="Times New Roman" panose="02020603050405020304" pitchFamily="18" charset="0"/>
              </a:rPr>
              <a:t>Una descripción del juicio venidero</a:t>
            </a:r>
            <a:r>
              <a:rPr lang="es-MX"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385455" y="2872879"/>
            <a:ext cx="11898084" cy="4620817"/>
          </a:xfrm>
          <a:prstGeom prst="rect">
            <a:avLst/>
          </a:prstGeom>
          <a:noFill/>
        </p:spPr>
        <p:txBody>
          <a:bodyPr wrap="square">
            <a:spAutoFit/>
          </a:bodyPr>
          <a:lstStyle/>
          <a:p>
            <a:pPr>
              <a:lnSpc>
                <a:spcPct val="107000"/>
              </a:lnSpc>
              <a:spcAft>
                <a:spcPts val="800"/>
              </a:spcAft>
            </a:pPr>
            <a:r>
              <a:rPr lang="es-CL" sz="2800" b="1" dirty="0">
                <a:effectLst/>
                <a:latin typeface="Times New Roman" panose="02020603050405020304" pitchFamily="18" charset="0"/>
                <a:ea typeface="Calibri" panose="020F0502020204030204" pitchFamily="34" charset="0"/>
              </a:rPr>
              <a:t>Versículos 5-8</a:t>
            </a:r>
            <a:endParaRPr lang="es-CL"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5 Denunciad en Judá, y haced </a:t>
            </a:r>
            <a:r>
              <a:rPr lang="es-CL" sz="2800" kern="100" dirty="0" err="1">
                <a:effectLst/>
                <a:latin typeface="Times New Roman" panose="02020603050405020304" pitchFamily="18" charset="0"/>
                <a:ea typeface="Calibri" panose="020F0502020204030204" pitchFamily="34" charset="0"/>
                <a:cs typeface="Times New Roman" panose="02020603050405020304" pitchFamily="18" charset="0"/>
              </a:rPr>
              <a:t>oid</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en </a:t>
            </a:r>
            <a:r>
              <a:rPr lang="es-CL" sz="2800" kern="100" dirty="0" err="1">
                <a:effectLst/>
                <a:latin typeface="Times New Roman" panose="02020603050405020304" pitchFamily="18" charset="0"/>
                <a:ea typeface="Calibri" panose="020F0502020204030204" pitchFamily="34" charset="0"/>
                <a:cs typeface="Times New Roman" panose="02020603050405020304" pitchFamily="18" charset="0"/>
              </a:rPr>
              <a:t>Jerusalem</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y decid: Sonad trompeta en la tierra. Pregonad, juntad, y decid: Reuníos, y entrémonos en las ciudades fuertes. </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6 Alzad bandera en </a:t>
            </a:r>
            <a:r>
              <a:rPr lang="es-CL" sz="2800" kern="100" dirty="0" err="1">
                <a:effectLst/>
                <a:latin typeface="Times New Roman" panose="02020603050405020304" pitchFamily="18" charset="0"/>
                <a:ea typeface="Calibri" panose="020F0502020204030204" pitchFamily="34" charset="0"/>
                <a:cs typeface="Times New Roman" panose="02020603050405020304" pitchFamily="18" charset="0"/>
              </a:rPr>
              <a:t>Sión</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juntaos, no os detengáis; porque yo hago venir mal del aquilón, y quebrantamiento grande. </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7 El león sube de su guarida, y el destruidor de gentes ha partido; salido ha de su asiento para poner tu tierra en soledad; tus ciudades serán asoladas, y sin morador</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8 Por esto vestíos de saco, endechad y aullad; porque la ira de Jehová no se ha apartado de nosotros.</a:t>
            </a: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20E3FA33-11A7-30A3-1453-4C5D7F43E6B2}"/>
              </a:ext>
            </a:extLst>
          </p:cNvPr>
          <p:cNvSpPr txBox="1"/>
          <p:nvPr/>
        </p:nvSpPr>
        <p:spPr>
          <a:xfrm>
            <a:off x="-1" y="4007745"/>
            <a:ext cx="18287999"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2702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90800" y="2529307"/>
            <a:ext cx="12692739" cy="291511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1317257"/>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descripción del juicio venidero</a:t>
            </a:r>
            <a:r>
              <a:rPr kumimoji="0" lang="es-MX"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205348" y="2701093"/>
            <a:ext cx="11898084" cy="25715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Versículos 5-6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Denunciad en Judá, y haced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oid</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en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decid: Sonad trompeta en la tierra. Pregonad, juntad, y decid: Reuníos, y entrémonos en las ciudades fuertes.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 Alzad bandera en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Sión</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juntaos, no os detengáis; porque yo hago venir mal del aquilón, y quebrantamiento grande. </a:t>
            </a: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20E3FA33-11A7-30A3-1453-4C5D7F43E6B2}"/>
              </a:ext>
            </a:extLst>
          </p:cNvPr>
          <p:cNvSpPr txBox="1"/>
          <p:nvPr/>
        </p:nvSpPr>
        <p:spPr>
          <a:xfrm>
            <a:off x="-1" y="4007745"/>
            <a:ext cx="18287999"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6E48837-1E12-116A-E4F2-152149DC90CF}"/>
              </a:ext>
            </a:extLst>
          </p:cNvPr>
          <p:cNvSpPr txBox="1"/>
          <p:nvPr/>
        </p:nvSpPr>
        <p:spPr>
          <a:xfrm>
            <a:off x="-27710" y="5887882"/>
            <a:ext cx="17706109"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En su profecía, Jeremías ve un ejército venir del norte para destruir a un Judá y a una Jerusalén que no se arrepintieron.</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0942118-DAA2-30EB-F8C0-3953158451B9}"/>
              </a:ext>
            </a:extLst>
          </p:cNvPr>
          <p:cNvSpPr txBox="1"/>
          <p:nvPr/>
        </p:nvSpPr>
        <p:spPr>
          <a:xfrm>
            <a:off x="-41565" y="6383691"/>
            <a:ext cx="17719964" cy="99161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“La descripción es más vívida porque usa el presente profético, que ve el juicio como ya en curso, tan seguro es su cumplimiento”.</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9616A69-B4C8-F4C0-70A3-96F56BD1AF7C}"/>
              </a:ext>
            </a:extLst>
          </p:cNvPr>
          <p:cNvSpPr txBox="1"/>
          <p:nvPr/>
        </p:nvSpPr>
        <p:spPr>
          <a:xfrm>
            <a:off x="20782" y="7485545"/>
            <a:ext cx="18267216" cy="2542363"/>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Jeremías ya sabia que el juicio era inminente al ver la perversión que se hacia en Jerusalén y en Judá. Además que en su llamamiento Dios le habló del inminente juicio.</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Jeremías 1:15 RVR09</a:t>
            </a:r>
          </a:p>
          <a:p>
            <a:r>
              <a:rPr lang="es-CL" sz="2800" dirty="0">
                <a:effectLst/>
                <a:latin typeface="Times New Roman" panose="02020603050405020304" pitchFamily="18" charset="0"/>
                <a:ea typeface="Calibri" panose="020F0502020204030204" pitchFamily="34" charset="0"/>
                <a:cs typeface="Times New Roman" panose="02020603050405020304" pitchFamily="18" charset="0"/>
              </a:rPr>
              <a:t>[15] Porque he aquí que yo convoco todas las familias de los reinos del aquilón, dice Jehová; y vendrán, y pondrá cada uno su asiento á la entrada de las puertas de </a:t>
            </a:r>
            <a:r>
              <a:rPr lang="es-CL" sz="2800" dirty="0" err="1">
                <a:effectLst/>
                <a:latin typeface="Times New Roman" panose="02020603050405020304" pitchFamily="18" charset="0"/>
                <a:ea typeface="Calibri" panose="020F0502020204030204" pitchFamily="34" charset="0"/>
                <a:cs typeface="Times New Roman" panose="02020603050405020304" pitchFamily="18" charset="0"/>
              </a:rPr>
              <a:t>Jerusalem</a:t>
            </a:r>
            <a:r>
              <a:rPr lang="es-CL" sz="2800" dirty="0">
                <a:effectLst/>
                <a:latin typeface="Times New Roman" panose="02020603050405020304" pitchFamily="18" charset="0"/>
                <a:ea typeface="Calibri" panose="020F0502020204030204" pitchFamily="34" charset="0"/>
                <a:cs typeface="Times New Roman" panose="02020603050405020304" pitchFamily="18" charset="0"/>
              </a:rPr>
              <a:t>, y junto á todos sus muros en derredor, y en todas las ciudades de Judá</a:t>
            </a:r>
            <a:endParaRPr lang="es-C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742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90800" y="1502739"/>
            <a:ext cx="12692739" cy="291511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descripción del juicio venidero</a:t>
            </a:r>
            <a:r>
              <a:rPr kumimoji="0" lang="es-MX"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385455" y="1814588"/>
            <a:ext cx="11898084" cy="25715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Versículos 5-6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Denunciad en Judá, y haced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oid</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en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Jerusalem</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y decid: Sonad trompeta en la tierra. Pregonad, juntad, y decid: Reuníos, y entrémonos en las ciudades fuertes.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 Alzad bandera en </a:t>
            </a:r>
            <a:r>
              <a:rPr kumimoji="0" lang="es-CL"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Sión</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juntaos, no os detengáis; </a:t>
            </a:r>
            <a:r>
              <a:rPr kumimoji="0" lang="es-CL" sz="2800" b="1"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porque yo hago venir mal del aquilón, y quebrantamiento grande</a:t>
            </a:r>
            <a:r>
              <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3">
            <a:extLst>
              <a:ext uri="{FF2B5EF4-FFF2-40B4-BE49-F238E27FC236}">
                <a16:creationId xmlns:a16="http://schemas.microsoft.com/office/drawing/2014/main" id="{20E3FA33-11A7-30A3-1453-4C5D7F43E6B2}"/>
              </a:ext>
            </a:extLst>
          </p:cNvPr>
          <p:cNvSpPr txBox="1"/>
          <p:nvPr/>
        </p:nvSpPr>
        <p:spPr>
          <a:xfrm>
            <a:off x="-1" y="4007745"/>
            <a:ext cx="18287999" cy="53059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0942118-DAA2-30EB-F8C0-3953158451B9}"/>
              </a:ext>
            </a:extLst>
          </p:cNvPr>
          <p:cNvSpPr txBox="1"/>
          <p:nvPr/>
        </p:nvSpPr>
        <p:spPr>
          <a:xfrm>
            <a:off x="0" y="4502697"/>
            <a:ext cx="17719964" cy="1555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Jeremías 1:13-14 RVR09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[13] Y </a:t>
            </a:r>
            <a:r>
              <a:rPr kumimoji="0" lang="es-MX" sz="2800" b="0" i="0" u="none" strike="noStrike" kern="1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fué</a:t>
            </a: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á mí palabra de Jehová segunda vez, diciendo: ¿Qué ves tú? Y dije: Yo veo una olla que hierve; y su haz está de la parte del aquilón. [14] </a:t>
            </a:r>
            <a:r>
              <a:rPr kumimoji="0" lang="es-MX" sz="2800" b="0"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Y </a:t>
            </a:r>
            <a:r>
              <a:rPr kumimoji="0" lang="es-MX" sz="2800" b="0" i="0" u="none" strike="noStrike" kern="100" cap="none" spc="0" normalizeH="0" baseline="0" noProof="0" dirty="0" err="1">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díjome</a:t>
            </a:r>
            <a:r>
              <a:rPr kumimoji="0" lang="es-MX" sz="2800" b="0" i="0" u="none" strike="noStrike" kern="1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 Jehová: Del aquilón se soltará el mal sobre todos los moradores de la tierra</a:t>
            </a:r>
            <a:r>
              <a:rPr kumimoji="0" lang="es-MX"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9616A69-B4C8-F4C0-70A3-96F56BD1AF7C}"/>
              </a:ext>
            </a:extLst>
          </p:cNvPr>
          <p:cNvSpPr txBox="1"/>
          <p:nvPr/>
        </p:nvSpPr>
        <p:spPr>
          <a:xfrm>
            <a:off x="20784" y="6528498"/>
            <a:ext cx="18267216" cy="2674130"/>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Todo mal que Dios traía al pueblo era directamente en consecuencia al </a:t>
            </a:r>
            <a:r>
              <a:rPr lang="es-CL" sz="2800"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fruto de sus pensamientos</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s-CL" sz="2800" kern="100" dirty="0">
                <a:latin typeface="Times New Roman" panose="02020603050405020304" pitchFamily="18" charset="0"/>
                <a:ea typeface="Calibri" panose="020F0502020204030204" pitchFamily="34" charset="0"/>
                <a:cs typeface="Times New Roman" panose="02020603050405020304" pitchFamily="18" charset="0"/>
              </a:rPr>
              <a:t>Porque </a:t>
            </a:r>
            <a:r>
              <a:rPr lang="es-CL" sz="2800" kern="100" dirty="0" err="1">
                <a:latin typeface="Times New Roman" panose="02020603050405020304" pitchFamily="18" charset="0"/>
                <a:ea typeface="Calibri" panose="020F0502020204030204" pitchFamily="34" charset="0"/>
                <a:cs typeface="Times New Roman" panose="02020603050405020304" pitchFamily="18" charset="0"/>
              </a:rPr>
              <a:t>elaborrecieron</a:t>
            </a:r>
            <a:r>
              <a:rPr lang="es-CL" sz="2800" kern="100" dirty="0">
                <a:latin typeface="Times New Roman" panose="02020603050405020304" pitchFamily="18" charset="0"/>
                <a:ea typeface="Calibri" panose="020F0502020204030204" pitchFamily="34" charset="0"/>
                <a:cs typeface="Times New Roman" panose="02020603050405020304" pitchFamily="18" charset="0"/>
              </a:rPr>
              <a:t> </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a Dios, aborrecieron su palabra y se entregaron a la idolatría. </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Jeremías 6 : 19</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Oye, tierra. He aquí yo traigo mal sobre este pueblo, </a:t>
            </a:r>
            <a:r>
              <a:rPr lang="es-CL" sz="2800"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el fruto de sus pensamientos</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porque no escucharon a mis palabras, y aborrecieron mi ley</a:t>
            </a: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5A3AC74-3A47-DAA0-03CE-44A271CAB45C}"/>
              </a:ext>
            </a:extLst>
          </p:cNvPr>
          <p:cNvSpPr txBox="1"/>
          <p:nvPr/>
        </p:nvSpPr>
        <p:spPr>
          <a:xfrm>
            <a:off x="-43543" y="5997904"/>
            <a:ext cx="16459200"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Además, todos los profetas </a:t>
            </a:r>
            <a:r>
              <a:rPr lang="es-CL" sz="2800" kern="100" dirty="0" err="1">
                <a:effectLst/>
                <a:latin typeface="Times New Roman" panose="02020603050405020304" pitchFamily="18" charset="0"/>
                <a:ea typeface="Calibri" panose="020F0502020204030204" pitchFamily="34" charset="0"/>
                <a:cs typeface="Times New Roman" panose="02020603050405020304" pitchFamily="18" charset="0"/>
              </a:rPr>
              <a:t>pre-exilio</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habían profetizado el juicio anteriormente, no era una novedad.</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656FCD6-DB34-1753-2A2C-BDE6C8A1A74F}"/>
              </a:ext>
            </a:extLst>
          </p:cNvPr>
          <p:cNvSpPr txBox="1"/>
          <p:nvPr/>
        </p:nvSpPr>
        <p:spPr>
          <a:xfrm>
            <a:off x="39584" y="9178129"/>
            <a:ext cx="16459200" cy="954107"/>
          </a:xfrm>
          <a:prstGeom prst="rect">
            <a:avLst/>
          </a:prstGeom>
          <a:noFill/>
        </p:spPr>
        <p:txBody>
          <a:bodyPr wrap="square">
            <a:spAutoFit/>
          </a:bodyPr>
          <a:lstStyle/>
          <a:p>
            <a:r>
              <a:rPr lang="es-CL" sz="2800" dirty="0">
                <a:latin typeface="Times New Roman" panose="02020603050405020304" pitchFamily="18" charset="0"/>
                <a:cs typeface="Times New Roman" panose="02020603050405020304" pitchFamily="18" charset="0"/>
              </a:rPr>
              <a:t>Proverbios 21:2 RVR09</a:t>
            </a:r>
          </a:p>
          <a:p>
            <a:r>
              <a:rPr lang="es-CL" sz="2800" dirty="0">
                <a:latin typeface="Times New Roman" panose="02020603050405020304" pitchFamily="18" charset="0"/>
                <a:cs typeface="Times New Roman" panose="02020603050405020304" pitchFamily="18" charset="0"/>
              </a:rPr>
              <a:t>[2]  Todo camino del hombre es recto en su opinión: </a:t>
            </a:r>
            <a:r>
              <a:rPr lang="es-CL" sz="2800" dirty="0">
                <a:solidFill>
                  <a:schemeClr val="accent2">
                    <a:lumMod val="75000"/>
                  </a:schemeClr>
                </a:solidFill>
                <a:latin typeface="Times New Roman" panose="02020603050405020304" pitchFamily="18" charset="0"/>
                <a:cs typeface="Times New Roman" panose="02020603050405020304" pitchFamily="18" charset="0"/>
              </a:rPr>
              <a:t>Mas Jehová pesa los corazones</a:t>
            </a:r>
            <a:r>
              <a:rPr lang="es-CL" dirty="0"/>
              <a:t>.</a:t>
            </a:r>
          </a:p>
        </p:txBody>
      </p:sp>
    </p:spTree>
    <p:extLst>
      <p:ext uri="{BB962C8B-B14F-4D97-AF65-F5344CB8AC3E}">
        <p14:creationId xmlns:p14="http://schemas.microsoft.com/office/powerpoint/2010/main" val="1316903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90800" y="1502739"/>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descripción del juicio venidero</a:t>
            </a:r>
            <a:r>
              <a:rPr kumimoji="0" lang="es-MX"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32170" y="1634574"/>
            <a:ext cx="11898084" cy="2542363"/>
          </a:xfrm>
          <a:prstGeom prst="rect">
            <a:avLst/>
          </a:prstGeom>
          <a:noFill/>
        </p:spPr>
        <p:txBody>
          <a:bodyPr wrap="square">
            <a:spAutoFit/>
          </a:bodyPr>
          <a:lstStyle/>
          <a:p>
            <a:pPr>
              <a:lnSpc>
                <a:spcPct val="107000"/>
              </a:lnSpc>
              <a:spcAft>
                <a:spcPts val="800"/>
              </a:spcAft>
            </a:pPr>
            <a:r>
              <a:rPr lang="es-CL" sz="2800" b="1" kern="100" dirty="0">
                <a:effectLst/>
                <a:latin typeface="Times New Roman" panose="02020603050405020304" pitchFamily="18" charset="0"/>
                <a:ea typeface="Calibri" panose="020F0502020204030204" pitchFamily="34" charset="0"/>
                <a:cs typeface="Times New Roman" panose="02020603050405020304" pitchFamily="18" charset="0"/>
              </a:rPr>
              <a:t>Versículos 7-8</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7 </a:t>
            </a:r>
            <a:r>
              <a:rPr lang="es-CL" sz="2800" kern="1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El león sube de su guarida, y el destruidor de gentes ha partido</a:t>
            </a: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 salido ha de su asiento para poner tu tierra en soledad; tus ciudades serán asoladas, y sin morador</a:t>
            </a:r>
          </a:p>
          <a:p>
            <a:r>
              <a:rPr lang="es-CL" sz="2800" dirty="0">
                <a:effectLst/>
                <a:latin typeface="Times New Roman" panose="02020603050405020304" pitchFamily="18" charset="0"/>
                <a:ea typeface="Calibri" panose="020F0502020204030204" pitchFamily="34" charset="0"/>
                <a:cs typeface="Times New Roman" panose="02020603050405020304" pitchFamily="18" charset="0"/>
              </a:rPr>
              <a:t>8 Por esto vestíos de saco, endechad y aullad; porque la ira de Jehová no se ha apartado de nosotros.</a:t>
            </a:r>
            <a:endPar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D35C9B5B-D75B-82A0-45F9-D63A343A76FC}"/>
              </a:ext>
            </a:extLst>
          </p:cNvPr>
          <p:cNvSpPr txBox="1"/>
          <p:nvPr/>
        </p:nvSpPr>
        <p:spPr>
          <a:xfrm>
            <a:off x="0" y="4881890"/>
            <a:ext cx="17221200" cy="523220"/>
          </a:xfrm>
          <a:prstGeom prst="rect">
            <a:avLst/>
          </a:prstGeom>
          <a:noFill/>
        </p:spPr>
        <p:txBody>
          <a:bodyPr wrap="square">
            <a:spAutoFit/>
          </a:bodyPr>
          <a:lstStyle/>
          <a:p>
            <a:r>
              <a:rPr lang="es-CL" sz="2800" dirty="0">
                <a:latin typeface="Times New Roman" panose="02020603050405020304" pitchFamily="18" charset="0"/>
                <a:cs typeface="Times New Roman" panose="02020603050405020304" pitchFamily="18" charset="0"/>
              </a:rPr>
              <a:t>Nabucodonosor, como un león que sale de su guarida, el destructor de naciones ya se dirigía hacia Judá y </a:t>
            </a:r>
            <a:r>
              <a:rPr lang="es-CL" sz="2800" dirty="0" err="1">
                <a:latin typeface="Times New Roman" panose="02020603050405020304" pitchFamily="18" charset="0"/>
                <a:cs typeface="Times New Roman" panose="02020603050405020304" pitchFamily="18" charset="0"/>
              </a:rPr>
              <a:t>Jerusalem</a:t>
            </a:r>
            <a:endParaRPr lang="es-CL" sz="2800" dirty="0"/>
          </a:p>
        </p:txBody>
      </p:sp>
      <p:sp>
        <p:nvSpPr>
          <p:cNvPr id="15" name="TextBox 14">
            <a:extLst>
              <a:ext uri="{FF2B5EF4-FFF2-40B4-BE49-F238E27FC236}">
                <a16:creationId xmlns:a16="http://schemas.microsoft.com/office/drawing/2014/main" id="{2A543CF0-2C88-0C24-B7DD-E4653A223D5E}"/>
              </a:ext>
            </a:extLst>
          </p:cNvPr>
          <p:cNvSpPr txBox="1"/>
          <p:nvPr/>
        </p:nvSpPr>
        <p:spPr>
          <a:xfrm>
            <a:off x="-27710" y="5405110"/>
            <a:ext cx="17782309" cy="1815882"/>
          </a:xfrm>
          <a:prstGeom prst="rect">
            <a:avLst/>
          </a:prstGeom>
          <a:noFill/>
        </p:spPr>
        <p:txBody>
          <a:bodyPr wrap="square">
            <a:spAutoFit/>
          </a:bodyPr>
          <a:lstStyle/>
          <a:p>
            <a:r>
              <a:rPr lang="es-CL" sz="2800" dirty="0">
                <a:latin typeface="Times New Roman" panose="02020603050405020304" pitchFamily="18" charset="0"/>
                <a:cs typeface="Times New Roman" panose="02020603050405020304" pitchFamily="18" charset="0"/>
              </a:rPr>
              <a:t>Jeremías 27:6-7 RVR09</a:t>
            </a:r>
          </a:p>
          <a:p>
            <a:r>
              <a:rPr lang="es-CL" sz="2800" dirty="0">
                <a:latin typeface="Times New Roman" panose="02020603050405020304" pitchFamily="18" charset="0"/>
                <a:cs typeface="Times New Roman" panose="02020603050405020304" pitchFamily="18" charset="0"/>
              </a:rPr>
              <a:t>[6] Y ahora yo he dado todas estas tierras en mano de </a:t>
            </a:r>
            <a:r>
              <a:rPr lang="es-CL" sz="2800" dirty="0">
                <a:solidFill>
                  <a:schemeClr val="accent2">
                    <a:lumMod val="75000"/>
                  </a:schemeClr>
                </a:solidFill>
                <a:latin typeface="Times New Roman" panose="02020603050405020304" pitchFamily="18" charset="0"/>
                <a:cs typeface="Times New Roman" panose="02020603050405020304" pitchFamily="18" charset="0"/>
              </a:rPr>
              <a:t>Nabucodonosor rey de Babilonia, mi siervo</a:t>
            </a:r>
            <a:r>
              <a:rPr lang="es-CL" sz="2800" dirty="0">
                <a:latin typeface="Times New Roman" panose="02020603050405020304" pitchFamily="18" charset="0"/>
                <a:cs typeface="Times New Roman" panose="02020603050405020304" pitchFamily="18" charset="0"/>
              </a:rPr>
              <a:t>, y aun las bestias del campo le he dado para que le sirvan. [7] Y todas las gentes le servirán á él, y a su hijo, y al hijo de su hijo, hasta que venga también el tiempo de su misma tierra; y le servirán muchas gentes y reyes grandes.</a:t>
            </a:r>
          </a:p>
        </p:txBody>
      </p:sp>
      <p:sp>
        <p:nvSpPr>
          <p:cNvPr id="17" name="TextBox 16">
            <a:extLst>
              <a:ext uri="{FF2B5EF4-FFF2-40B4-BE49-F238E27FC236}">
                <a16:creationId xmlns:a16="http://schemas.microsoft.com/office/drawing/2014/main" id="{C96395B8-4580-7B26-5EB8-6CDB63F616AC}"/>
              </a:ext>
            </a:extLst>
          </p:cNvPr>
          <p:cNvSpPr txBox="1"/>
          <p:nvPr/>
        </p:nvSpPr>
        <p:spPr>
          <a:xfrm>
            <a:off x="-48494" y="7232156"/>
            <a:ext cx="16874836"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El juicio de Dios era inminente, y lo estaba efectuado por medio de Nabucodonosor</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14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DE7F2-E890-4744-88DD-A75F5E300513}"/>
              </a:ext>
            </a:extLst>
          </p:cNvPr>
          <p:cNvSpPr>
            <a:spLocks noGrp="1"/>
          </p:cNvSpPr>
          <p:nvPr>
            <p:ph type="ctrTitle"/>
          </p:nvPr>
        </p:nvSpPr>
        <p:spPr>
          <a:xfrm>
            <a:off x="7250541" y="990537"/>
            <a:ext cx="9892152" cy="8305926"/>
          </a:xfrm>
        </p:spPr>
        <p:txBody>
          <a:bodyPr rtlCol="0">
            <a:normAutofit/>
          </a:bodyPr>
          <a:lstStyle>
            <a:defPPr>
              <a:defRPr lang="es-ES"/>
            </a:defPPr>
          </a:lstStyle>
          <a:p>
            <a:pPr algn="ctr" rtl="0"/>
            <a:r>
              <a:rPr lang="es-ES" sz="6600" dirty="0">
                <a:solidFill>
                  <a:schemeClr val="tx1"/>
                </a:solidFill>
                <a:latin typeface="Aharoni" panose="02010803020104030203" pitchFamily="2" charset="-79"/>
                <a:cs typeface="Aharoni" panose="02010803020104030203" pitchFamily="2" charset="-79"/>
              </a:rPr>
              <a:t>2. VERDAD BÍBLICA</a:t>
            </a:r>
            <a:br>
              <a:rPr lang="es-ES" dirty="0">
                <a:solidFill>
                  <a:schemeClr val="tx1"/>
                </a:solidFill>
                <a:latin typeface="Aharoni" panose="02010803020104030203" pitchFamily="2" charset="-79"/>
                <a:cs typeface="Aharoni" panose="02010803020104030203" pitchFamily="2" charset="-79"/>
              </a:rPr>
            </a:br>
            <a:br>
              <a:rPr lang="es-ES" dirty="0">
                <a:solidFill>
                  <a:schemeClr val="tx1"/>
                </a:solidFill>
                <a:latin typeface="Aharoni" panose="02010803020104030203" pitchFamily="2" charset="-79"/>
                <a:cs typeface="Aharoni" panose="02010803020104030203" pitchFamily="2" charset="-79"/>
              </a:rPr>
            </a:br>
            <a:r>
              <a:rPr lang="es-ES" sz="8100" dirty="0">
                <a:solidFill>
                  <a:srgbClr val="FFFF00"/>
                </a:solidFill>
                <a:latin typeface="Aharoni" panose="02010803020104030203" pitchFamily="2" charset="-79"/>
                <a:cs typeface="Aharoni" panose="02010803020104030203" pitchFamily="2" charset="-79"/>
              </a:rPr>
              <a:t>“prepárate para la batalla”</a:t>
            </a:r>
            <a:endParaRPr lang="es-ES" dirty="0">
              <a:solidFill>
                <a:srgbClr val="FFFF00"/>
              </a:solidFill>
              <a:latin typeface="Aharoni" panose="02010803020104030203" pitchFamily="2" charset="-79"/>
              <a:cs typeface="Aharoni" panose="02010803020104030203" pitchFamily="2" charset="-79"/>
            </a:endParaRPr>
          </a:p>
        </p:txBody>
      </p:sp>
      <p:pic>
        <p:nvPicPr>
          <p:cNvPr id="34" name="Marcador de posición de imagen 33" descr="Vista aérea de una intersección de autopista de neó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2" y="1141983"/>
            <a:ext cx="6114177" cy="9145017"/>
          </a:xfrm>
        </p:spPr>
      </p:pic>
      <p:sp>
        <p:nvSpPr>
          <p:cNvPr id="31" name="Elipse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5855024" y="6969416"/>
            <a:ext cx="411480" cy="411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cxnSp>
        <p:nvCxnSpPr>
          <p:cNvPr id="32" name="Conector recto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146956" y="990601"/>
            <a:ext cx="6241433" cy="622373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descr="Logotipo, Icono&#10;&#10;Descripción generada automáticamente">
            <a:extLst>
              <a:ext uri="{FF2B5EF4-FFF2-40B4-BE49-F238E27FC236}">
                <a16:creationId xmlns:a16="http://schemas.microsoft.com/office/drawing/2014/main" id="{92D878D0-2906-C0FF-6135-08275C42C098}"/>
              </a:ext>
            </a:extLst>
          </p:cNvPr>
          <p:cNvPicPr>
            <a:picLocks noChangeAspect="1"/>
          </p:cNvPicPr>
          <p:nvPr/>
        </p:nvPicPr>
        <p:blipFill>
          <a:blip r:embed="rId4"/>
          <a:stretch>
            <a:fillRect/>
          </a:stretch>
        </p:blipFill>
        <p:spPr>
          <a:xfrm>
            <a:off x="3613589" y="283028"/>
            <a:ext cx="1916822" cy="1717911"/>
          </a:xfrm>
          <a:prstGeom prst="rect">
            <a:avLst/>
          </a:prstGeom>
        </p:spPr>
      </p:pic>
    </p:spTree>
    <p:extLst>
      <p:ext uri="{BB962C8B-B14F-4D97-AF65-F5344CB8AC3E}">
        <p14:creationId xmlns:p14="http://schemas.microsoft.com/office/powerpoint/2010/main" val="159940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90800" y="1502739"/>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descripción del juicio venidero</a:t>
            </a:r>
            <a:r>
              <a:rPr kumimoji="0" lang="es-MX" sz="1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32170" y="1634574"/>
            <a:ext cx="11898084" cy="25423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Versículos 7-8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7 </a:t>
            </a:r>
            <a:r>
              <a:rPr kumimoji="0" lang="es-CL" sz="28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El león sube de su guarida, y el destruidor de gentes ha partido</a:t>
            </a:r>
            <a:r>
              <a:rPr kumimoji="0" lang="es-CL"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salido ha de su asiento para poner tu tierra en soledad; tus ciudades serán asoladas, y sin morador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8 </a:t>
            </a:r>
            <a:r>
              <a:rPr kumimoji="0" lang="es-CL" sz="2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rPr>
              <a:t>Por esto vestíos de saco, endechad y aullad; porque la ira de Jehová no se ha apartado de nosotros</a:t>
            </a:r>
            <a:r>
              <a:rPr kumimoji="0" lang="es-C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A1CC1D20-5FF6-BD4D-D0DE-9A8F577AC5BB}"/>
              </a:ext>
            </a:extLst>
          </p:cNvPr>
          <p:cNvSpPr txBox="1"/>
          <p:nvPr/>
        </p:nvSpPr>
        <p:spPr>
          <a:xfrm>
            <a:off x="0" y="4939385"/>
            <a:ext cx="17830800" cy="1444306"/>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El llamado era a convertirse a Jehová, arrepentirse, vestirse en saco, reconciliarse con Dios, quitar los ídolos, los altos, dejen de cavar cisternas, no andar en los designios de sus corazones, aren el barbecho, quiten las espinas, circuncídense a Jehová, quiten la malicia de su corazón. Porque Nabucodonosor ya estaba de camino, el juicio era inminente</a:t>
            </a:r>
            <a:r>
              <a:rPr lang="es-CL"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CL"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DFCE00A-5486-3AED-0EB8-1754405B4BC2}"/>
              </a:ext>
            </a:extLst>
          </p:cNvPr>
          <p:cNvSpPr txBox="1"/>
          <p:nvPr/>
        </p:nvSpPr>
        <p:spPr>
          <a:xfrm>
            <a:off x="6926" y="6451239"/>
            <a:ext cx="10027226" cy="530594"/>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El Señor aún les decía “Vuélvete a mí”</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302123A-4818-B1F7-50FA-AB270F862BC4}"/>
              </a:ext>
            </a:extLst>
          </p:cNvPr>
          <p:cNvSpPr txBox="1"/>
          <p:nvPr/>
        </p:nvSpPr>
        <p:spPr>
          <a:xfrm>
            <a:off x="0" y="7038990"/>
            <a:ext cx="17595273" cy="1546898"/>
          </a:xfrm>
          <a:prstGeom prst="rect">
            <a:avLst/>
          </a:prstGeom>
          <a:noFill/>
        </p:spPr>
        <p:txBody>
          <a:bodyPr wrap="square">
            <a:spAutoFit/>
          </a:bodyPr>
          <a:lstStyle/>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La ira de Jehová no se había apartado de ellos, pero vivían como si no hubiera juicio, vivían como si ninguno de los profetas de esa época y profetas anteriores a Jeremías hubieran profetizado juicio.</a:t>
            </a:r>
          </a:p>
          <a:p>
            <a:pPr>
              <a:lnSpc>
                <a:spcPct val="107000"/>
              </a:lnSpc>
              <a:spcAft>
                <a:spcPts val="800"/>
              </a:spcAft>
            </a:pPr>
            <a:r>
              <a:rPr lang="es-CL" sz="2800" kern="100" dirty="0">
                <a:effectLst/>
                <a:latin typeface="Times New Roman" panose="02020603050405020304" pitchFamily="18" charset="0"/>
                <a:ea typeface="Calibri" panose="020F0502020204030204" pitchFamily="34" charset="0"/>
                <a:cs typeface="Times New Roman" panose="02020603050405020304" pitchFamily="18" charset="0"/>
              </a:rPr>
              <a:t>Sus falsos profetas profetizaban paz y prosperidad. (como vamos a ver un poco más adelante)</a:t>
            </a:r>
          </a:p>
        </p:txBody>
      </p:sp>
    </p:spTree>
    <p:extLst>
      <p:ext uri="{BB962C8B-B14F-4D97-AF65-F5344CB8AC3E}">
        <p14:creationId xmlns:p14="http://schemas.microsoft.com/office/powerpoint/2010/main" val="2467726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69029" y="1418874"/>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El efecto del juicio venidero</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26232" y="1894402"/>
            <a:ext cx="11898084" cy="154689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Versículo 9</a:t>
            </a:r>
          </a:p>
          <a:p>
            <a:pPr marL="0" marR="0" lvl="0" indent="0" algn="l" defTabSz="914400" rtl="0" eaLnBrk="1" fontAlgn="auto" latinLnBrk="0" hangingPunct="1">
              <a:lnSpc>
                <a:spcPct val="107000"/>
              </a:lnSpc>
              <a:spcBef>
                <a:spcPts val="0"/>
              </a:spcBef>
              <a:spcAft>
                <a:spcPts val="800"/>
              </a:spcAft>
              <a:buClrTx/>
              <a:buSzTx/>
              <a:buFontTx/>
              <a:buNone/>
              <a:tabLst/>
              <a:defRPr/>
            </a:pPr>
            <a:r>
              <a:rPr lang="es-MX" sz="2800" b="0" i="0" dirty="0">
                <a:effectLst/>
                <a:latin typeface="Times New Roman" panose="02020603050405020304" pitchFamily="18" charset="0"/>
                <a:cs typeface="Times New Roman" panose="02020603050405020304" pitchFamily="18" charset="0"/>
              </a:rPr>
              <a:t>Y será en aquel día, dice Jehová, que desfallecerá el corazón del rey, y el corazón de los príncipes, y los sacerdotes estarán atónitos, y se maravillarán los profetas.</a:t>
            </a:r>
            <a:endParaRPr kumimoji="0" lang="es-CL" sz="2800" b="1"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A81F7716-39C0-2E2C-7E31-05E31BB0EEFF}"/>
              </a:ext>
            </a:extLst>
          </p:cNvPr>
          <p:cNvSpPr txBox="1"/>
          <p:nvPr/>
        </p:nvSpPr>
        <p:spPr>
          <a:xfrm>
            <a:off x="21771" y="4809512"/>
            <a:ext cx="17068800" cy="1384995"/>
          </a:xfrm>
          <a:prstGeom prst="rect">
            <a:avLst/>
          </a:prstGeom>
          <a:noFill/>
        </p:spPr>
        <p:txBody>
          <a:bodyPr wrap="square">
            <a:spAutoFit/>
          </a:bodyPr>
          <a:lstStyle/>
          <a:p>
            <a:r>
              <a:rPr lang="es-MX" sz="2800" b="0" i="0" dirty="0">
                <a:effectLst/>
                <a:latin typeface="Times New Roman" panose="02020603050405020304" pitchFamily="18" charset="0"/>
                <a:cs typeface="Times New Roman" panose="02020603050405020304" pitchFamily="18" charset="0"/>
              </a:rPr>
              <a:t>Desfallecerá el corazón del rey, su valor se acobardará. Esto se cumplió en </a:t>
            </a:r>
            <a:r>
              <a:rPr lang="es-MX" sz="2800" b="0" i="0" dirty="0" err="1">
                <a:effectLst/>
                <a:latin typeface="Times New Roman" panose="02020603050405020304" pitchFamily="18" charset="0"/>
                <a:cs typeface="Times New Roman" panose="02020603050405020304" pitchFamily="18" charset="0"/>
              </a:rPr>
              <a:t>Sedequías</a:t>
            </a:r>
            <a:r>
              <a:rPr lang="es-MX" sz="2800" b="0" i="0" dirty="0">
                <a:effectLst/>
                <a:latin typeface="Times New Roman" panose="02020603050405020304" pitchFamily="18" charset="0"/>
                <a:cs typeface="Times New Roman" panose="02020603050405020304" pitchFamily="18" charset="0"/>
              </a:rPr>
              <a:t>, quien trató de salvarse huyendo, pero no pudo.</a:t>
            </a:r>
          </a:p>
          <a:p>
            <a:r>
              <a:rPr lang="es-MX" sz="2800" dirty="0">
                <a:latin typeface="Times New Roman" panose="02020603050405020304" pitchFamily="18" charset="0"/>
                <a:cs typeface="Times New Roman" panose="02020603050405020304" pitchFamily="18" charset="0"/>
              </a:rPr>
              <a:t>Sus hijos murieron en frente de sus ojos</a:t>
            </a:r>
            <a:endParaRPr lang="es-CL"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216AF32-A8ED-D491-F567-2EFF2A56DCED}"/>
              </a:ext>
            </a:extLst>
          </p:cNvPr>
          <p:cNvSpPr txBox="1"/>
          <p:nvPr/>
        </p:nvSpPr>
        <p:spPr>
          <a:xfrm>
            <a:off x="21770" y="6194507"/>
            <a:ext cx="18037629" cy="2523768"/>
          </a:xfrm>
          <a:prstGeom prst="rect">
            <a:avLst/>
          </a:prstGeom>
          <a:noFill/>
        </p:spPr>
        <p:txBody>
          <a:bodyPr wrap="square">
            <a:spAutoFit/>
          </a:bodyPr>
          <a:lstStyle/>
          <a:p>
            <a:r>
              <a:rPr lang="es-MX" sz="2800" dirty="0">
                <a:latin typeface="Times New Roman" panose="02020603050405020304" pitchFamily="18" charset="0"/>
                <a:cs typeface="Times New Roman" panose="02020603050405020304" pitchFamily="18" charset="0"/>
              </a:rPr>
              <a:t>Atónitos porque nunca buscaron a Dios</a:t>
            </a:r>
          </a:p>
          <a:p>
            <a:r>
              <a:rPr lang="es-MX" sz="2800" b="0" i="0" dirty="0">
                <a:effectLst/>
                <a:latin typeface="Times New Roman" panose="02020603050405020304" pitchFamily="18" charset="0"/>
                <a:cs typeface="Times New Roman" panose="02020603050405020304" pitchFamily="18" charset="0"/>
              </a:rPr>
              <a:t>Jeremías 8:8-9 RVR09</a:t>
            </a:r>
          </a:p>
          <a:p>
            <a:r>
              <a:rPr lang="es-MX" sz="2800" b="0" i="0" dirty="0">
                <a:effectLst/>
                <a:latin typeface="Times New Roman" panose="02020603050405020304" pitchFamily="18" charset="0"/>
                <a:cs typeface="Times New Roman" panose="02020603050405020304" pitchFamily="18" charset="0"/>
              </a:rPr>
              <a:t>[8] ¿Cómo decís: Nosotros somos sabios, y la ley de Jehová es con nosotros? Ciertamente, he aquí que en vano se cortó la pluma, por demás fueron los escribas. [9] Los sabios se avergonzaron, </a:t>
            </a:r>
            <a:r>
              <a:rPr lang="es-MX" sz="2800" b="0" i="0" dirty="0" err="1">
                <a:effectLst/>
                <a:latin typeface="Times New Roman" panose="02020603050405020304" pitchFamily="18" charset="0"/>
                <a:cs typeface="Times New Roman" panose="02020603050405020304" pitchFamily="18" charset="0"/>
              </a:rPr>
              <a:t>espantáronse</a:t>
            </a:r>
            <a:r>
              <a:rPr lang="es-MX" sz="2800" b="0" i="0" dirty="0">
                <a:effectLst/>
                <a:latin typeface="Times New Roman" panose="02020603050405020304" pitchFamily="18" charset="0"/>
                <a:cs typeface="Times New Roman" panose="02020603050405020304" pitchFamily="18" charset="0"/>
              </a:rPr>
              <a:t> y fueron presos: he aquí que aborrecieron la palabra de Jehová; ¿y qué sabiduría tienen?</a:t>
            </a:r>
          </a:p>
          <a:p>
            <a:r>
              <a:rPr lang="es-MX" sz="1800" b="0" i="0" dirty="0">
                <a:solidFill>
                  <a:srgbClr val="4D5156"/>
                </a:solidFill>
                <a:effectLst/>
                <a:latin typeface="Arial" panose="020B0604020202020204" pitchFamily="34" charset="0"/>
              </a:rPr>
              <a:t>.</a:t>
            </a:r>
            <a:endParaRPr lang="es-CL" dirty="0"/>
          </a:p>
        </p:txBody>
      </p:sp>
      <p:sp>
        <p:nvSpPr>
          <p:cNvPr id="15" name="TextBox 14">
            <a:extLst>
              <a:ext uri="{FF2B5EF4-FFF2-40B4-BE49-F238E27FC236}">
                <a16:creationId xmlns:a16="http://schemas.microsoft.com/office/drawing/2014/main" id="{D0795A11-13BA-ACF0-7463-DADA1B6ABE47}"/>
              </a:ext>
            </a:extLst>
          </p:cNvPr>
          <p:cNvSpPr txBox="1"/>
          <p:nvPr/>
        </p:nvSpPr>
        <p:spPr>
          <a:xfrm>
            <a:off x="228601" y="8414078"/>
            <a:ext cx="16383000" cy="1384995"/>
          </a:xfrm>
          <a:prstGeom prst="rect">
            <a:avLst/>
          </a:prstGeom>
          <a:noFill/>
        </p:spPr>
        <p:txBody>
          <a:bodyPr wrap="square">
            <a:spAutoFit/>
          </a:bodyPr>
          <a:lstStyle/>
          <a:p>
            <a:r>
              <a:rPr lang="es-CL" sz="2800" dirty="0">
                <a:latin typeface="Times New Roman" panose="02020603050405020304" pitchFamily="18" charset="0"/>
                <a:cs typeface="Times New Roman" panose="02020603050405020304" pitchFamily="18" charset="0"/>
              </a:rPr>
              <a:t>Jeremías 2:8 RVR09</a:t>
            </a:r>
          </a:p>
          <a:p>
            <a:r>
              <a:rPr lang="es-CL" sz="2800" dirty="0">
                <a:latin typeface="Times New Roman" panose="02020603050405020304" pitchFamily="18" charset="0"/>
                <a:cs typeface="Times New Roman" panose="02020603050405020304" pitchFamily="18" charset="0"/>
              </a:rPr>
              <a:t>[8] Los sacerdotes no dijeron: ¿Dónde está Jehová? y los que tenían la ley no me conocieron; y los pastores se rebelaron contra mí, y los profetas profetizaron en Baal, y anduvieron tras lo que no aprovecha.</a:t>
            </a:r>
          </a:p>
        </p:txBody>
      </p:sp>
    </p:spTree>
    <p:extLst>
      <p:ext uri="{BB962C8B-B14F-4D97-AF65-F5344CB8AC3E}">
        <p14:creationId xmlns:p14="http://schemas.microsoft.com/office/powerpoint/2010/main" val="53289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69029" y="1418874"/>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El efecto del juicio venidero</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26232" y="1894402"/>
            <a:ext cx="11898084" cy="20079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 será en aquel día, dice Jehová, que desfallecerá el corazón del rey, y el corazón de los príncipes,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y los sacerdotes estarán atónitos, y se maravillarán los profetas</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A81F7716-39C0-2E2C-7E31-05E31BB0EEFF}"/>
              </a:ext>
            </a:extLst>
          </p:cNvPr>
          <p:cNvSpPr txBox="1"/>
          <p:nvPr/>
        </p:nvSpPr>
        <p:spPr>
          <a:xfrm>
            <a:off x="21771" y="4809512"/>
            <a:ext cx="1706880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Nunca conocieron a Dios, nunca le buscaron, nunca anduvieron en su ley, pensaban que andaban en la ley de Jehová pero nunca le conocieron, nunca quisieron conocerle.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solidFill>
                  <a:prstClr val="black"/>
                </a:solidFill>
                <a:latin typeface="Times New Roman" panose="02020603050405020304" pitchFamily="18" charset="0"/>
                <a:cs typeface="Times New Roman" panose="02020603050405020304" pitchFamily="18" charset="0"/>
              </a:rPr>
              <a:t>Los profetas engañaron a todo el pueblo, su mensaje era de paz y prosperidad.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Les irritaba el mensaje de juicio por parte de Dios, hablaban según la visión de su corazón y no escucharon la voz de Jehová.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Jeremías 23:16-18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Así ha dicho Jehová de los ejércitos: No escuchéis las palabras de los profetas que os profetizan: os hacen desvanecer;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hablan visión de su corazón</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no de la boca de Jehová</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 Dicen atrevidamente á los que me irritan: Jehová dijo: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Paz tendréis</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á cualquiera que anda tras la imaginación de su corazón, dijeron: No vendrá mal sobre vosotros. [18] Porque </a:t>
            </a:r>
            <a:r>
              <a:rPr kumimoji="0" lang="es-MX" sz="2800" b="1" i="0" u="none" strike="noStrike" kern="1200" cap="none" spc="0" normalizeH="0" baseline="0" noProof="0" dirty="0">
                <a:ln>
                  <a:no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¿quién estuvo en el secreto de Jehová, y </a:t>
            </a:r>
            <a:r>
              <a:rPr kumimoji="0" lang="es-MX" sz="2800" b="1" i="0" u="none" strike="noStrike" kern="1200" cap="none" spc="0" normalizeH="0" baseline="0" noProof="0" dirty="0" err="1">
                <a:ln>
                  <a:no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vió</a:t>
            </a:r>
            <a:r>
              <a:rPr kumimoji="0" lang="es-MX" sz="2800" b="1" i="0" u="none" strike="noStrike" kern="1200" cap="none" spc="0" normalizeH="0" baseline="0" noProof="0" dirty="0">
                <a:ln>
                  <a:noFill/>
                </a:ln>
                <a:solidFill>
                  <a:schemeClr val="accent3">
                    <a:lumMod val="75000"/>
                  </a:schemeClr>
                </a:solidFill>
                <a:effectLst/>
                <a:uLnTx/>
                <a:uFillTx/>
                <a:latin typeface="Times New Roman" panose="02020603050405020304" pitchFamily="18" charset="0"/>
                <a:ea typeface="+mn-ea"/>
                <a:cs typeface="Times New Roman" panose="02020603050405020304" pitchFamily="18" charset="0"/>
              </a:rPr>
              <a:t>, y oyó su palabra? ¿quién estuvo atento á su palabra, y oyó?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1564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69029" y="1418874"/>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El efecto del juicio venidero</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26232" y="1894402"/>
            <a:ext cx="11898084" cy="20079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9</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 será en aquel día, dice Jehová, que desfallecerá el corazón del rey, y el corazón de los príncipes,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y los sacerdotes estarán atónitos, y se maravillarán los profetas</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A81F7716-39C0-2E2C-7E31-05E31BB0EEFF}"/>
              </a:ext>
            </a:extLst>
          </p:cNvPr>
          <p:cNvSpPr txBox="1"/>
          <p:nvPr/>
        </p:nvSpPr>
        <p:spPr>
          <a:xfrm>
            <a:off x="21771" y="4809512"/>
            <a:ext cx="1706880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Como veremos en futuras clases, el tema de los profetas que hablan mentiras se vuelve recurrente en el libro de Jeremías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Jeremías 8:11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Y curaron el quebrantamiento de la hija de mi pueblo con liviandad, diciendo: </a:t>
            </a:r>
            <a:r>
              <a:rPr kumimoji="0" lang="es-MX"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Paz, paz; y no hay paz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.Los profetas engañaron a todo el pueblo, </a:t>
            </a:r>
            <a:r>
              <a:rPr kumimoji="0" lang="es-MX"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su mensaje era de paz y prosperidad</a:t>
            </a: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Jeremías 14:13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Y yo dije: ¡Ah! ah! Señor Jehová! he aquí que los profetas les dicen: </a:t>
            </a:r>
            <a:r>
              <a:rPr kumimoji="0" lang="es-MX"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No veréis cuchillo, ni habrá hambre en vosotros, sino que en este lugar os daré paz verdadera.</a:t>
            </a:r>
            <a:endParaRPr kumimoji="0" lang="es-CL"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F7425323-68E2-DDE4-EE17-53A4913BE25C}"/>
              </a:ext>
            </a:extLst>
          </p:cNvPr>
          <p:cNvSpPr txBox="1"/>
          <p:nvPr/>
        </p:nvSpPr>
        <p:spPr>
          <a:xfrm>
            <a:off x="49480" y="8481785"/>
            <a:ext cx="15773400" cy="993926"/>
          </a:xfrm>
          <a:prstGeom prst="rect">
            <a:avLst/>
          </a:prstGeom>
          <a:noFill/>
        </p:spPr>
        <p:txBody>
          <a:bodyPr wrap="square">
            <a:spAutoFit/>
          </a:bodyPr>
          <a:lstStyle/>
          <a:p>
            <a:pPr>
              <a:lnSpc>
                <a:spcPct val="107000"/>
              </a:lnSpc>
              <a:spcAft>
                <a:spcPts val="800"/>
              </a:spcAft>
            </a:pPr>
            <a:r>
              <a:rPr lang="es-MX" sz="2800" kern="100" dirty="0">
                <a:effectLst/>
                <a:latin typeface="Calibri" panose="020F0502020204030204" pitchFamily="34" charset="0"/>
                <a:ea typeface="Calibri" panose="020F0502020204030204" pitchFamily="34" charset="0"/>
                <a:cs typeface="Times New Roman" panose="02020603050405020304" pitchFamily="18" charset="0"/>
              </a:rPr>
              <a:t>Me imagino la cara de los profetas y del pueblo al ver que el mensaje de paz y prosperidad nunca iba a llegar. </a:t>
            </a:r>
            <a:endParaRPr lang="es-CL"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004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0DF9AD-52CE-76CC-5D4C-21623A6C8117}"/>
              </a:ext>
            </a:extLst>
          </p:cNvPr>
          <p:cNvSpPr/>
          <p:nvPr/>
        </p:nvSpPr>
        <p:spPr>
          <a:xfrm>
            <a:off x="2569029" y="1418874"/>
            <a:ext cx="12692739" cy="291511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6"/>
          <p:cNvSpPr txBox="1"/>
          <p:nvPr/>
        </p:nvSpPr>
        <p:spPr>
          <a:xfrm>
            <a:off x="5285013" y="573739"/>
            <a:ext cx="7717970" cy="1690271"/>
          </a:xfrm>
          <a:prstGeom prst="rect">
            <a:avLst/>
          </a:prstGeom>
        </p:spPr>
        <p:txBody>
          <a:bodyPr wrap="square"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El efecto del juicio venidero</a:t>
            </a:r>
            <a:endParaRPr kumimoji="0" lang="es-CL"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7103"/>
              </a:lnSpc>
              <a:spcBef>
                <a:spcPts val="0"/>
              </a:spcBef>
              <a:spcAft>
                <a:spcPts val="0"/>
              </a:spcAft>
              <a:buClrTx/>
              <a:buSzTx/>
              <a:buFontTx/>
              <a:buNone/>
              <a:tabLst/>
              <a:defRPr/>
            </a:pPr>
            <a:endParaRPr kumimoji="0" lang="en-US" sz="6399" b="0" i="0" u="none" strike="noStrike" kern="1200" cap="none" spc="-166" normalizeH="0" baseline="0" noProof="0" dirty="0">
              <a:ln>
                <a:noFill/>
              </a:ln>
              <a:solidFill>
                <a:srgbClr val="292727"/>
              </a:solidFill>
              <a:effectLst/>
              <a:uLnTx/>
              <a:uFillTx/>
              <a:latin typeface="29LT Zarid Display"/>
              <a:ea typeface="29LT Zarid Display"/>
              <a:cs typeface="29LT Zarid Display"/>
              <a:sym typeface="29LT Zarid Display"/>
            </a:endParaRPr>
          </a:p>
        </p:txBody>
      </p:sp>
      <p:sp>
        <p:nvSpPr>
          <p:cNvPr id="9" name="TextBox 8">
            <a:extLst>
              <a:ext uri="{FF2B5EF4-FFF2-40B4-BE49-F238E27FC236}">
                <a16:creationId xmlns:a16="http://schemas.microsoft.com/office/drawing/2014/main" id="{B3DE80AE-2232-BAD0-EFE0-1D463219FF7C}"/>
              </a:ext>
            </a:extLst>
          </p:cNvPr>
          <p:cNvSpPr txBox="1"/>
          <p:nvPr/>
        </p:nvSpPr>
        <p:spPr>
          <a:xfrm>
            <a:off x="3026232" y="1894402"/>
            <a:ext cx="11898084" cy="200747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CL" sz="28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Versículo 10</a:t>
            </a:r>
          </a:p>
          <a:p>
            <a:pPr marL="0" marR="0" lvl="0" indent="0" algn="l" defTabSz="914400" rtl="0" eaLnBrk="1" fontAlgn="auto" latinLnBrk="0" hangingPunct="1">
              <a:lnSpc>
                <a:spcPct val="107000"/>
              </a:lnSpc>
              <a:spcBef>
                <a:spcPts val="0"/>
              </a:spcBef>
              <a:spcAft>
                <a:spcPts val="800"/>
              </a:spcAft>
              <a:buClrTx/>
              <a:buSzTx/>
              <a:buFontTx/>
              <a:buNone/>
              <a:tabLst/>
              <a:defRPr/>
            </a:pPr>
            <a:r>
              <a:rPr lang="es-MX" sz="2800" b="0" i="0" dirty="0">
                <a:effectLst/>
                <a:latin typeface="Times New Roman" panose="02020603050405020304" pitchFamily="18" charset="0"/>
                <a:cs typeface="Times New Roman" panose="02020603050405020304" pitchFamily="18" charset="0"/>
              </a:rPr>
              <a:t>Y dije: ¡Ay, ay, Jehová Dios! verdaderamente en gran manera has engañado á este pueblo y á </a:t>
            </a:r>
            <a:r>
              <a:rPr lang="es-MX" sz="2800" b="0" i="0" dirty="0" err="1">
                <a:effectLst/>
                <a:latin typeface="Times New Roman" panose="02020603050405020304" pitchFamily="18" charset="0"/>
                <a:cs typeface="Times New Roman" panose="02020603050405020304" pitchFamily="18" charset="0"/>
              </a:rPr>
              <a:t>Jerusalem</a:t>
            </a:r>
            <a:r>
              <a:rPr lang="es-MX" sz="2800" b="0" i="0" dirty="0">
                <a:effectLst/>
                <a:latin typeface="Times New Roman" panose="02020603050405020304" pitchFamily="18" charset="0"/>
                <a:cs typeface="Times New Roman" panose="02020603050405020304" pitchFamily="18" charset="0"/>
              </a:rPr>
              <a:t>, diciendo, Paz tendréis; pues que el cuchillo ha venido hasta el alma</a:t>
            </a:r>
            <a:r>
              <a:rPr kumimoji="0" lang="es-MX"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s-CL" sz="2800" b="1"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4">
            <a:extLst>
              <a:ext uri="{FF2B5EF4-FFF2-40B4-BE49-F238E27FC236}">
                <a16:creationId xmlns:a16="http://schemas.microsoft.com/office/drawing/2014/main" id="{6E4D34BC-4970-D3F3-4181-0B65B6DD802E}"/>
              </a:ext>
            </a:extLst>
          </p:cNvPr>
          <p:cNvSpPr/>
          <p:nvPr/>
        </p:nvSpPr>
        <p:spPr>
          <a:xfrm>
            <a:off x="16230600" y="6383691"/>
            <a:ext cx="2831800" cy="5445770"/>
          </a:xfrm>
          <a:custGeom>
            <a:avLst/>
            <a:gdLst/>
            <a:ahLst/>
            <a:cxnLst/>
            <a:rect l="l" t="t" r="r" b="b"/>
            <a:pathLst>
              <a:path w="2831800" h="5445770">
                <a:moveTo>
                  <a:pt x="0" y="0"/>
                </a:moveTo>
                <a:lnTo>
                  <a:pt x="2831800" y="0"/>
                </a:lnTo>
                <a:lnTo>
                  <a:pt x="2831800" y="5445771"/>
                </a:lnTo>
                <a:lnTo>
                  <a:pt x="0" y="54457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FD60A00F-2848-6AFB-CA4B-F1939F824376}"/>
              </a:ext>
            </a:extLst>
          </p:cNvPr>
          <p:cNvSpPr/>
          <p:nvPr/>
        </p:nvSpPr>
        <p:spPr>
          <a:xfrm>
            <a:off x="-990600" y="-1850388"/>
            <a:ext cx="2831800" cy="5445770"/>
          </a:xfrm>
          <a:custGeom>
            <a:avLst/>
            <a:gdLst/>
            <a:ahLst/>
            <a:cxnLst/>
            <a:rect l="l" t="t" r="r" b="b"/>
            <a:pathLst>
              <a:path w="2831800" h="5445770">
                <a:moveTo>
                  <a:pt x="0" y="0"/>
                </a:moveTo>
                <a:lnTo>
                  <a:pt x="2831801" y="0"/>
                </a:lnTo>
                <a:lnTo>
                  <a:pt x="2831801" y="5445770"/>
                </a:lnTo>
                <a:lnTo>
                  <a:pt x="0" y="5445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A81F7716-39C0-2E2C-7E31-05E31BB0EEFF}"/>
              </a:ext>
            </a:extLst>
          </p:cNvPr>
          <p:cNvSpPr txBox="1"/>
          <p:nvPr/>
        </p:nvSpPr>
        <p:spPr>
          <a:xfrm>
            <a:off x="21771" y="4809512"/>
            <a:ext cx="1706880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latin typeface="Times New Roman" panose="02020603050405020304" pitchFamily="18" charset="0"/>
                <a:cs typeface="Times New Roman" panose="02020603050405020304" pitchFamily="18" charset="0"/>
              </a:rPr>
              <a:t>Este pasaje viene relacionado con el anterior, donde dicen que se maravillaran los profetas.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Acá </a:t>
            </a:r>
            <a:r>
              <a:rPr lang="es-MX" sz="2800" dirty="0">
                <a:latin typeface="Times New Roman" panose="02020603050405020304" pitchFamily="18" charset="0"/>
                <a:cs typeface="Times New Roman" panose="02020603050405020304" pitchFamily="18" charset="0"/>
              </a:rPr>
              <a:t>Jeremías hace una especie de burla sarcástica </a:t>
            </a:r>
            <a:r>
              <a:rPr lang="es-MX" sz="2800" b="0" i="0" dirty="0">
                <a:effectLst/>
                <a:latin typeface="Times New Roman" panose="02020603050405020304" pitchFamily="18" charset="0"/>
                <a:cs typeface="Times New Roman" panose="02020603050405020304" pitchFamily="18" charset="0"/>
              </a:rPr>
              <a:t>a estas falsas adulaciones por las cuales los profetas causaron la ruina de los miserables judíos, prometiéndoles el perdón de Dios y anunciando paz y prosperidad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Miqueas 2:11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[11] Si hubiere alguno que ande con el viento, y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rPr>
              <a:t>finja mentiras diciendo: Yo te profetizaré de vino y de sidra</a:t>
            </a: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este tal será profeta á este pueblo.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latin typeface="Times New Roman" panose="02020603050405020304" pitchFamily="18" charset="0"/>
                <a:cs typeface="Times New Roman" panose="02020603050405020304" pitchFamily="18" charset="0"/>
              </a:rPr>
              <a:t>Los falsos profetas y en general todo el pueblo seguía las maquinaciones de su propio corazón, buscaban el mensaje que mas se les acomodaba, un mensaje de paz y prosperidad, un mensaje salido directamente de la visión de su corazón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Jeremías 17:9-10 RVR09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[9] </a:t>
            </a:r>
            <a:r>
              <a:rPr kumimoji="0" lang="es-MX"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rPr>
              <a:t>Engañoso es el corazón más que todas las cosas, y </a:t>
            </a:r>
            <a:r>
              <a:rPr kumimoji="0" lang="es-MX" sz="28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rPr>
              <a:t>perverso</a:t>
            </a:r>
            <a:r>
              <a:rPr kumimoji="0" lang="es-MX"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¿quién lo conocerá?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7425323-68E2-DDE4-EE17-53A4913BE25C}"/>
              </a:ext>
            </a:extLst>
          </p:cNvPr>
          <p:cNvSpPr txBox="1"/>
          <p:nvPr/>
        </p:nvSpPr>
        <p:spPr>
          <a:xfrm>
            <a:off x="49480" y="8481785"/>
            <a:ext cx="15773400"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CL" sz="2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191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5" name="Freeform 5"/>
          <p:cNvSpPr/>
          <p:nvPr/>
        </p:nvSpPr>
        <p:spPr>
          <a:xfrm rot="1972595">
            <a:off x="-3010304" y="3118524"/>
            <a:ext cx="5441478" cy="4640096"/>
          </a:xfrm>
          <a:custGeom>
            <a:avLst/>
            <a:gdLst/>
            <a:ahLst/>
            <a:cxnLst/>
            <a:rect l="l" t="t" r="r" b="b"/>
            <a:pathLst>
              <a:path w="5441478" h="4640096">
                <a:moveTo>
                  <a:pt x="0" y="0"/>
                </a:moveTo>
                <a:lnTo>
                  <a:pt x="5441477" y="0"/>
                </a:lnTo>
                <a:lnTo>
                  <a:pt x="5441477" y="4640096"/>
                </a:lnTo>
                <a:lnTo>
                  <a:pt x="0" y="464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978564" flipH="1">
            <a:off x="15993702" y="3116748"/>
            <a:ext cx="5441478" cy="4640096"/>
          </a:xfrm>
          <a:custGeom>
            <a:avLst/>
            <a:gdLst/>
            <a:ahLst/>
            <a:cxnLst/>
            <a:rect l="l" t="t" r="r" b="b"/>
            <a:pathLst>
              <a:path w="5441478" h="4640096">
                <a:moveTo>
                  <a:pt x="5441477" y="0"/>
                </a:moveTo>
                <a:lnTo>
                  <a:pt x="0" y="0"/>
                </a:lnTo>
                <a:lnTo>
                  <a:pt x="0" y="4640097"/>
                </a:lnTo>
                <a:lnTo>
                  <a:pt x="5441477" y="4640097"/>
                </a:lnTo>
                <a:lnTo>
                  <a:pt x="544147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7052222" y="-24742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7052222" y="8863948"/>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179873" y="1640556"/>
            <a:ext cx="9814254" cy="1548501"/>
          </a:xfrm>
          <a:prstGeom prst="rect">
            <a:avLst/>
          </a:prstGeom>
        </p:spPr>
        <p:txBody>
          <a:bodyPr lIns="0" tIns="0" rIns="0" bIns="0" rtlCol="0" anchor="t">
            <a:spAutoFit/>
          </a:bodyPr>
          <a:lstStyle/>
          <a:p>
            <a:pPr algn="ctr">
              <a:lnSpc>
                <a:spcPts val="11280"/>
              </a:lnSpc>
            </a:pPr>
            <a:r>
              <a:rPr lang="en-US" sz="12000" spc="384" dirty="0">
                <a:solidFill>
                  <a:srgbClr val="292727"/>
                </a:solidFill>
                <a:latin typeface="29LT Zarid Display"/>
                <a:ea typeface="29LT Zarid Display"/>
                <a:cs typeface="29LT Zarid Display"/>
                <a:sym typeface="29LT Zarid Display"/>
              </a:rPr>
              <a:t>Conclusion 1</a:t>
            </a:r>
          </a:p>
        </p:txBody>
      </p:sp>
      <p:sp>
        <p:nvSpPr>
          <p:cNvPr id="12" name="TextBox 11">
            <a:extLst>
              <a:ext uri="{FF2B5EF4-FFF2-40B4-BE49-F238E27FC236}">
                <a16:creationId xmlns:a16="http://schemas.microsoft.com/office/drawing/2014/main" id="{F65BD825-FCD7-4820-CF0C-40EC77DBF3C7}"/>
              </a:ext>
            </a:extLst>
          </p:cNvPr>
          <p:cNvSpPr txBox="1"/>
          <p:nvPr/>
        </p:nvSpPr>
        <p:spPr>
          <a:xfrm>
            <a:off x="5113590" y="2646868"/>
            <a:ext cx="7992063" cy="706540"/>
          </a:xfrm>
          <a:prstGeom prst="rect">
            <a:avLst/>
          </a:prstGeom>
          <a:noFill/>
        </p:spPr>
        <p:txBody>
          <a:bodyPr wrap="square">
            <a:spAutoFit/>
          </a:bodyPr>
          <a:lstStyle/>
          <a:p>
            <a:pPr>
              <a:lnSpc>
                <a:spcPct val="107000"/>
              </a:lnSpc>
              <a:spcAft>
                <a:spcPts val="800"/>
              </a:spcAft>
            </a:pPr>
            <a:r>
              <a:rPr lang="es-MX" sz="4000" kern="100" dirty="0">
                <a:latin typeface="Times New Roman" panose="02020603050405020304" pitchFamily="18" charset="0"/>
                <a:ea typeface="Calibri" panose="020F0502020204030204" pitchFamily="34" charset="0"/>
                <a:cs typeface="Times New Roman" panose="02020603050405020304" pitchFamily="18" charset="0"/>
              </a:rPr>
              <a:t>Jehová conoce el corazón del hombre</a:t>
            </a:r>
            <a:endParaRPr lang="es-CL"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5F1E038-B8ED-E3B7-26BE-51D7726E0236}"/>
              </a:ext>
            </a:extLst>
          </p:cNvPr>
          <p:cNvSpPr txBox="1"/>
          <p:nvPr/>
        </p:nvSpPr>
        <p:spPr>
          <a:xfrm>
            <a:off x="3285022" y="3969776"/>
            <a:ext cx="12061380" cy="541962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Debemos convertirnos a Dios de todo nuestro corazón y preparar (arar) nuestro corazón para servirle, debemos quitar todas las inmundicias (Espinas/Malezas) de nuestros corazones, debemos entregar todo nuestro corazón al Señor y morir a la carne (Circuncidar el prepucio de nuestro corazón)</a:t>
            </a:r>
          </a:p>
          <a:p>
            <a:pPr marL="0" marR="0" lvl="0" indent="0" algn="l" defTabSz="914400" rtl="0" eaLnBrk="1" fontAlgn="auto" latinLnBrk="0" hangingPunct="1">
              <a:lnSpc>
                <a:spcPct val="107000"/>
              </a:lnSpc>
              <a:spcBef>
                <a:spcPts val="0"/>
              </a:spcBef>
              <a:spcAft>
                <a:spcPts val="800"/>
              </a:spcAft>
              <a:buClrTx/>
              <a:buSzTx/>
              <a:buFontTx/>
              <a:buNone/>
              <a:tabLst/>
              <a:defRPr/>
            </a:pPr>
            <a:r>
              <a:rPr lang="es-MX"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Solo así podremos vivir una vida en completa santidad y comunión con el Señor. </a:t>
            </a:r>
            <a:endParaRPr kumimoji="0" lang="es-CL"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5" name="Freeform 5"/>
          <p:cNvSpPr/>
          <p:nvPr/>
        </p:nvSpPr>
        <p:spPr>
          <a:xfrm rot="1972595">
            <a:off x="-3010304" y="3118524"/>
            <a:ext cx="5441478" cy="4640096"/>
          </a:xfrm>
          <a:custGeom>
            <a:avLst/>
            <a:gdLst/>
            <a:ahLst/>
            <a:cxnLst/>
            <a:rect l="l" t="t" r="r" b="b"/>
            <a:pathLst>
              <a:path w="5441478" h="4640096">
                <a:moveTo>
                  <a:pt x="0" y="0"/>
                </a:moveTo>
                <a:lnTo>
                  <a:pt x="5441477" y="0"/>
                </a:lnTo>
                <a:lnTo>
                  <a:pt x="5441477" y="4640096"/>
                </a:lnTo>
                <a:lnTo>
                  <a:pt x="0" y="464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978564" flipH="1">
            <a:off x="15993702" y="3116748"/>
            <a:ext cx="5441478" cy="4640096"/>
          </a:xfrm>
          <a:custGeom>
            <a:avLst/>
            <a:gdLst/>
            <a:ahLst/>
            <a:cxnLst/>
            <a:rect l="l" t="t" r="r" b="b"/>
            <a:pathLst>
              <a:path w="5441478" h="4640096">
                <a:moveTo>
                  <a:pt x="5441477" y="0"/>
                </a:moveTo>
                <a:lnTo>
                  <a:pt x="0" y="0"/>
                </a:lnTo>
                <a:lnTo>
                  <a:pt x="0" y="4640097"/>
                </a:lnTo>
                <a:lnTo>
                  <a:pt x="5441477" y="4640097"/>
                </a:lnTo>
                <a:lnTo>
                  <a:pt x="544147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7052222" y="-24742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7052222" y="8863948"/>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179873" y="1640556"/>
            <a:ext cx="9814254" cy="1548501"/>
          </a:xfrm>
          <a:prstGeom prst="rect">
            <a:avLst/>
          </a:prstGeom>
        </p:spPr>
        <p:txBody>
          <a:bodyPr lIns="0" tIns="0" rIns="0" bIns="0" rtlCol="0" anchor="t">
            <a:spAutoFit/>
          </a:bodyPr>
          <a:lstStyle/>
          <a:p>
            <a:pPr marL="0" marR="0" lvl="0" indent="0" algn="ctr" defTabSz="914400" rtl="0" eaLnBrk="1" fontAlgn="auto" latinLnBrk="0" hangingPunct="1">
              <a:lnSpc>
                <a:spcPts val="11280"/>
              </a:lnSpc>
              <a:spcBef>
                <a:spcPts val="0"/>
              </a:spcBef>
              <a:spcAft>
                <a:spcPts val="0"/>
              </a:spcAft>
              <a:buClrTx/>
              <a:buSzTx/>
              <a:buFontTx/>
              <a:buNone/>
              <a:tabLst/>
              <a:defRPr/>
            </a:pPr>
            <a:r>
              <a:rPr kumimoji="0" lang="en-US" sz="12000" b="0" i="0" u="none" strike="noStrike" kern="1200" cap="none" spc="384" normalizeH="0" baseline="0" noProof="0" dirty="0">
                <a:ln>
                  <a:noFill/>
                </a:ln>
                <a:solidFill>
                  <a:srgbClr val="292727"/>
                </a:solidFill>
                <a:effectLst/>
                <a:uLnTx/>
                <a:uFillTx/>
                <a:latin typeface="29LT Zarid Display"/>
                <a:ea typeface="29LT Zarid Display"/>
                <a:cs typeface="29LT Zarid Display"/>
                <a:sym typeface="29LT Zarid Display"/>
              </a:rPr>
              <a:t>Conclusion 2</a:t>
            </a:r>
          </a:p>
        </p:txBody>
      </p:sp>
      <p:sp>
        <p:nvSpPr>
          <p:cNvPr id="12" name="TextBox 11">
            <a:extLst>
              <a:ext uri="{FF2B5EF4-FFF2-40B4-BE49-F238E27FC236}">
                <a16:creationId xmlns:a16="http://schemas.microsoft.com/office/drawing/2014/main" id="{F65BD825-FCD7-4820-CF0C-40EC77DBF3C7}"/>
              </a:ext>
            </a:extLst>
          </p:cNvPr>
          <p:cNvSpPr txBox="1"/>
          <p:nvPr/>
        </p:nvSpPr>
        <p:spPr>
          <a:xfrm>
            <a:off x="4408164" y="2546820"/>
            <a:ext cx="10263014" cy="70654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Engañoso es el corazón mas que todas las cosas</a:t>
            </a:r>
            <a:endParaRPr kumimoji="0" lang="es-CL"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5F1E038-B8ED-E3B7-26BE-51D7726E0236}"/>
              </a:ext>
            </a:extLst>
          </p:cNvPr>
          <p:cNvSpPr txBox="1"/>
          <p:nvPr/>
        </p:nvSpPr>
        <p:spPr>
          <a:xfrm>
            <a:off x="3285022" y="3969776"/>
            <a:ext cx="12061380" cy="465839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MX" sz="4000" kern="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No debemos ser reacios a escuchar la palabra del Señor, nuestro corazón maquina el mensaje de la palabra del Señor a nuestros propios gustos (paz y prosperidad). Debemos, caminar en los caminos del Señor, convertirnos a él solamente, leer y meditar su palabra solo así podremos no caer en estos engaños y estas mentiras que modifican la palabra del Señor a su propio antojo.</a:t>
            </a:r>
            <a:endParaRPr kumimoji="0" lang="es-CL" sz="4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746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5" name="Freeform 5"/>
          <p:cNvSpPr/>
          <p:nvPr/>
        </p:nvSpPr>
        <p:spPr>
          <a:xfrm rot="1972595">
            <a:off x="-3010304" y="3118524"/>
            <a:ext cx="5441478" cy="4640096"/>
          </a:xfrm>
          <a:custGeom>
            <a:avLst/>
            <a:gdLst/>
            <a:ahLst/>
            <a:cxnLst/>
            <a:rect l="l" t="t" r="r" b="b"/>
            <a:pathLst>
              <a:path w="5441478" h="4640096">
                <a:moveTo>
                  <a:pt x="0" y="0"/>
                </a:moveTo>
                <a:lnTo>
                  <a:pt x="5441477" y="0"/>
                </a:lnTo>
                <a:lnTo>
                  <a:pt x="5441477" y="4640096"/>
                </a:lnTo>
                <a:lnTo>
                  <a:pt x="0" y="464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978564" flipH="1">
            <a:off x="15993702" y="3116748"/>
            <a:ext cx="5441478" cy="4640096"/>
          </a:xfrm>
          <a:custGeom>
            <a:avLst/>
            <a:gdLst/>
            <a:ahLst/>
            <a:cxnLst/>
            <a:rect l="l" t="t" r="r" b="b"/>
            <a:pathLst>
              <a:path w="5441478" h="4640096">
                <a:moveTo>
                  <a:pt x="5441477" y="0"/>
                </a:moveTo>
                <a:lnTo>
                  <a:pt x="0" y="0"/>
                </a:lnTo>
                <a:lnTo>
                  <a:pt x="0" y="4640097"/>
                </a:lnTo>
                <a:lnTo>
                  <a:pt x="5441477" y="4640097"/>
                </a:lnTo>
                <a:lnTo>
                  <a:pt x="544147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7052222" y="-24742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7052222" y="8863948"/>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236873" y="1050849"/>
            <a:ext cx="9814254" cy="1548501"/>
          </a:xfrm>
          <a:prstGeom prst="rect">
            <a:avLst/>
          </a:prstGeom>
        </p:spPr>
        <p:txBody>
          <a:bodyPr lIns="0" tIns="0" rIns="0" bIns="0" rtlCol="0" anchor="t">
            <a:spAutoFit/>
          </a:bodyPr>
          <a:lstStyle/>
          <a:p>
            <a:pPr marL="0" marR="0" lvl="0" indent="0" algn="ctr" defTabSz="914400" rtl="0" eaLnBrk="1" fontAlgn="auto" latinLnBrk="0" hangingPunct="1">
              <a:lnSpc>
                <a:spcPts val="11280"/>
              </a:lnSpc>
              <a:spcBef>
                <a:spcPts val="0"/>
              </a:spcBef>
              <a:spcAft>
                <a:spcPts val="0"/>
              </a:spcAft>
              <a:buClrTx/>
              <a:buSzTx/>
              <a:buFontTx/>
              <a:buNone/>
              <a:tabLst/>
              <a:defRPr/>
            </a:pPr>
            <a:r>
              <a:rPr kumimoji="0" lang="en-US" sz="12000" b="0" i="0" u="none" strike="noStrike" kern="1200" cap="none" spc="384" normalizeH="0" baseline="0" noProof="0" dirty="0" err="1">
                <a:ln>
                  <a:noFill/>
                </a:ln>
                <a:solidFill>
                  <a:srgbClr val="292727"/>
                </a:solidFill>
                <a:effectLst/>
                <a:uLnTx/>
                <a:uFillTx/>
                <a:latin typeface="29LT Zarid Display"/>
                <a:ea typeface="29LT Zarid Display"/>
                <a:cs typeface="29LT Zarid Display"/>
                <a:sym typeface="29LT Zarid Display"/>
              </a:rPr>
              <a:t>Aplicaciones</a:t>
            </a:r>
            <a:r>
              <a:rPr kumimoji="0" lang="en-US" sz="12000" b="0" i="0" u="none" strike="noStrike" kern="1200" cap="none" spc="384" normalizeH="0" baseline="0" noProof="0" dirty="0">
                <a:ln>
                  <a:noFill/>
                </a:ln>
                <a:solidFill>
                  <a:srgbClr val="292727"/>
                </a:solidFill>
                <a:effectLst/>
                <a:uLnTx/>
                <a:uFillTx/>
                <a:latin typeface="29LT Zarid Display"/>
                <a:ea typeface="29LT Zarid Display"/>
                <a:cs typeface="29LT Zarid Display"/>
                <a:sym typeface="29LT Zarid Display"/>
              </a:rPr>
              <a:t> </a:t>
            </a:r>
          </a:p>
        </p:txBody>
      </p:sp>
      <p:sp>
        <p:nvSpPr>
          <p:cNvPr id="16" name="TextBox 15">
            <a:extLst>
              <a:ext uri="{FF2B5EF4-FFF2-40B4-BE49-F238E27FC236}">
                <a16:creationId xmlns:a16="http://schemas.microsoft.com/office/drawing/2014/main" id="{95F1E038-B8ED-E3B7-26BE-51D7726E0236}"/>
              </a:ext>
            </a:extLst>
          </p:cNvPr>
          <p:cNvSpPr txBox="1"/>
          <p:nvPr/>
        </p:nvSpPr>
        <p:spPr>
          <a:xfrm>
            <a:off x="3181341" y="2384958"/>
            <a:ext cx="12061380" cy="6986528"/>
          </a:xfrm>
          <a:prstGeom prst="rect">
            <a:avLst/>
          </a:prstGeom>
          <a:noFill/>
        </p:spPr>
        <p:txBody>
          <a:bodyPr wrap="square">
            <a:spAutoFit/>
          </a:bodyPr>
          <a:lstStyle/>
          <a:p>
            <a:r>
              <a:rPr lang="es-CL" sz="2800" dirty="0">
                <a:latin typeface="Times New Roman" panose="02020603050405020304" pitchFamily="18" charset="0"/>
                <a:cs typeface="Times New Roman" panose="02020603050405020304" pitchFamily="18" charset="0"/>
              </a:rPr>
              <a:t>Proverbios 21:2 RVR09</a:t>
            </a:r>
          </a:p>
          <a:p>
            <a:r>
              <a:rPr lang="es-CL" sz="2800" dirty="0">
                <a:latin typeface="Times New Roman" panose="02020603050405020304" pitchFamily="18" charset="0"/>
                <a:cs typeface="Times New Roman" panose="02020603050405020304" pitchFamily="18" charset="0"/>
              </a:rPr>
              <a:t>[2]  Todo camino del hombre es recto en su opinión: </a:t>
            </a:r>
            <a:r>
              <a:rPr lang="es-CL" sz="2800" dirty="0">
                <a:solidFill>
                  <a:schemeClr val="accent2">
                    <a:lumMod val="75000"/>
                  </a:schemeClr>
                </a:solidFill>
                <a:latin typeface="Times New Roman" panose="02020603050405020304" pitchFamily="18" charset="0"/>
                <a:cs typeface="Times New Roman" panose="02020603050405020304" pitchFamily="18" charset="0"/>
              </a:rPr>
              <a:t>Mas Jehová pesa los corazones</a:t>
            </a:r>
            <a:r>
              <a:rPr lang="es-CL" sz="2800" dirty="0">
                <a:latin typeface="Times New Roman" panose="02020603050405020304" pitchFamily="18" charset="0"/>
                <a:cs typeface="Times New Roman" panose="02020603050405020304" pitchFamily="18" charset="0"/>
              </a:rPr>
              <a:t>.</a:t>
            </a:r>
          </a:p>
          <a:p>
            <a:r>
              <a:rPr lang="es-MX" sz="2800" dirty="0">
                <a:latin typeface="Times New Roman" panose="02020603050405020304" pitchFamily="18" charset="0"/>
                <a:cs typeface="Times New Roman" panose="02020603050405020304" pitchFamily="18" charset="0"/>
              </a:rPr>
              <a:t>Jeremías 17:9-10 RVR09</a:t>
            </a:r>
          </a:p>
          <a:p>
            <a:r>
              <a:rPr lang="es-MX" sz="2800" dirty="0">
                <a:latin typeface="Times New Roman" panose="02020603050405020304" pitchFamily="18" charset="0"/>
                <a:cs typeface="Times New Roman" panose="02020603050405020304" pitchFamily="18" charset="0"/>
              </a:rPr>
              <a:t>[9] Engañoso es el corazón más que todas las cosas, y perverso; ¿quién lo conocerá? [10] Yo Jehová, que escudriño el corazón, que pruebo los riñones, para dar á cada uno según su camino, según el fruto de sus obras.</a:t>
            </a:r>
          </a:p>
          <a:p>
            <a:r>
              <a:rPr lang="es-MX" sz="2800" dirty="0">
                <a:latin typeface="Times New Roman" panose="02020603050405020304" pitchFamily="18" charset="0"/>
                <a:cs typeface="Times New Roman" panose="02020603050405020304" pitchFamily="18" charset="0"/>
              </a:rPr>
              <a:t>Proverbios 16:9 RVR09</a:t>
            </a:r>
          </a:p>
          <a:p>
            <a:r>
              <a:rPr lang="es-MX" sz="2800" dirty="0">
                <a:latin typeface="Times New Roman" panose="02020603050405020304" pitchFamily="18" charset="0"/>
                <a:cs typeface="Times New Roman" panose="02020603050405020304" pitchFamily="18" charset="0"/>
              </a:rPr>
              <a:t>[9]  El corazón del hombre piensa su camino: Mas Jehová endereza sus </a:t>
            </a:r>
            <a:r>
              <a:rPr lang="es-MX" sz="2800" dirty="0" err="1">
                <a:latin typeface="Times New Roman" panose="02020603050405020304" pitchFamily="18" charset="0"/>
                <a:cs typeface="Times New Roman" panose="02020603050405020304" pitchFamily="18" charset="0"/>
              </a:rPr>
              <a:t>pas</a:t>
            </a:r>
            <a:endParaRPr lang="es-MX" sz="2800" dirty="0">
              <a:latin typeface="Times New Roman" panose="02020603050405020304" pitchFamily="18" charset="0"/>
              <a:cs typeface="Times New Roman" panose="02020603050405020304" pitchFamily="18" charset="0"/>
            </a:endParaRPr>
          </a:p>
          <a:p>
            <a:r>
              <a:rPr lang="es-MX" sz="2800" dirty="0">
                <a:latin typeface="Times New Roman" panose="02020603050405020304" pitchFamily="18" charset="0"/>
                <a:cs typeface="Times New Roman" panose="02020603050405020304" pitchFamily="18" charset="0"/>
              </a:rPr>
              <a:t>Salmos 139:23-24 RVR09</a:t>
            </a:r>
          </a:p>
          <a:p>
            <a:r>
              <a:rPr lang="es-MX" sz="2800" dirty="0">
                <a:latin typeface="Times New Roman" panose="02020603050405020304" pitchFamily="18" charset="0"/>
                <a:cs typeface="Times New Roman" panose="02020603050405020304" pitchFamily="18" charset="0"/>
              </a:rPr>
              <a:t>[23]  Examíname, oh Dios, y conoce mi corazón: Pruébame y reconoce mis pensamientos: [24] Y ve si hay en mí camino de perversidad, Y guíame en el camino eterno.</a:t>
            </a:r>
          </a:p>
          <a:p>
            <a:r>
              <a:rPr lang="es-MX" sz="2800" dirty="0">
                <a:latin typeface="Times New Roman" panose="02020603050405020304" pitchFamily="18" charset="0"/>
                <a:cs typeface="Times New Roman" panose="02020603050405020304" pitchFamily="18" charset="0"/>
              </a:rPr>
              <a:t>Salmos 51:10 RVR09</a:t>
            </a:r>
          </a:p>
          <a:p>
            <a:r>
              <a:rPr lang="es-MX" sz="2800" dirty="0">
                <a:latin typeface="Times New Roman" panose="02020603050405020304" pitchFamily="18" charset="0"/>
                <a:cs typeface="Times New Roman" panose="02020603050405020304" pitchFamily="18" charset="0"/>
              </a:rPr>
              <a:t>[10] Crea en mí, oh Dios, un corazón limpio; Y renueva un espíritu recto dentro de mí.</a:t>
            </a:r>
            <a:endParaRPr lang="es-C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788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5" name="Freeform 5"/>
          <p:cNvSpPr/>
          <p:nvPr/>
        </p:nvSpPr>
        <p:spPr>
          <a:xfrm rot="1972595">
            <a:off x="-3010304" y="3118524"/>
            <a:ext cx="5441478" cy="4640096"/>
          </a:xfrm>
          <a:custGeom>
            <a:avLst/>
            <a:gdLst/>
            <a:ahLst/>
            <a:cxnLst/>
            <a:rect l="l" t="t" r="r" b="b"/>
            <a:pathLst>
              <a:path w="5441478" h="4640096">
                <a:moveTo>
                  <a:pt x="0" y="0"/>
                </a:moveTo>
                <a:lnTo>
                  <a:pt x="5441477" y="0"/>
                </a:lnTo>
                <a:lnTo>
                  <a:pt x="5441477" y="4640096"/>
                </a:lnTo>
                <a:lnTo>
                  <a:pt x="0" y="464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978564" flipH="1">
            <a:off x="15993702" y="3116748"/>
            <a:ext cx="5441478" cy="4640096"/>
          </a:xfrm>
          <a:custGeom>
            <a:avLst/>
            <a:gdLst/>
            <a:ahLst/>
            <a:cxnLst/>
            <a:rect l="l" t="t" r="r" b="b"/>
            <a:pathLst>
              <a:path w="5441478" h="4640096">
                <a:moveTo>
                  <a:pt x="5441477" y="0"/>
                </a:moveTo>
                <a:lnTo>
                  <a:pt x="0" y="0"/>
                </a:lnTo>
                <a:lnTo>
                  <a:pt x="0" y="4640097"/>
                </a:lnTo>
                <a:lnTo>
                  <a:pt x="5441477" y="4640097"/>
                </a:lnTo>
                <a:lnTo>
                  <a:pt x="544147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7052222" y="-24742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7052222" y="8863948"/>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179873" y="1640556"/>
            <a:ext cx="9814254" cy="1548501"/>
          </a:xfrm>
          <a:prstGeom prst="rect">
            <a:avLst/>
          </a:prstGeom>
        </p:spPr>
        <p:txBody>
          <a:bodyPr lIns="0" tIns="0" rIns="0" bIns="0" rtlCol="0" anchor="t">
            <a:spAutoFit/>
          </a:bodyPr>
          <a:lstStyle/>
          <a:p>
            <a:pPr marL="0" marR="0" lvl="0" indent="0" algn="ctr" defTabSz="914400" rtl="0" eaLnBrk="1" fontAlgn="auto" latinLnBrk="0" hangingPunct="1">
              <a:lnSpc>
                <a:spcPts val="11280"/>
              </a:lnSpc>
              <a:spcBef>
                <a:spcPts val="0"/>
              </a:spcBef>
              <a:spcAft>
                <a:spcPts val="0"/>
              </a:spcAft>
              <a:buClrTx/>
              <a:buSzTx/>
              <a:buFontTx/>
              <a:buNone/>
              <a:tabLst/>
              <a:defRPr/>
            </a:pPr>
            <a:r>
              <a:rPr kumimoji="0" lang="en-US" sz="12000" b="0" i="0" u="none" strike="noStrike" kern="1200" cap="none" spc="384" normalizeH="0" baseline="0" noProof="0" dirty="0" err="1">
                <a:ln>
                  <a:noFill/>
                </a:ln>
                <a:solidFill>
                  <a:srgbClr val="292727"/>
                </a:solidFill>
                <a:effectLst/>
                <a:uLnTx/>
                <a:uFillTx/>
                <a:latin typeface="29LT Zarid Display"/>
                <a:ea typeface="29LT Zarid Display"/>
                <a:cs typeface="29LT Zarid Display"/>
                <a:sym typeface="29LT Zarid Display"/>
              </a:rPr>
              <a:t>Aplicaciones</a:t>
            </a:r>
            <a:r>
              <a:rPr kumimoji="0" lang="en-US" sz="12000" b="0" i="0" u="none" strike="noStrike" kern="1200" cap="none" spc="384" normalizeH="0" baseline="0" noProof="0" dirty="0">
                <a:ln>
                  <a:noFill/>
                </a:ln>
                <a:solidFill>
                  <a:srgbClr val="292727"/>
                </a:solidFill>
                <a:effectLst/>
                <a:uLnTx/>
                <a:uFillTx/>
                <a:latin typeface="29LT Zarid Display"/>
                <a:ea typeface="29LT Zarid Display"/>
                <a:cs typeface="29LT Zarid Display"/>
                <a:sym typeface="29LT Zarid Display"/>
              </a:rPr>
              <a:t> </a:t>
            </a:r>
          </a:p>
        </p:txBody>
      </p:sp>
      <p:sp>
        <p:nvSpPr>
          <p:cNvPr id="16" name="TextBox 15">
            <a:extLst>
              <a:ext uri="{FF2B5EF4-FFF2-40B4-BE49-F238E27FC236}">
                <a16:creationId xmlns:a16="http://schemas.microsoft.com/office/drawing/2014/main" id="{95F1E038-B8ED-E3B7-26BE-51D7726E0236}"/>
              </a:ext>
            </a:extLst>
          </p:cNvPr>
          <p:cNvSpPr txBox="1"/>
          <p:nvPr/>
        </p:nvSpPr>
        <p:spPr>
          <a:xfrm>
            <a:off x="3505200" y="3359304"/>
            <a:ext cx="12061380"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Debemos convertirnos a Dios de todo nuestro corazón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3200" dirty="0">
                <a:solidFill>
                  <a:prstClr val="black"/>
                </a:solidFill>
                <a:latin typeface="Times New Roman" panose="02020603050405020304" pitchFamily="18" charset="0"/>
                <a:cs typeface="Times New Roman" panose="02020603050405020304" pitchFamily="18" charset="0"/>
              </a:rPr>
              <a:t>2- Debemos arar nuestros corazones para servir al Señor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Debemos arrancar las </a:t>
            </a:r>
            <a:r>
              <a:rPr lang="es-MX" sz="3200" dirty="0">
                <a:solidFill>
                  <a:prstClr val="black"/>
                </a:solidFill>
                <a:latin typeface="Times New Roman" panose="02020603050405020304" pitchFamily="18" charset="0"/>
                <a:cs typeface="Times New Roman" panose="02020603050405020304" pitchFamily="18" charset="0"/>
              </a:rPr>
              <a:t>malezas y espinas de nuestras vidas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Debemos morir a la carne y entregarse de todo corazón al Señor</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3200" dirty="0">
                <a:solidFill>
                  <a:prstClr val="black"/>
                </a:solidFill>
                <a:latin typeface="Times New Roman" panose="02020603050405020304" pitchFamily="18" charset="0"/>
                <a:cs typeface="Times New Roman" panose="02020603050405020304" pitchFamily="18" charset="0"/>
              </a:rPr>
              <a:t>5- Debemos examinar nuestro corazón para que no andemos en nuestros propios caminos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s-CL"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488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8F9472-0E1D-442F-B4B3-1DAE0A393C8E}"/>
              </a:ext>
            </a:extLst>
          </p:cNvPr>
          <p:cNvSpPr>
            <a:spLocks noGrp="1"/>
          </p:cNvSpPr>
          <p:nvPr>
            <p:ph type="title"/>
          </p:nvPr>
        </p:nvSpPr>
        <p:spPr/>
        <p:txBody>
          <a:bodyPr/>
          <a:lstStyle/>
          <a:p>
            <a:r>
              <a:rPr lang="es-CL" dirty="0"/>
              <a:t>3. VERDAD BIBLICA</a:t>
            </a:r>
          </a:p>
        </p:txBody>
      </p:sp>
      <p:sp>
        <p:nvSpPr>
          <p:cNvPr id="5" name="Marcador de número de diapositiva 4">
            <a:extLst>
              <a:ext uri="{FF2B5EF4-FFF2-40B4-BE49-F238E27FC236}">
                <a16:creationId xmlns:a16="http://schemas.microsoft.com/office/drawing/2014/main" id="{15B5976C-8669-4349-BF88-D90B4FA58B27}"/>
              </a:ext>
            </a:extLst>
          </p:cNvPr>
          <p:cNvSpPr>
            <a:spLocks noGrp="1"/>
          </p:cNvSpPr>
          <p:nvPr>
            <p:ph type="sldNum" sz="quarter" idx="4294967295"/>
          </p:nvPr>
        </p:nvSpPr>
        <p:spPr>
          <a:xfrm>
            <a:off x="12915900" y="9534526"/>
            <a:ext cx="4114800" cy="547688"/>
          </a:xfrm>
          <a:prstGeom prst="rect">
            <a:avLst/>
          </a:prstGeom>
        </p:spPr>
        <p:txBody>
          <a:bodyPr/>
          <a:lstStyle/>
          <a:p>
            <a:pPr rtl="0"/>
            <a:fld id="{B5CEABB6-07DC-46E8-9B57-56EC44A396E5}" type="slidenum">
              <a:rPr lang="es-ES" noProof="0" smtClean="0"/>
              <a:pPr rtl="0"/>
              <a:t>4</a:t>
            </a:fld>
            <a:endParaRPr lang="es-ES" noProof="0"/>
          </a:p>
        </p:txBody>
      </p:sp>
      <p:sp>
        <p:nvSpPr>
          <p:cNvPr id="6" name="CuadroTexto 5">
            <a:extLst>
              <a:ext uri="{FF2B5EF4-FFF2-40B4-BE49-F238E27FC236}">
                <a16:creationId xmlns:a16="http://schemas.microsoft.com/office/drawing/2014/main" id="{78CCEF26-D5EF-4105-B725-B8B4A709D1A0}"/>
              </a:ext>
            </a:extLst>
          </p:cNvPr>
          <p:cNvSpPr txBox="1"/>
          <p:nvPr/>
        </p:nvSpPr>
        <p:spPr>
          <a:xfrm>
            <a:off x="1879602" y="3827756"/>
            <a:ext cx="12882534" cy="2585323"/>
          </a:xfrm>
          <a:prstGeom prst="rect">
            <a:avLst/>
          </a:prstGeom>
          <a:noFill/>
        </p:spPr>
        <p:txBody>
          <a:bodyPr wrap="square" rtlCol="0">
            <a:spAutoFit/>
          </a:bodyPr>
          <a:lstStyle/>
          <a:p>
            <a:r>
              <a:rPr lang="es-ES" sz="8100" b="1" dirty="0">
                <a:solidFill>
                  <a:srgbClr val="7030A0"/>
                </a:solidFill>
              </a:rPr>
              <a:t>Dejar a Dios trae tristes consecuencias</a:t>
            </a:r>
            <a:endParaRPr lang="es-CL" sz="8100" b="1" dirty="0">
              <a:solidFill>
                <a:srgbClr val="7030A0"/>
              </a:solidFill>
            </a:endParaRPr>
          </a:p>
        </p:txBody>
      </p:sp>
      <p:pic>
        <p:nvPicPr>
          <p:cNvPr id="7" name="Imagen 6" descr="Logotipo, Icono&#10;&#10;Descripción generada automáticamente">
            <a:extLst>
              <a:ext uri="{FF2B5EF4-FFF2-40B4-BE49-F238E27FC236}">
                <a16:creationId xmlns:a16="http://schemas.microsoft.com/office/drawing/2014/main" id="{53AC4DB2-FF68-4CDC-9B56-775118FB6C20}"/>
              </a:ext>
            </a:extLst>
          </p:cNvPr>
          <p:cNvPicPr>
            <a:picLocks noChangeAspect="1"/>
          </p:cNvPicPr>
          <p:nvPr/>
        </p:nvPicPr>
        <p:blipFill>
          <a:blip r:embed="rId3" cstate="print"/>
          <a:stretch>
            <a:fillRect/>
          </a:stretch>
        </p:blipFill>
        <p:spPr>
          <a:xfrm>
            <a:off x="15472339" y="3827756"/>
            <a:ext cx="2571134" cy="2304324"/>
          </a:xfrm>
          <a:prstGeom prst="rect">
            <a:avLst/>
          </a:prstGeom>
        </p:spPr>
      </p:pic>
    </p:spTree>
    <p:extLst>
      <p:ext uri="{BB962C8B-B14F-4D97-AF65-F5344CB8AC3E}">
        <p14:creationId xmlns:p14="http://schemas.microsoft.com/office/powerpoint/2010/main" val="274232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7B84961-A3F3-4AB3-95AB-B284C2AB9B63}"/>
              </a:ext>
            </a:extLst>
          </p:cNvPr>
          <p:cNvSpPr>
            <a:spLocks noGrp="1"/>
          </p:cNvSpPr>
          <p:nvPr>
            <p:ph type="ctrTitle"/>
          </p:nvPr>
        </p:nvSpPr>
        <p:spPr>
          <a:xfrm>
            <a:off x="291466" y="342900"/>
            <a:ext cx="17542067" cy="5461551"/>
          </a:xfrm>
        </p:spPr>
        <p:txBody>
          <a:bodyPr>
            <a:normAutofit/>
          </a:bodyPr>
          <a:lstStyle/>
          <a:p>
            <a:r>
              <a:rPr lang="es-MX" sz="9000" dirty="0"/>
              <a:t>Dios perdona y muestra su amor incondicional cuando hay un verdadero arrepentimiento</a:t>
            </a:r>
            <a:endParaRPr lang="es-CL" sz="9000" dirty="0">
              <a:effectLst>
                <a:outerShdw blurRad="38100" dist="38100" dir="2700000" algn="tl">
                  <a:srgbClr val="000000">
                    <a:alpha val="43137"/>
                  </a:srgbClr>
                </a:outerShdw>
              </a:effectLst>
            </a:endParaRPr>
          </a:p>
        </p:txBody>
      </p:sp>
      <p:sp>
        <p:nvSpPr>
          <p:cNvPr id="5" name="Subtítulo 4">
            <a:extLst>
              <a:ext uri="{FF2B5EF4-FFF2-40B4-BE49-F238E27FC236}">
                <a16:creationId xmlns:a16="http://schemas.microsoft.com/office/drawing/2014/main" id="{60452CB8-23F9-463E-8F44-BEF6F32CC5DC}"/>
              </a:ext>
            </a:extLst>
          </p:cNvPr>
          <p:cNvSpPr>
            <a:spLocks noGrp="1"/>
          </p:cNvSpPr>
          <p:nvPr>
            <p:ph type="subTitle" idx="1"/>
          </p:nvPr>
        </p:nvSpPr>
        <p:spPr>
          <a:xfrm>
            <a:off x="2564295" y="5804452"/>
            <a:ext cx="13151790" cy="1585394"/>
          </a:xfrm>
        </p:spPr>
        <p:txBody>
          <a:bodyPr>
            <a:normAutofit/>
          </a:bodyPr>
          <a:lstStyle/>
          <a:p>
            <a:r>
              <a:rPr lang="es-CL" sz="8100" b="1" dirty="0">
                <a:solidFill>
                  <a:srgbClr val="FF0000"/>
                </a:solidFill>
              </a:rPr>
              <a:t>4. VERDAD BIBLICA</a:t>
            </a:r>
          </a:p>
        </p:txBody>
      </p:sp>
      <p:pic>
        <p:nvPicPr>
          <p:cNvPr id="6" name="Imagen 5" descr="Logotipo, Icono&#10;&#10;Descripción generada automáticamente">
            <a:extLst>
              <a:ext uri="{FF2B5EF4-FFF2-40B4-BE49-F238E27FC236}">
                <a16:creationId xmlns:a16="http://schemas.microsoft.com/office/drawing/2014/main" id="{D0C7A16A-6872-4E50-81C8-C60B6E83F980}"/>
              </a:ext>
            </a:extLst>
          </p:cNvPr>
          <p:cNvPicPr>
            <a:picLocks noChangeAspect="1"/>
          </p:cNvPicPr>
          <p:nvPr/>
        </p:nvPicPr>
        <p:blipFill>
          <a:blip r:embed="rId2" cstate="print"/>
          <a:stretch>
            <a:fillRect/>
          </a:stretch>
        </p:blipFill>
        <p:spPr>
          <a:xfrm>
            <a:off x="15535470" y="7753416"/>
            <a:ext cx="2298063" cy="2059590"/>
          </a:xfrm>
          <a:prstGeom prst="rect">
            <a:avLst/>
          </a:prstGeom>
        </p:spPr>
      </p:pic>
    </p:spTree>
    <p:extLst>
      <p:ext uri="{BB962C8B-B14F-4D97-AF65-F5344CB8AC3E}">
        <p14:creationId xmlns:p14="http://schemas.microsoft.com/office/powerpoint/2010/main" val="16720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7B84961-A3F3-4AB3-95AB-B284C2AB9B63}"/>
              </a:ext>
            </a:extLst>
          </p:cNvPr>
          <p:cNvSpPr>
            <a:spLocks noGrp="1"/>
          </p:cNvSpPr>
          <p:nvPr>
            <p:ph type="ctrTitle"/>
          </p:nvPr>
        </p:nvSpPr>
        <p:spPr>
          <a:xfrm>
            <a:off x="291466" y="342900"/>
            <a:ext cx="17542067" cy="5461551"/>
          </a:xfrm>
        </p:spPr>
        <p:txBody>
          <a:bodyPr>
            <a:normAutofit/>
          </a:bodyPr>
          <a:lstStyle/>
          <a:p>
            <a:r>
              <a:rPr lang="es-MX" sz="9000" dirty="0"/>
              <a:t>LA MISERICORDIA DE DIOS ES INFINITA</a:t>
            </a:r>
            <a:endParaRPr lang="es-CL" sz="9000" dirty="0">
              <a:effectLst>
                <a:outerShdw blurRad="38100" dist="38100" dir="2700000" algn="tl">
                  <a:srgbClr val="000000">
                    <a:alpha val="43137"/>
                  </a:srgbClr>
                </a:outerShdw>
              </a:effectLst>
            </a:endParaRPr>
          </a:p>
        </p:txBody>
      </p:sp>
      <p:sp>
        <p:nvSpPr>
          <p:cNvPr id="5" name="Subtítulo 4">
            <a:extLst>
              <a:ext uri="{FF2B5EF4-FFF2-40B4-BE49-F238E27FC236}">
                <a16:creationId xmlns:a16="http://schemas.microsoft.com/office/drawing/2014/main" id="{60452CB8-23F9-463E-8F44-BEF6F32CC5DC}"/>
              </a:ext>
            </a:extLst>
          </p:cNvPr>
          <p:cNvSpPr>
            <a:spLocks noGrp="1"/>
          </p:cNvSpPr>
          <p:nvPr>
            <p:ph type="subTitle" idx="1"/>
          </p:nvPr>
        </p:nvSpPr>
        <p:spPr>
          <a:xfrm>
            <a:off x="2564295" y="5804452"/>
            <a:ext cx="13151790" cy="1585394"/>
          </a:xfrm>
        </p:spPr>
        <p:txBody>
          <a:bodyPr>
            <a:normAutofit/>
          </a:bodyPr>
          <a:lstStyle/>
          <a:p>
            <a:r>
              <a:rPr lang="es-CL" sz="8100" b="1" dirty="0">
                <a:solidFill>
                  <a:srgbClr val="FF0000"/>
                </a:solidFill>
              </a:rPr>
              <a:t> </a:t>
            </a:r>
            <a:r>
              <a:rPr lang="es-CL" sz="8100" b="1" dirty="0">
                <a:solidFill>
                  <a:schemeClr val="accent4"/>
                </a:solidFill>
              </a:rPr>
              <a:t>VERDAD BIBLICA</a:t>
            </a:r>
          </a:p>
        </p:txBody>
      </p:sp>
      <p:pic>
        <p:nvPicPr>
          <p:cNvPr id="6" name="Imagen 5" descr="Logotipo, Icono&#10;&#10;Descripción generada automáticamente">
            <a:extLst>
              <a:ext uri="{FF2B5EF4-FFF2-40B4-BE49-F238E27FC236}">
                <a16:creationId xmlns:a16="http://schemas.microsoft.com/office/drawing/2014/main" id="{D0C7A16A-6872-4E50-81C8-C60B6E83F980}"/>
              </a:ext>
            </a:extLst>
          </p:cNvPr>
          <p:cNvPicPr>
            <a:picLocks noChangeAspect="1"/>
          </p:cNvPicPr>
          <p:nvPr/>
        </p:nvPicPr>
        <p:blipFill>
          <a:blip r:embed="rId2" cstate="print"/>
          <a:stretch>
            <a:fillRect/>
          </a:stretch>
        </p:blipFill>
        <p:spPr>
          <a:xfrm>
            <a:off x="15535470" y="7753416"/>
            <a:ext cx="2298063" cy="2059590"/>
          </a:xfrm>
          <a:prstGeom prst="rect">
            <a:avLst/>
          </a:prstGeom>
        </p:spPr>
      </p:pic>
    </p:spTree>
    <p:extLst>
      <p:ext uri="{BB962C8B-B14F-4D97-AF65-F5344CB8AC3E}">
        <p14:creationId xmlns:p14="http://schemas.microsoft.com/office/powerpoint/2010/main" val="1461015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6815C6-3AD0-46E6-A74A-1967BD91AF50}"/>
              </a:ext>
            </a:extLst>
          </p:cNvPr>
          <p:cNvSpPr>
            <a:spLocks noGrp="1"/>
          </p:cNvSpPr>
          <p:nvPr>
            <p:ph type="ctrTitle"/>
          </p:nvPr>
        </p:nvSpPr>
        <p:spPr>
          <a:xfrm>
            <a:off x="7250541" y="816428"/>
            <a:ext cx="9892152" cy="1755323"/>
          </a:xfrm>
        </p:spPr>
        <p:txBody>
          <a:bodyPr rtlCol="0">
            <a:normAutofit/>
          </a:bodyPr>
          <a:lstStyle>
            <a:defPPr>
              <a:defRPr lang="es-ES"/>
            </a:defPPr>
          </a:lstStyle>
          <a:p>
            <a:pPr rtl="0"/>
            <a:r>
              <a:rPr lang="es-ES" b="1" dirty="0">
                <a:latin typeface="Centaur" panose="02030504050205020304" pitchFamily="18" charset="0"/>
              </a:rPr>
              <a:t>BOSQUEJO DEL LIBRO</a:t>
            </a:r>
          </a:p>
        </p:txBody>
      </p:sp>
      <p:sp>
        <p:nvSpPr>
          <p:cNvPr id="3" name="Subtítulo 2">
            <a:extLst>
              <a:ext uri="{FF2B5EF4-FFF2-40B4-BE49-F238E27FC236}">
                <a16:creationId xmlns:a16="http://schemas.microsoft.com/office/drawing/2014/main" id="{1901B20D-4C28-4DA3-ABBD-718C22A5E58B}"/>
              </a:ext>
            </a:extLst>
          </p:cNvPr>
          <p:cNvSpPr>
            <a:spLocks noGrp="1"/>
          </p:cNvSpPr>
          <p:nvPr>
            <p:ph type="subTitle" idx="1"/>
          </p:nvPr>
        </p:nvSpPr>
        <p:spPr>
          <a:xfrm>
            <a:off x="6114178" y="3449783"/>
            <a:ext cx="11022659" cy="6020790"/>
          </a:xfrm>
        </p:spPr>
        <p:txBody>
          <a:bodyPr rtlCol="0">
            <a:normAutofit/>
          </a:bodyPr>
          <a:lstStyle>
            <a:defPPr>
              <a:defRPr lang="es-ES"/>
            </a:defPPr>
          </a:lstStyle>
          <a:p>
            <a:pPr marL="685800" indent="-685800">
              <a:buAutoNum type="arabicPeriod"/>
            </a:pPr>
            <a:r>
              <a:rPr lang="es-ES" b="1" dirty="0">
                <a:solidFill>
                  <a:schemeClr val="tx1"/>
                </a:solidFill>
                <a:latin typeface="Arial" panose="020B0604020202020204" pitchFamily="34" charset="0"/>
                <a:cs typeface="Arial" panose="020B0604020202020204" pitchFamily="34" charset="0"/>
              </a:rPr>
              <a:t>Llamamiento y comisión de Jeremías. </a:t>
            </a:r>
            <a:r>
              <a:rPr lang="es-ES" b="1" dirty="0" err="1">
                <a:solidFill>
                  <a:schemeClr val="tx1"/>
                </a:solidFill>
                <a:latin typeface="Arial" panose="020B0604020202020204" pitchFamily="34" charset="0"/>
                <a:cs typeface="Arial" panose="020B0604020202020204" pitchFamily="34" charset="0"/>
              </a:rPr>
              <a:t>Cap</a:t>
            </a:r>
            <a:r>
              <a:rPr lang="es-ES" b="1" dirty="0">
                <a:solidFill>
                  <a:schemeClr val="tx1"/>
                </a:solidFill>
                <a:latin typeface="Arial" panose="020B0604020202020204" pitchFamily="34" charset="0"/>
                <a:cs typeface="Arial" panose="020B0604020202020204" pitchFamily="34" charset="0"/>
              </a:rPr>
              <a:t> 1</a:t>
            </a:r>
          </a:p>
          <a:p>
            <a:pPr marL="685800" indent="-685800">
              <a:buAutoNum type="arabicPeriod"/>
            </a:pPr>
            <a:r>
              <a:rPr lang="es-ES" b="1" dirty="0">
                <a:solidFill>
                  <a:schemeClr val="tx1"/>
                </a:solidFill>
                <a:latin typeface="Arial" panose="020B0604020202020204" pitchFamily="34" charset="0"/>
                <a:cs typeface="Arial" panose="020B0604020202020204" pitchFamily="34" charset="0"/>
              </a:rPr>
              <a:t>Profecías concernientes a Judá. </a:t>
            </a:r>
            <a:r>
              <a:rPr lang="es-ES" b="1" dirty="0" err="1">
                <a:solidFill>
                  <a:schemeClr val="tx1"/>
                </a:solidFill>
                <a:latin typeface="Arial" panose="020B0604020202020204" pitchFamily="34" charset="0"/>
                <a:cs typeface="Arial" panose="020B0604020202020204" pitchFamily="34" charset="0"/>
              </a:rPr>
              <a:t>Cap</a:t>
            </a:r>
            <a:r>
              <a:rPr lang="es-ES" b="1" dirty="0">
                <a:solidFill>
                  <a:schemeClr val="tx1"/>
                </a:solidFill>
                <a:latin typeface="Arial" panose="020B0604020202020204" pitchFamily="34" charset="0"/>
                <a:cs typeface="Arial" panose="020B0604020202020204" pitchFamily="34" charset="0"/>
              </a:rPr>
              <a:t> 2-45</a:t>
            </a:r>
          </a:p>
          <a:p>
            <a:pPr marL="685800" indent="-685800">
              <a:buAutoNum type="arabicPeriod"/>
            </a:pPr>
            <a:r>
              <a:rPr lang="es-ES" b="1" dirty="0">
                <a:solidFill>
                  <a:schemeClr val="tx1"/>
                </a:solidFill>
                <a:latin typeface="Arial" panose="020B0604020202020204" pitchFamily="34" charset="0"/>
                <a:cs typeface="Arial" panose="020B0604020202020204" pitchFamily="34" charset="0"/>
              </a:rPr>
              <a:t>Profecías a las naciones. </a:t>
            </a:r>
            <a:r>
              <a:rPr lang="es-ES" b="1" dirty="0" err="1">
                <a:solidFill>
                  <a:schemeClr val="tx1"/>
                </a:solidFill>
                <a:latin typeface="Arial" panose="020B0604020202020204" pitchFamily="34" charset="0"/>
                <a:cs typeface="Arial" panose="020B0604020202020204" pitchFamily="34" charset="0"/>
              </a:rPr>
              <a:t>Cap</a:t>
            </a:r>
            <a:r>
              <a:rPr lang="es-ES" b="1" dirty="0">
                <a:solidFill>
                  <a:schemeClr val="tx1"/>
                </a:solidFill>
                <a:latin typeface="Arial" panose="020B0604020202020204" pitchFamily="34" charset="0"/>
                <a:cs typeface="Arial" panose="020B0604020202020204" pitchFamily="34" charset="0"/>
              </a:rPr>
              <a:t> 46-51</a:t>
            </a:r>
          </a:p>
          <a:p>
            <a:pPr marL="685800" indent="-685800">
              <a:buAutoNum type="arabicPeriod"/>
            </a:pPr>
            <a:r>
              <a:rPr lang="es-ES" b="1" dirty="0">
                <a:solidFill>
                  <a:schemeClr val="tx1"/>
                </a:solidFill>
                <a:latin typeface="Arial" panose="020B0604020202020204" pitchFamily="34" charset="0"/>
                <a:cs typeface="Arial" panose="020B0604020202020204" pitchFamily="34" charset="0"/>
              </a:rPr>
              <a:t>Suplemento histórico. </a:t>
            </a:r>
            <a:r>
              <a:rPr lang="es-ES" b="1" dirty="0" err="1">
                <a:solidFill>
                  <a:schemeClr val="tx1"/>
                </a:solidFill>
                <a:latin typeface="Arial" panose="020B0604020202020204" pitchFamily="34" charset="0"/>
                <a:cs typeface="Arial" panose="020B0604020202020204" pitchFamily="34" charset="0"/>
              </a:rPr>
              <a:t>Cap</a:t>
            </a:r>
            <a:r>
              <a:rPr lang="es-ES" b="1" dirty="0">
                <a:solidFill>
                  <a:schemeClr val="tx1"/>
                </a:solidFill>
                <a:latin typeface="Arial" panose="020B0604020202020204" pitchFamily="34" charset="0"/>
                <a:cs typeface="Arial" panose="020B0604020202020204" pitchFamily="34" charset="0"/>
              </a:rPr>
              <a:t> 52</a:t>
            </a:r>
          </a:p>
        </p:txBody>
      </p:sp>
      <p:pic>
        <p:nvPicPr>
          <p:cNvPr id="13" name="Marcador de posición de imagen 12" descr="Vista de ángulo bajo de edificios alto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9851" y="0"/>
            <a:ext cx="6114177" cy="9145017"/>
          </a:xfrm>
        </p:spPr>
      </p:pic>
      <p:sp>
        <p:nvSpPr>
          <p:cNvPr id="44" name="Elipse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5855024" y="8843219"/>
            <a:ext cx="411480" cy="411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stStyle>
          <a:p>
            <a:pPr algn="ctr" rtl="0"/>
            <a:endParaRPr lang="es-ES" sz="2700" dirty="0"/>
          </a:p>
        </p:txBody>
      </p:sp>
      <p:cxnSp>
        <p:nvCxnSpPr>
          <p:cNvPr id="43" name="Conector recto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146956" y="2864404"/>
            <a:ext cx="6241433" cy="622373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637A54B3-6232-D4C9-5D86-CBCBA60C8711}"/>
              </a:ext>
            </a:extLst>
          </p:cNvPr>
          <p:cNvPicPr>
            <a:picLocks noChangeAspect="1"/>
          </p:cNvPicPr>
          <p:nvPr/>
        </p:nvPicPr>
        <p:blipFill>
          <a:blip r:embed="rId4"/>
          <a:stretch>
            <a:fillRect/>
          </a:stretch>
        </p:blipFill>
        <p:spPr>
          <a:xfrm>
            <a:off x="660125" y="6856295"/>
            <a:ext cx="1916822" cy="1717911"/>
          </a:xfrm>
          <a:prstGeom prst="rect">
            <a:avLst/>
          </a:prstGeom>
        </p:spPr>
      </p:pic>
    </p:spTree>
    <p:extLst>
      <p:ext uri="{BB962C8B-B14F-4D97-AF65-F5344CB8AC3E}">
        <p14:creationId xmlns:p14="http://schemas.microsoft.com/office/powerpoint/2010/main" val="132953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BD1C4"/>
        </a:solidFill>
        <a:effectLst/>
      </p:bgPr>
    </p:bg>
    <p:spTree>
      <p:nvGrpSpPr>
        <p:cNvPr id="1" name=""/>
        <p:cNvGrpSpPr/>
        <p:nvPr/>
      </p:nvGrpSpPr>
      <p:grpSpPr>
        <a:xfrm>
          <a:off x="0" y="0"/>
          <a:ext cx="0" cy="0"/>
          <a:chOff x="0" y="0"/>
          <a:chExt cx="0" cy="0"/>
        </a:xfrm>
      </p:grpSpPr>
      <p:sp>
        <p:nvSpPr>
          <p:cNvPr id="5" name="Freeform 5"/>
          <p:cNvSpPr/>
          <p:nvPr/>
        </p:nvSpPr>
        <p:spPr>
          <a:xfrm rot="1972595">
            <a:off x="-4055324" y="3118524"/>
            <a:ext cx="5441478" cy="4640096"/>
          </a:xfrm>
          <a:custGeom>
            <a:avLst/>
            <a:gdLst/>
            <a:ahLst/>
            <a:cxnLst/>
            <a:rect l="l" t="t" r="r" b="b"/>
            <a:pathLst>
              <a:path w="5441478" h="4640096">
                <a:moveTo>
                  <a:pt x="0" y="0"/>
                </a:moveTo>
                <a:lnTo>
                  <a:pt x="5441477" y="0"/>
                </a:lnTo>
                <a:lnTo>
                  <a:pt x="5441477" y="4640096"/>
                </a:lnTo>
                <a:lnTo>
                  <a:pt x="0" y="4640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978564" flipH="1">
            <a:off x="16902658" y="3116748"/>
            <a:ext cx="5441478" cy="4640096"/>
          </a:xfrm>
          <a:custGeom>
            <a:avLst/>
            <a:gdLst/>
            <a:ahLst/>
            <a:cxnLst/>
            <a:rect l="l" t="t" r="r" b="b"/>
            <a:pathLst>
              <a:path w="5441478" h="4640096">
                <a:moveTo>
                  <a:pt x="5441477" y="0"/>
                </a:moveTo>
                <a:lnTo>
                  <a:pt x="0" y="0"/>
                </a:lnTo>
                <a:lnTo>
                  <a:pt x="0" y="4640097"/>
                </a:lnTo>
                <a:lnTo>
                  <a:pt x="5441477" y="4640097"/>
                </a:lnTo>
                <a:lnTo>
                  <a:pt x="544147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7052222" y="-24742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V="1">
            <a:off x="7052222" y="8863948"/>
            <a:ext cx="4114800" cy="4114800"/>
          </a:xfrm>
          <a:custGeom>
            <a:avLst/>
            <a:gdLst/>
            <a:ahLst/>
            <a:cxnLst/>
            <a:rect l="l" t="t" r="r" b="b"/>
            <a:pathLst>
              <a:path w="4114800" h="4114800">
                <a:moveTo>
                  <a:pt x="0" y="4114800"/>
                </a:moveTo>
                <a:lnTo>
                  <a:pt x="4114800" y="4114800"/>
                </a:lnTo>
                <a:lnTo>
                  <a:pt x="4114800"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202495" y="2148820"/>
            <a:ext cx="9814254" cy="1548501"/>
          </a:xfrm>
          <a:prstGeom prst="rect">
            <a:avLst/>
          </a:prstGeom>
        </p:spPr>
        <p:txBody>
          <a:bodyPr lIns="0" tIns="0" rIns="0" bIns="0" rtlCol="0" anchor="t">
            <a:spAutoFit/>
          </a:bodyPr>
          <a:lstStyle/>
          <a:p>
            <a:pPr marL="0" marR="0" lvl="0" indent="0" algn="ctr" defTabSz="914400" rtl="0" eaLnBrk="1" fontAlgn="auto" latinLnBrk="0" hangingPunct="1">
              <a:lnSpc>
                <a:spcPts val="11280"/>
              </a:lnSpc>
              <a:spcBef>
                <a:spcPts val="0"/>
              </a:spcBef>
              <a:spcAft>
                <a:spcPts val="0"/>
              </a:spcAft>
              <a:buClrTx/>
              <a:buSzTx/>
              <a:buFontTx/>
              <a:buNone/>
              <a:tabLst/>
              <a:defRPr/>
            </a:pPr>
            <a:r>
              <a:rPr kumimoji="0" lang="en-US" sz="12000" b="0" i="0" u="none" strike="noStrike" kern="1200" cap="none" spc="384" normalizeH="0" baseline="0" noProof="0" dirty="0" err="1">
                <a:ln>
                  <a:noFill/>
                </a:ln>
                <a:solidFill>
                  <a:srgbClr val="292727"/>
                </a:solidFill>
                <a:effectLst/>
                <a:uLnTx/>
                <a:uFillTx/>
                <a:latin typeface="29LT Zarid Display"/>
                <a:ea typeface="29LT Zarid Display"/>
                <a:cs typeface="29LT Zarid Display"/>
                <a:sym typeface="29LT Zarid Display"/>
              </a:rPr>
              <a:t>Verdad</a:t>
            </a:r>
            <a:r>
              <a:rPr kumimoji="0" lang="en-US" sz="12000" b="0" i="0" u="none" strike="noStrike" kern="1200" cap="none" spc="384" normalizeH="0" baseline="0" noProof="0" dirty="0">
                <a:ln>
                  <a:noFill/>
                </a:ln>
                <a:solidFill>
                  <a:srgbClr val="292727"/>
                </a:solidFill>
                <a:effectLst/>
                <a:uLnTx/>
                <a:uFillTx/>
                <a:latin typeface="29LT Zarid Display"/>
                <a:ea typeface="29LT Zarid Display"/>
                <a:cs typeface="29LT Zarid Display"/>
                <a:sym typeface="29LT Zarid Display"/>
              </a:rPr>
              <a:t> Biblica </a:t>
            </a:r>
          </a:p>
        </p:txBody>
      </p:sp>
      <p:sp>
        <p:nvSpPr>
          <p:cNvPr id="3" name="TextBox 2">
            <a:extLst>
              <a:ext uri="{FF2B5EF4-FFF2-40B4-BE49-F238E27FC236}">
                <a16:creationId xmlns:a16="http://schemas.microsoft.com/office/drawing/2014/main" id="{A93DF734-22A8-B60E-B767-4D5AB84CDEBC}"/>
              </a:ext>
            </a:extLst>
          </p:cNvPr>
          <p:cNvSpPr txBox="1"/>
          <p:nvPr/>
        </p:nvSpPr>
        <p:spPr>
          <a:xfrm>
            <a:off x="2209800" y="4238243"/>
            <a:ext cx="15033180" cy="1200329"/>
          </a:xfrm>
          <a:prstGeom prst="rect">
            <a:avLst/>
          </a:prstGeom>
          <a:noFill/>
        </p:spPr>
        <p:txBody>
          <a:bodyPr wrap="square">
            <a:spAutoFit/>
          </a:bodyPr>
          <a:lstStyle/>
          <a:p>
            <a:r>
              <a:rPr lang="es-MX" sz="7200" dirty="0">
                <a:latin typeface="Times New Roman" panose="02020603050405020304" pitchFamily="18" charset="0"/>
                <a:cs typeface="Times New Roman" panose="02020603050405020304" pitchFamily="18" charset="0"/>
              </a:rPr>
              <a:t>Jehová conoce el corazón del hombre</a:t>
            </a:r>
            <a:endParaRPr lang="es-CL"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106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AE2"/>
        </a:solidFill>
        <a:effectLst/>
      </p:bgPr>
    </p:bg>
    <p:spTree>
      <p:nvGrpSpPr>
        <p:cNvPr id="1" name=""/>
        <p:cNvGrpSpPr/>
        <p:nvPr/>
      </p:nvGrpSpPr>
      <p:grpSpPr>
        <a:xfrm>
          <a:off x="0" y="0"/>
          <a:ext cx="0" cy="0"/>
          <a:chOff x="0" y="0"/>
          <a:chExt cx="0" cy="0"/>
        </a:xfrm>
      </p:grpSpPr>
      <p:sp>
        <p:nvSpPr>
          <p:cNvPr id="3" name="Freeform 3"/>
          <p:cNvSpPr/>
          <p:nvPr/>
        </p:nvSpPr>
        <p:spPr>
          <a:xfrm flipH="1">
            <a:off x="50709" y="3009900"/>
            <a:ext cx="2780161" cy="7458968"/>
          </a:xfrm>
          <a:custGeom>
            <a:avLst/>
            <a:gdLst/>
            <a:ahLst/>
            <a:cxnLst/>
            <a:rect l="l" t="t" r="r" b="b"/>
            <a:pathLst>
              <a:path w="2780161" h="7458968">
                <a:moveTo>
                  <a:pt x="2780160" y="0"/>
                </a:moveTo>
                <a:lnTo>
                  <a:pt x="0" y="0"/>
                </a:lnTo>
                <a:lnTo>
                  <a:pt x="0" y="7458968"/>
                </a:lnTo>
                <a:lnTo>
                  <a:pt x="2780160" y="7458968"/>
                </a:lnTo>
                <a:lnTo>
                  <a:pt x="27801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L" dirty="0"/>
          </a:p>
        </p:txBody>
      </p:sp>
      <p:sp>
        <p:nvSpPr>
          <p:cNvPr id="4" name="Freeform 4"/>
          <p:cNvSpPr/>
          <p:nvPr/>
        </p:nvSpPr>
        <p:spPr>
          <a:xfrm>
            <a:off x="14630400" y="-540040"/>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TextBox 5">
            <a:extLst>
              <a:ext uri="{FF2B5EF4-FFF2-40B4-BE49-F238E27FC236}">
                <a16:creationId xmlns:a16="http://schemas.microsoft.com/office/drawing/2014/main" id="{EF58B09A-3DA7-9A41-73A1-736B674BE5CB}"/>
              </a:ext>
            </a:extLst>
          </p:cNvPr>
          <p:cNvSpPr txBox="1"/>
          <p:nvPr/>
        </p:nvSpPr>
        <p:spPr>
          <a:xfrm>
            <a:off x="533400" y="190500"/>
            <a:ext cx="14630400" cy="2308324"/>
          </a:xfrm>
          <a:prstGeom prst="rect">
            <a:avLst/>
          </a:prstGeom>
          <a:noFill/>
        </p:spPr>
        <p:txBody>
          <a:bodyPr wrap="square" rtlCol="0">
            <a:spAutoFit/>
          </a:bodyPr>
          <a:lstStyle/>
          <a:p>
            <a:r>
              <a:rPr lang="es-MX" sz="7200" dirty="0">
                <a:latin typeface="29LT Zarid Display" panose="020B0604020202020204" charset="-78"/>
                <a:cs typeface="29LT Zarid Display" panose="020B0604020202020204" charset="-78"/>
              </a:rPr>
              <a:t>La demanda de una conversión “de corazón”</a:t>
            </a:r>
          </a:p>
          <a:p>
            <a:r>
              <a:rPr lang="es-MX" sz="7200" dirty="0">
                <a:latin typeface="29LT Zarid Display" panose="020B0604020202020204" charset="-78"/>
                <a:cs typeface="29LT Zarid Display" panose="020B0604020202020204" charset="-78"/>
              </a:rPr>
              <a:t>Jeremías 4:1-4</a:t>
            </a:r>
            <a:endParaRPr lang="es-CL" sz="7200" dirty="0">
              <a:latin typeface="29LT Zarid Display" panose="020B0604020202020204" charset="-78"/>
              <a:cs typeface="29LT Zarid Display" panose="020B0604020202020204" charset="-78"/>
            </a:endParaRPr>
          </a:p>
        </p:txBody>
      </p:sp>
      <p:sp>
        <p:nvSpPr>
          <p:cNvPr id="7" name="TextBox 6">
            <a:extLst>
              <a:ext uri="{FF2B5EF4-FFF2-40B4-BE49-F238E27FC236}">
                <a16:creationId xmlns:a16="http://schemas.microsoft.com/office/drawing/2014/main" id="{3B7316E0-0DFC-A0F9-A46F-08576F228175}"/>
              </a:ext>
            </a:extLst>
          </p:cNvPr>
          <p:cNvSpPr txBox="1"/>
          <p:nvPr/>
        </p:nvSpPr>
        <p:spPr>
          <a:xfrm>
            <a:off x="2837797" y="3896085"/>
            <a:ext cx="14782800" cy="5632311"/>
          </a:xfrm>
          <a:prstGeom prst="rect">
            <a:avLst/>
          </a:prstGeom>
          <a:noFill/>
        </p:spPr>
        <p:txBody>
          <a:bodyPr wrap="square" rtlCol="0">
            <a:spAutoFit/>
          </a:bodyPr>
          <a:lstStyle/>
          <a:p>
            <a:r>
              <a:rPr lang="es-MX" sz="4000" dirty="0">
                <a:latin typeface="29LT Zarid Display" panose="020B0604020202020204" charset="-78"/>
                <a:cs typeface="29LT Zarid Display" panose="020B0604020202020204" charset="-78"/>
              </a:rPr>
              <a:t>[1] SI te has de convertir, oh Israel, dice Jehová, conviértete á mí; y si quitares de delante de mí tus abominaciones, no andarás de acá para allá.</a:t>
            </a:r>
          </a:p>
          <a:p>
            <a:r>
              <a:rPr lang="es-MX" sz="4000" dirty="0">
                <a:latin typeface="29LT Zarid Display" panose="020B0604020202020204" charset="-78"/>
                <a:cs typeface="29LT Zarid Display" panose="020B0604020202020204" charset="-78"/>
              </a:rPr>
              <a:t> [2] Y jurarás, diciendo, Vive Jehová, con verdad, con juicio, y con justicia: y bendecirse han en él las gentes, y en él se gloriarán. </a:t>
            </a:r>
          </a:p>
          <a:p>
            <a:r>
              <a:rPr lang="es-MX" sz="4000" dirty="0">
                <a:latin typeface="29LT Zarid Display" panose="020B0604020202020204" charset="-78"/>
                <a:cs typeface="29LT Zarid Display" panose="020B0604020202020204" charset="-78"/>
              </a:rPr>
              <a:t>[3] Porque así dice Jehová á todo varón de Judá y de </a:t>
            </a:r>
            <a:r>
              <a:rPr lang="es-MX" sz="4000" dirty="0" err="1">
                <a:latin typeface="29LT Zarid Display" panose="020B0604020202020204" charset="-78"/>
                <a:cs typeface="29LT Zarid Display" panose="020B0604020202020204" charset="-78"/>
              </a:rPr>
              <a:t>Jerusalem</a:t>
            </a:r>
            <a:r>
              <a:rPr lang="es-MX" sz="4000" dirty="0">
                <a:latin typeface="29LT Zarid Display" panose="020B0604020202020204" charset="-78"/>
                <a:cs typeface="29LT Zarid Display" panose="020B0604020202020204" charset="-78"/>
              </a:rPr>
              <a:t>: Haced barbecho para vosotros, y no sembréis sobre espinas.</a:t>
            </a:r>
          </a:p>
          <a:p>
            <a:r>
              <a:rPr lang="es-MX" sz="4000" dirty="0">
                <a:latin typeface="29LT Zarid Display" panose="020B0604020202020204" charset="-78"/>
                <a:cs typeface="29LT Zarid Display" panose="020B0604020202020204" charset="-78"/>
              </a:rPr>
              <a:t> [4] Circuncidaos á Jehová, y quitad los prepucios de vuestro corazón, varones de Judá y moradores de </a:t>
            </a:r>
            <a:r>
              <a:rPr lang="es-MX" sz="4000" dirty="0" err="1">
                <a:latin typeface="29LT Zarid Display" panose="020B0604020202020204" charset="-78"/>
                <a:cs typeface="29LT Zarid Display" panose="020B0604020202020204" charset="-78"/>
              </a:rPr>
              <a:t>Jerusalem</a:t>
            </a:r>
            <a:r>
              <a:rPr lang="es-MX" sz="4000" dirty="0">
                <a:latin typeface="29LT Zarid Display" panose="020B0604020202020204" charset="-78"/>
                <a:cs typeface="29LT Zarid Display" panose="020B0604020202020204" charset="-78"/>
              </a:rPr>
              <a:t>; no sea que mi ira salga como fuego, y se encienda y no haya quien apague, por la malicia de vuestras obras.</a:t>
            </a:r>
            <a:endParaRPr lang="es-CL" sz="4000" dirty="0">
              <a:latin typeface="29LT Zarid Display" panose="020B0604020202020204" charset="-78"/>
              <a:cs typeface="29LT Zarid Display" panose="020B0604020202020204" charset="-7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5687</Words>
  <Application>Microsoft Office PowerPoint</Application>
  <PresentationFormat>Custom</PresentationFormat>
  <Paragraphs>294</Paragraphs>
  <Slides>38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Glacial Indifference Bold</vt:lpstr>
      <vt:lpstr>Centaur</vt:lpstr>
      <vt:lpstr>Aharoni</vt:lpstr>
      <vt:lpstr>29LT Zarid Display</vt:lpstr>
      <vt:lpstr>Times New Roman</vt:lpstr>
      <vt:lpstr>Calibri</vt:lpstr>
      <vt:lpstr>Glacial Indifference</vt:lpstr>
      <vt:lpstr>Office Theme</vt:lpstr>
      <vt:lpstr>PowerPoint Presentation</vt:lpstr>
      <vt:lpstr>1. VERDAD BÍBLICA  “no tengas miedo de servir al Señor”</vt:lpstr>
      <vt:lpstr>2. VERDAD BÍBLICA  “prepárate para la batalla”</vt:lpstr>
      <vt:lpstr>3. VERDAD BIBLICA</vt:lpstr>
      <vt:lpstr>Dios perdona y muestra su amor incondicional cuando hay un verdadero arrepentimiento</vt:lpstr>
      <vt:lpstr>LA MISERICORDIA DE DIOS ES INFINITA</vt:lpstr>
      <vt:lpstr>BOSQUEJO DEL LIBRO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Universidad Proyecto Final de Grado Geométrico Minimalista Verde y Beige</dc:title>
  <cp:lastModifiedBy>Benjamin Adoni Osses Almonacid</cp:lastModifiedBy>
  <cp:revision>14</cp:revision>
  <dcterms:created xsi:type="dcterms:W3CDTF">2006-08-16T00:00:00Z</dcterms:created>
  <dcterms:modified xsi:type="dcterms:W3CDTF">2024-09-08T05:30:30Z</dcterms:modified>
  <dc:identifier>DAGQHvI0hsQ</dc:identifier>
</cp:coreProperties>
</file>