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4"/>
  </p:sldMasterIdLst>
  <p:notesMasterIdLst>
    <p:notesMasterId r:id="rId43"/>
  </p:notesMasterIdLst>
  <p:handoutMasterIdLst>
    <p:handoutMasterId r:id="rId44"/>
  </p:handoutMasterIdLst>
  <p:sldIdLst>
    <p:sldId id="257" r:id="rId5"/>
    <p:sldId id="2745" r:id="rId6"/>
    <p:sldId id="2721" r:id="rId7"/>
    <p:sldId id="2754" r:id="rId8"/>
    <p:sldId id="2755" r:id="rId9"/>
    <p:sldId id="2746" r:id="rId10"/>
    <p:sldId id="2747" r:id="rId11"/>
    <p:sldId id="2748" r:id="rId12"/>
    <p:sldId id="2749" r:id="rId13"/>
    <p:sldId id="2750" r:id="rId14"/>
    <p:sldId id="2751" r:id="rId15"/>
    <p:sldId id="2752" r:id="rId16"/>
    <p:sldId id="2753" r:id="rId17"/>
    <p:sldId id="277" r:id="rId18"/>
    <p:sldId id="2757" r:id="rId19"/>
    <p:sldId id="2759" r:id="rId20"/>
    <p:sldId id="2756" r:id="rId21"/>
    <p:sldId id="2758" r:id="rId22"/>
    <p:sldId id="2765" r:id="rId23"/>
    <p:sldId id="2760" r:id="rId24"/>
    <p:sldId id="2761" r:id="rId25"/>
    <p:sldId id="2763" r:id="rId26"/>
    <p:sldId id="2764" r:id="rId27"/>
    <p:sldId id="2771" r:id="rId28"/>
    <p:sldId id="2767" r:id="rId29"/>
    <p:sldId id="2772" r:id="rId30"/>
    <p:sldId id="2774" r:id="rId31"/>
    <p:sldId id="2766" r:id="rId32"/>
    <p:sldId id="2773" r:id="rId33"/>
    <p:sldId id="2768" r:id="rId34"/>
    <p:sldId id="2778" r:id="rId35"/>
    <p:sldId id="2779" r:id="rId36"/>
    <p:sldId id="2769" r:id="rId37"/>
    <p:sldId id="2777" r:id="rId38"/>
    <p:sldId id="2780" r:id="rId39"/>
    <p:sldId id="2775" r:id="rId40"/>
    <p:sldId id="2762" r:id="rId41"/>
    <p:sldId id="278" r:id="rId4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7" autoAdjust="0"/>
    <p:restoredTop sz="78966" autoAdjust="0"/>
  </p:normalViewPr>
  <p:slideViewPr>
    <p:cSldViewPr snapToGrid="0" snapToObjects="1">
      <p:cViewPr varScale="1">
        <p:scale>
          <a:sx n="90" d="100"/>
          <a:sy n="90" d="100"/>
        </p:scale>
        <p:origin x="1320" y="84"/>
      </p:cViewPr>
      <p:guideLst/>
    </p:cSldViewPr>
  </p:slideViewPr>
  <p:notesTextViewPr>
    <p:cViewPr>
      <p:scale>
        <a:sx n="1" d="1"/>
        <a:sy n="1" d="1"/>
      </p:scale>
      <p:origin x="0" y="-324"/>
    </p:cViewPr>
  </p:notesTextViewPr>
  <p:notesViewPr>
    <p:cSldViewPr snapToGrid="0" snapToObjects="1">
      <p:cViewPr varScale="1">
        <p:scale>
          <a:sx n="86" d="100"/>
          <a:sy n="86"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08/layout/VerticalCurvedList" loCatId="list" qsTypeId="urn:microsoft.com/office/officeart/2005/8/quickstyle/simple1" qsCatId="simple" csTypeId="urn:microsoft.com/office/officeart/2018/5/colors/Iconchunking_neutralicon_accent1_2" csCatId="accent1" phldr="1"/>
      <dgm:spPr/>
      <dgm:t>
        <a:bodyPr rtlCol="0"/>
        <a:lstStyle/>
        <a:p>
          <a:pPr rtl="0"/>
          <a:endParaRPr lang="en-US"/>
        </a:p>
      </dgm:t>
    </dgm:pt>
    <dgm:pt modelId="{41CDB9B8-E81E-41E7-AE89-8F6EDFC88D92}">
      <dgm:prSet/>
      <dgm:spPr/>
      <dgm:t>
        <a:bodyPr rtlCol="0" anchor="ctr"/>
        <a:lstStyle/>
        <a:p>
          <a:pPr rtl="0">
            <a:defRPr cap="all"/>
          </a:pPr>
          <a:r>
            <a:rPr lang="es-ES" noProof="0" dirty="0">
              <a:solidFill>
                <a:schemeClr val="accent3"/>
              </a:solidFill>
            </a:rPr>
            <a:t>Lección del alfarero</a:t>
          </a:r>
        </a:p>
      </dgm:t>
    </dgm:pt>
    <dgm:pt modelId="{5D2FF527-BA77-40BE-9414-16FAE46386BB}" type="parTrans" cxnId="{21EB7847-13AE-4881-9090-909F31360F4E}">
      <dgm:prSet/>
      <dgm:spPr/>
      <dgm:t>
        <a:bodyPr rtlCol="0"/>
        <a:lstStyle/>
        <a:p>
          <a:pPr rtl="0"/>
          <a:endParaRPr lang="es-ES" sz="1400" noProof="0" dirty="0"/>
        </a:p>
      </dgm:t>
    </dgm:pt>
    <dgm:pt modelId="{BA791450-8D1E-4A6F-B71D-2984D9E245C4}" type="sibTrans" cxnId="{21EB7847-13AE-4881-9090-909F31360F4E}">
      <dgm:prSet/>
      <dgm:spPr/>
      <dgm:t>
        <a:bodyPr rtlCol="0"/>
        <a:lstStyle/>
        <a:p>
          <a:pPr rtl="0"/>
          <a:endParaRPr lang="es-ES" noProof="0" dirty="0"/>
        </a:p>
      </dgm:t>
    </dgm:pt>
    <dgm:pt modelId="{4D7D34C7-9466-4514-BF51-7396C17436B5}">
      <dgm:prSet/>
      <dgm:spPr/>
      <dgm:t>
        <a:bodyPr rtlCol="0" anchor="ctr"/>
        <a:lstStyle/>
        <a:p>
          <a:pPr rtl="0">
            <a:defRPr cap="all"/>
          </a:pPr>
          <a:r>
            <a:rPr lang="es-ES" noProof="0" dirty="0">
              <a:solidFill>
                <a:schemeClr val="accent3"/>
              </a:solidFill>
            </a:rPr>
            <a:t>El mensaje de advertencia y esperanza</a:t>
          </a:r>
        </a:p>
      </dgm:t>
    </dgm:pt>
    <dgm:pt modelId="{37DD6CE0-C2AA-4EB6-9E7D-14AED2127C40}" type="parTrans" cxnId="{7EEBEB1B-497E-4365-84F9-FBB75D7759E5}">
      <dgm:prSet/>
      <dgm:spPr/>
      <dgm:t>
        <a:bodyPr rtlCol="0"/>
        <a:lstStyle/>
        <a:p>
          <a:pPr rtl="0"/>
          <a:endParaRPr lang="es-ES" sz="1400" noProof="0" dirty="0"/>
        </a:p>
      </dgm:t>
    </dgm:pt>
    <dgm:pt modelId="{483498F9-A0C2-4668-85AB-D8E6E254F73B}" type="sibTrans" cxnId="{7EEBEB1B-497E-4365-84F9-FBB75D7759E5}">
      <dgm:prSet/>
      <dgm:spPr/>
      <dgm:t>
        <a:bodyPr rtlCol="0"/>
        <a:lstStyle/>
        <a:p>
          <a:pPr rtl="0"/>
          <a:endParaRPr lang="es-ES" noProof="0" dirty="0"/>
        </a:p>
      </dgm:t>
    </dgm:pt>
    <dgm:pt modelId="{8E185869-F0D4-43E2-B08A-2F3E83EE98F3}">
      <dgm:prSet/>
      <dgm:spPr/>
      <dgm:t>
        <a:bodyPr rtlCol="0" anchor="ctr"/>
        <a:lstStyle/>
        <a:p>
          <a:pPr rtl="0">
            <a:defRPr cap="all"/>
          </a:pPr>
          <a:r>
            <a:rPr lang="es-ES" noProof="0" dirty="0">
              <a:solidFill>
                <a:schemeClr val="accent3"/>
              </a:solidFill>
            </a:rPr>
            <a:t>El llamado al arrepentimiento de juda</a:t>
          </a:r>
        </a:p>
      </dgm:t>
    </dgm:pt>
    <dgm:pt modelId="{7EE27099-92EA-4EDF-B176-0E355876D272}" type="parTrans" cxnId="{7F970F62-30E3-4F5B-A242-825013BF84A8}">
      <dgm:prSet/>
      <dgm:spPr/>
      <dgm:t>
        <a:bodyPr rtlCol="0"/>
        <a:lstStyle/>
        <a:p>
          <a:pPr rtl="0"/>
          <a:endParaRPr lang="es-ES" sz="1400" noProof="0" dirty="0"/>
        </a:p>
      </dgm:t>
    </dgm:pt>
    <dgm:pt modelId="{77D0876E-2BA2-4E28-ADB5-9885FCB7156A}" type="sibTrans" cxnId="{7F970F62-30E3-4F5B-A242-825013BF84A8}">
      <dgm:prSet/>
      <dgm:spPr/>
      <dgm:t>
        <a:bodyPr rtlCol="0"/>
        <a:lstStyle/>
        <a:p>
          <a:pPr rtl="0"/>
          <a:endParaRPr lang="es-ES" noProof="0" dirty="0"/>
        </a:p>
      </dgm:t>
    </dgm:pt>
    <dgm:pt modelId="{637B4366-F8A2-49BA-8665-EE02D862F583}">
      <dgm:prSet/>
      <dgm:spPr/>
      <dgm:t>
        <a:bodyPr rtlCol="0" anchor="ctr"/>
        <a:lstStyle/>
        <a:p>
          <a:pPr rtl="0">
            <a:defRPr cap="all"/>
          </a:pPr>
          <a:r>
            <a:rPr lang="es-ES" noProof="0" dirty="0">
              <a:solidFill>
                <a:schemeClr val="accent3"/>
              </a:solidFill>
            </a:rPr>
            <a:t>Las consecuencias de rechazar a dios</a:t>
          </a:r>
        </a:p>
      </dgm:t>
    </dgm:pt>
    <dgm:pt modelId="{78ECE2FC-E7CF-47F5-8B6C-74307E95939D}" type="parTrans" cxnId="{C9B0BC2D-5B5D-4FC6-AF36-623A673AB1F1}">
      <dgm:prSet/>
      <dgm:spPr/>
      <dgm:t>
        <a:bodyPr/>
        <a:lstStyle/>
        <a:p>
          <a:endParaRPr lang="es-CL"/>
        </a:p>
      </dgm:t>
    </dgm:pt>
    <dgm:pt modelId="{5722B5F3-3509-4CBB-A3D1-ABFA0B3948BB}" type="sibTrans" cxnId="{C9B0BC2D-5B5D-4FC6-AF36-623A673AB1F1}">
      <dgm:prSet/>
      <dgm:spPr/>
      <dgm:t>
        <a:bodyPr/>
        <a:lstStyle/>
        <a:p>
          <a:endParaRPr lang="es-CL"/>
        </a:p>
      </dgm:t>
    </dgm:pt>
    <dgm:pt modelId="{5DF8BC6B-83B5-4E40-B0DC-C3D1D9545E7F}">
      <dgm:prSet/>
      <dgm:spPr/>
      <dgm:t>
        <a:bodyPr rtlCol="0" anchor="ctr"/>
        <a:lstStyle/>
        <a:p>
          <a:pPr rtl="0">
            <a:defRPr cap="all"/>
          </a:pPr>
          <a:r>
            <a:rPr lang="es-ES" noProof="0" dirty="0">
              <a:solidFill>
                <a:schemeClr val="accent3"/>
              </a:solidFill>
            </a:rPr>
            <a:t>La reacción del pueblo contra Jeremías</a:t>
          </a:r>
        </a:p>
      </dgm:t>
    </dgm:pt>
    <dgm:pt modelId="{401B39C9-0D13-4184-89F6-44551AD19F2D}" type="parTrans" cxnId="{573CAE29-7D25-4991-AA8A-BB96AE6DE0D5}">
      <dgm:prSet/>
      <dgm:spPr/>
      <dgm:t>
        <a:bodyPr/>
        <a:lstStyle/>
        <a:p>
          <a:endParaRPr lang="es-CL"/>
        </a:p>
      </dgm:t>
    </dgm:pt>
    <dgm:pt modelId="{4D47CBE7-D31C-4B20-B2D0-9D37BE2D0D5C}" type="sibTrans" cxnId="{573CAE29-7D25-4991-AA8A-BB96AE6DE0D5}">
      <dgm:prSet/>
      <dgm:spPr/>
      <dgm:t>
        <a:bodyPr/>
        <a:lstStyle/>
        <a:p>
          <a:endParaRPr lang="es-CL"/>
        </a:p>
      </dgm:t>
    </dgm:pt>
    <dgm:pt modelId="{804947E5-9ACC-416F-B12C-5E8D1E342FFC}" type="pres">
      <dgm:prSet presAssocID="{7B62DEA7-9DCD-4B2E-9DC5-BE121C266AFD}" presName="Name0" presStyleCnt="0">
        <dgm:presLayoutVars>
          <dgm:chMax val="7"/>
          <dgm:chPref val="7"/>
          <dgm:dir/>
        </dgm:presLayoutVars>
      </dgm:prSet>
      <dgm:spPr/>
    </dgm:pt>
    <dgm:pt modelId="{587B5E1D-0E75-4F44-854F-4E2FC93D13B0}" type="pres">
      <dgm:prSet presAssocID="{7B62DEA7-9DCD-4B2E-9DC5-BE121C266AFD}" presName="Name1" presStyleCnt="0"/>
      <dgm:spPr/>
    </dgm:pt>
    <dgm:pt modelId="{D7EB821A-9A40-4975-B97C-FB06FBDEF0F0}" type="pres">
      <dgm:prSet presAssocID="{7B62DEA7-9DCD-4B2E-9DC5-BE121C266AFD}" presName="cycle" presStyleCnt="0"/>
      <dgm:spPr/>
    </dgm:pt>
    <dgm:pt modelId="{06FA2FF6-4E84-405E-A36A-F25BE5045074}" type="pres">
      <dgm:prSet presAssocID="{7B62DEA7-9DCD-4B2E-9DC5-BE121C266AFD}" presName="srcNode" presStyleLbl="node1" presStyleIdx="0" presStyleCnt="5"/>
      <dgm:spPr/>
    </dgm:pt>
    <dgm:pt modelId="{88C3B4D0-57A0-407B-87F2-AD9BD85D4DE7}" type="pres">
      <dgm:prSet presAssocID="{7B62DEA7-9DCD-4B2E-9DC5-BE121C266AFD}" presName="conn" presStyleLbl="parChTrans1D2" presStyleIdx="0" presStyleCnt="1"/>
      <dgm:spPr/>
    </dgm:pt>
    <dgm:pt modelId="{0C2817A7-AEAB-4CA5-83F7-47B02788855A}" type="pres">
      <dgm:prSet presAssocID="{7B62DEA7-9DCD-4B2E-9DC5-BE121C266AFD}" presName="extraNode" presStyleLbl="node1" presStyleIdx="0" presStyleCnt="5"/>
      <dgm:spPr/>
    </dgm:pt>
    <dgm:pt modelId="{2585EA8F-E3AC-4656-B2D3-4676B23D9E59}" type="pres">
      <dgm:prSet presAssocID="{7B62DEA7-9DCD-4B2E-9DC5-BE121C266AFD}" presName="dstNode" presStyleLbl="node1" presStyleIdx="0" presStyleCnt="5"/>
      <dgm:spPr/>
    </dgm:pt>
    <dgm:pt modelId="{F887C803-1A6D-4297-B616-77D883BCD07E}" type="pres">
      <dgm:prSet presAssocID="{41CDB9B8-E81E-41E7-AE89-8F6EDFC88D92}" presName="text_1" presStyleLbl="node1" presStyleIdx="0" presStyleCnt="5">
        <dgm:presLayoutVars>
          <dgm:bulletEnabled val="1"/>
        </dgm:presLayoutVars>
      </dgm:prSet>
      <dgm:spPr/>
    </dgm:pt>
    <dgm:pt modelId="{1E85D2C4-431B-4DD8-82F1-F3A35093AF7B}" type="pres">
      <dgm:prSet presAssocID="{41CDB9B8-E81E-41E7-AE89-8F6EDFC88D92}" presName="accent_1" presStyleCnt="0"/>
      <dgm:spPr/>
    </dgm:pt>
    <dgm:pt modelId="{055C0670-49B2-4EC8-A0F4-59006CD04165}" type="pres">
      <dgm:prSet presAssocID="{41CDB9B8-E81E-41E7-AE89-8F6EDFC88D92}" presName="accentRepeatNode" presStyleLbl="solidFgAcc1" presStyleIdx="0" presStyleCnt="5"/>
      <dgm:spPr/>
    </dgm:pt>
    <dgm:pt modelId="{0298EAB3-1543-41FD-81C8-9923475DA588}" type="pres">
      <dgm:prSet presAssocID="{4D7D34C7-9466-4514-BF51-7396C17436B5}" presName="text_2" presStyleLbl="node1" presStyleIdx="1" presStyleCnt="5">
        <dgm:presLayoutVars>
          <dgm:bulletEnabled val="1"/>
        </dgm:presLayoutVars>
      </dgm:prSet>
      <dgm:spPr/>
    </dgm:pt>
    <dgm:pt modelId="{735912B6-A1F0-4C3A-8FF9-5F4B015E646E}" type="pres">
      <dgm:prSet presAssocID="{4D7D34C7-9466-4514-BF51-7396C17436B5}" presName="accent_2" presStyleCnt="0"/>
      <dgm:spPr/>
    </dgm:pt>
    <dgm:pt modelId="{ED8AE726-C8D1-42AB-AA94-1DA2AADBD5EA}" type="pres">
      <dgm:prSet presAssocID="{4D7D34C7-9466-4514-BF51-7396C17436B5}" presName="accentRepeatNode" presStyleLbl="solidFgAcc1" presStyleIdx="1" presStyleCnt="5"/>
      <dgm:spPr/>
    </dgm:pt>
    <dgm:pt modelId="{CA1F7B3A-F0F3-4E48-8308-CFC14CC15341}" type="pres">
      <dgm:prSet presAssocID="{8E185869-F0D4-43E2-B08A-2F3E83EE98F3}" presName="text_3" presStyleLbl="node1" presStyleIdx="2" presStyleCnt="5">
        <dgm:presLayoutVars>
          <dgm:bulletEnabled val="1"/>
        </dgm:presLayoutVars>
      </dgm:prSet>
      <dgm:spPr/>
    </dgm:pt>
    <dgm:pt modelId="{4DDA6F27-1B94-4239-93F3-FCC48A0FA815}" type="pres">
      <dgm:prSet presAssocID="{8E185869-F0D4-43E2-B08A-2F3E83EE98F3}" presName="accent_3" presStyleCnt="0"/>
      <dgm:spPr/>
    </dgm:pt>
    <dgm:pt modelId="{186C8635-645D-4DEC-8A56-213F2E8273F6}" type="pres">
      <dgm:prSet presAssocID="{8E185869-F0D4-43E2-B08A-2F3E83EE98F3}" presName="accentRepeatNode" presStyleLbl="solidFgAcc1" presStyleIdx="2" presStyleCnt="5"/>
      <dgm:spPr/>
    </dgm:pt>
    <dgm:pt modelId="{383B7E43-CAF7-42A9-AA31-E6FFC8171B6F}" type="pres">
      <dgm:prSet presAssocID="{637B4366-F8A2-49BA-8665-EE02D862F583}" presName="text_4" presStyleLbl="node1" presStyleIdx="3" presStyleCnt="5">
        <dgm:presLayoutVars>
          <dgm:bulletEnabled val="1"/>
        </dgm:presLayoutVars>
      </dgm:prSet>
      <dgm:spPr/>
    </dgm:pt>
    <dgm:pt modelId="{218D46E8-0C5D-4B74-863C-BB1989374528}" type="pres">
      <dgm:prSet presAssocID="{637B4366-F8A2-49BA-8665-EE02D862F583}" presName="accent_4" presStyleCnt="0"/>
      <dgm:spPr/>
    </dgm:pt>
    <dgm:pt modelId="{461C4609-4758-46C7-8E4E-D7545C219E82}" type="pres">
      <dgm:prSet presAssocID="{637B4366-F8A2-49BA-8665-EE02D862F583}" presName="accentRepeatNode" presStyleLbl="solidFgAcc1" presStyleIdx="3" presStyleCnt="5"/>
      <dgm:spPr/>
    </dgm:pt>
    <dgm:pt modelId="{F23C551A-3218-4733-8753-EFBD16A83554}" type="pres">
      <dgm:prSet presAssocID="{5DF8BC6B-83B5-4E40-B0DC-C3D1D9545E7F}" presName="text_5" presStyleLbl="node1" presStyleIdx="4" presStyleCnt="5">
        <dgm:presLayoutVars>
          <dgm:bulletEnabled val="1"/>
        </dgm:presLayoutVars>
      </dgm:prSet>
      <dgm:spPr/>
    </dgm:pt>
    <dgm:pt modelId="{CBF3411B-E200-45CD-937B-C2FB5FA3AA6F}" type="pres">
      <dgm:prSet presAssocID="{5DF8BC6B-83B5-4E40-B0DC-C3D1D9545E7F}" presName="accent_5" presStyleCnt="0"/>
      <dgm:spPr/>
    </dgm:pt>
    <dgm:pt modelId="{479C876F-8C21-4D7F-83B0-47E5B0D7E1DC}" type="pres">
      <dgm:prSet presAssocID="{5DF8BC6B-83B5-4E40-B0DC-C3D1D9545E7F}" presName="accentRepeatNode" presStyleLbl="solidFgAcc1" presStyleIdx="4" presStyleCnt="5"/>
      <dgm:spPr/>
    </dgm:pt>
  </dgm:ptLst>
  <dgm:cxnLst>
    <dgm:cxn modelId="{22293112-65F6-4E17-9977-E001CFF061DC}" type="presOf" srcId="{637B4366-F8A2-49BA-8665-EE02D862F583}" destId="{383B7E43-CAF7-42A9-AA31-E6FFC8171B6F}" srcOrd="0" destOrd="0" presId="urn:microsoft.com/office/officeart/2008/layout/VerticalCurvedList"/>
    <dgm:cxn modelId="{7EEBEB1B-497E-4365-84F9-FBB75D7759E5}" srcId="{7B62DEA7-9DCD-4B2E-9DC5-BE121C266AFD}" destId="{4D7D34C7-9466-4514-BF51-7396C17436B5}" srcOrd="1" destOrd="0" parTransId="{37DD6CE0-C2AA-4EB6-9E7D-14AED2127C40}" sibTransId="{483498F9-A0C2-4668-85AB-D8E6E254F73B}"/>
    <dgm:cxn modelId="{573CAE29-7D25-4991-AA8A-BB96AE6DE0D5}" srcId="{7B62DEA7-9DCD-4B2E-9DC5-BE121C266AFD}" destId="{5DF8BC6B-83B5-4E40-B0DC-C3D1D9545E7F}" srcOrd="4" destOrd="0" parTransId="{401B39C9-0D13-4184-89F6-44551AD19F2D}" sibTransId="{4D47CBE7-D31C-4B20-B2D0-9D37BE2D0D5C}"/>
    <dgm:cxn modelId="{C9B0BC2D-5B5D-4FC6-AF36-623A673AB1F1}" srcId="{7B62DEA7-9DCD-4B2E-9DC5-BE121C266AFD}" destId="{637B4366-F8A2-49BA-8665-EE02D862F583}" srcOrd="3" destOrd="0" parTransId="{78ECE2FC-E7CF-47F5-8B6C-74307E95939D}" sibTransId="{5722B5F3-3509-4CBB-A3D1-ABFA0B3948BB}"/>
    <dgm:cxn modelId="{7CF14734-92F4-4254-B7AE-56381B1967C0}" type="presOf" srcId="{7B62DEA7-9DCD-4B2E-9DC5-BE121C266AFD}" destId="{804947E5-9ACC-416F-B12C-5E8D1E342FFC}" srcOrd="0" destOrd="0" presId="urn:microsoft.com/office/officeart/2008/layout/VerticalCurvedList"/>
    <dgm:cxn modelId="{BDDBE83C-25B6-440E-B56F-F03A1E5B9F41}" type="presOf" srcId="{8E185869-F0D4-43E2-B08A-2F3E83EE98F3}" destId="{CA1F7B3A-F0F3-4E48-8308-CFC14CC15341}" srcOrd="0" destOrd="0" presId="urn:microsoft.com/office/officeart/2008/layout/VerticalCurvedList"/>
    <dgm:cxn modelId="{7F970F62-30E3-4F5B-A242-825013BF84A8}" srcId="{7B62DEA7-9DCD-4B2E-9DC5-BE121C266AFD}" destId="{8E185869-F0D4-43E2-B08A-2F3E83EE98F3}" srcOrd="2" destOrd="0" parTransId="{7EE27099-92EA-4EDF-B176-0E355876D272}" sibTransId="{77D0876E-2BA2-4E28-ADB5-9885FCB7156A}"/>
    <dgm:cxn modelId="{61598B42-5F61-49AA-9CC1-B6A61FFEB2A8}" type="presOf" srcId="{41CDB9B8-E81E-41E7-AE89-8F6EDFC88D92}" destId="{F887C803-1A6D-4297-B616-77D883BCD07E}" srcOrd="0" destOrd="0" presId="urn:microsoft.com/office/officeart/2008/layout/VerticalCurvedList"/>
    <dgm:cxn modelId="{42EA9345-B1E1-4D51-9CB3-310917F47824}" type="presOf" srcId="{4D7D34C7-9466-4514-BF51-7396C17436B5}" destId="{0298EAB3-1543-41FD-81C8-9923475DA588}" srcOrd="0" destOrd="0" presId="urn:microsoft.com/office/officeart/2008/layout/VerticalCurvedList"/>
    <dgm:cxn modelId="{21EB7847-13AE-4881-9090-909F31360F4E}" srcId="{7B62DEA7-9DCD-4B2E-9DC5-BE121C266AFD}" destId="{41CDB9B8-E81E-41E7-AE89-8F6EDFC88D92}" srcOrd="0" destOrd="0" parTransId="{5D2FF527-BA77-40BE-9414-16FAE46386BB}" sibTransId="{BA791450-8D1E-4A6F-B71D-2984D9E245C4}"/>
    <dgm:cxn modelId="{77CF6168-9C9C-46E1-8FAA-7E47CB369F53}" type="presOf" srcId="{5DF8BC6B-83B5-4E40-B0DC-C3D1D9545E7F}" destId="{F23C551A-3218-4733-8753-EFBD16A83554}" srcOrd="0" destOrd="0" presId="urn:microsoft.com/office/officeart/2008/layout/VerticalCurvedList"/>
    <dgm:cxn modelId="{77E3A2CA-FDAB-4198-BD1F-AF71A4266E01}" type="presOf" srcId="{BA791450-8D1E-4A6F-B71D-2984D9E245C4}" destId="{88C3B4D0-57A0-407B-87F2-AD9BD85D4DE7}" srcOrd="0" destOrd="0" presId="urn:microsoft.com/office/officeart/2008/layout/VerticalCurvedList"/>
    <dgm:cxn modelId="{817E59CB-596C-453B-AE46-2F6713C39F08}" type="presParOf" srcId="{804947E5-9ACC-416F-B12C-5E8D1E342FFC}" destId="{587B5E1D-0E75-4F44-854F-4E2FC93D13B0}" srcOrd="0" destOrd="0" presId="urn:microsoft.com/office/officeart/2008/layout/VerticalCurvedList"/>
    <dgm:cxn modelId="{BB334608-C6A6-4D7A-95EC-0E8D4E9E3C3C}" type="presParOf" srcId="{587B5E1D-0E75-4F44-854F-4E2FC93D13B0}" destId="{D7EB821A-9A40-4975-B97C-FB06FBDEF0F0}" srcOrd="0" destOrd="0" presId="urn:microsoft.com/office/officeart/2008/layout/VerticalCurvedList"/>
    <dgm:cxn modelId="{10C283FD-5D6C-4C5B-B309-333030CB4C48}" type="presParOf" srcId="{D7EB821A-9A40-4975-B97C-FB06FBDEF0F0}" destId="{06FA2FF6-4E84-405E-A36A-F25BE5045074}" srcOrd="0" destOrd="0" presId="urn:microsoft.com/office/officeart/2008/layout/VerticalCurvedList"/>
    <dgm:cxn modelId="{9DEC52B7-AB0E-4E73-8D44-CD572A592FB2}" type="presParOf" srcId="{D7EB821A-9A40-4975-B97C-FB06FBDEF0F0}" destId="{88C3B4D0-57A0-407B-87F2-AD9BD85D4DE7}" srcOrd="1" destOrd="0" presId="urn:microsoft.com/office/officeart/2008/layout/VerticalCurvedList"/>
    <dgm:cxn modelId="{9AD49427-F91C-4926-B61A-DA2DB74C4F81}" type="presParOf" srcId="{D7EB821A-9A40-4975-B97C-FB06FBDEF0F0}" destId="{0C2817A7-AEAB-4CA5-83F7-47B02788855A}" srcOrd="2" destOrd="0" presId="urn:microsoft.com/office/officeart/2008/layout/VerticalCurvedList"/>
    <dgm:cxn modelId="{04CF49C1-329E-48B4-8AA6-E340552B441D}" type="presParOf" srcId="{D7EB821A-9A40-4975-B97C-FB06FBDEF0F0}" destId="{2585EA8F-E3AC-4656-B2D3-4676B23D9E59}" srcOrd="3" destOrd="0" presId="urn:microsoft.com/office/officeart/2008/layout/VerticalCurvedList"/>
    <dgm:cxn modelId="{ECE40D30-DC42-4EE5-AE37-154CF5CC0AAD}" type="presParOf" srcId="{587B5E1D-0E75-4F44-854F-4E2FC93D13B0}" destId="{F887C803-1A6D-4297-B616-77D883BCD07E}" srcOrd="1" destOrd="0" presId="urn:microsoft.com/office/officeart/2008/layout/VerticalCurvedList"/>
    <dgm:cxn modelId="{5399B471-6C67-496A-8526-D34DD5FAFA85}" type="presParOf" srcId="{587B5E1D-0E75-4F44-854F-4E2FC93D13B0}" destId="{1E85D2C4-431B-4DD8-82F1-F3A35093AF7B}" srcOrd="2" destOrd="0" presId="urn:microsoft.com/office/officeart/2008/layout/VerticalCurvedList"/>
    <dgm:cxn modelId="{1A631FAA-2ADD-4745-B3EA-B4497A1946FE}" type="presParOf" srcId="{1E85D2C4-431B-4DD8-82F1-F3A35093AF7B}" destId="{055C0670-49B2-4EC8-A0F4-59006CD04165}" srcOrd="0" destOrd="0" presId="urn:microsoft.com/office/officeart/2008/layout/VerticalCurvedList"/>
    <dgm:cxn modelId="{5FEA70C2-2446-45D3-A9D6-F53745F7590A}" type="presParOf" srcId="{587B5E1D-0E75-4F44-854F-4E2FC93D13B0}" destId="{0298EAB3-1543-41FD-81C8-9923475DA588}" srcOrd="3" destOrd="0" presId="urn:microsoft.com/office/officeart/2008/layout/VerticalCurvedList"/>
    <dgm:cxn modelId="{5DF4DE1D-0B17-46FC-8EE9-6572944F8FFA}" type="presParOf" srcId="{587B5E1D-0E75-4F44-854F-4E2FC93D13B0}" destId="{735912B6-A1F0-4C3A-8FF9-5F4B015E646E}" srcOrd="4" destOrd="0" presId="urn:microsoft.com/office/officeart/2008/layout/VerticalCurvedList"/>
    <dgm:cxn modelId="{47913558-EBE3-46D4-B8BC-EFD93BF49756}" type="presParOf" srcId="{735912B6-A1F0-4C3A-8FF9-5F4B015E646E}" destId="{ED8AE726-C8D1-42AB-AA94-1DA2AADBD5EA}" srcOrd="0" destOrd="0" presId="urn:microsoft.com/office/officeart/2008/layout/VerticalCurvedList"/>
    <dgm:cxn modelId="{F1F0D9A4-B4C4-4141-9880-A1D032AE8845}" type="presParOf" srcId="{587B5E1D-0E75-4F44-854F-4E2FC93D13B0}" destId="{CA1F7B3A-F0F3-4E48-8308-CFC14CC15341}" srcOrd="5" destOrd="0" presId="urn:microsoft.com/office/officeart/2008/layout/VerticalCurvedList"/>
    <dgm:cxn modelId="{287A83ED-6771-4C24-9E9A-0EA9AB86D3F5}" type="presParOf" srcId="{587B5E1D-0E75-4F44-854F-4E2FC93D13B0}" destId="{4DDA6F27-1B94-4239-93F3-FCC48A0FA815}" srcOrd="6" destOrd="0" presId="urn:microsoft.com/office/officeart/2008/layout/VerticalCurvedList"/>
    <dgm:cxn modelId="{AA31DDBF-FE13-44CA-A62D-090B216715C3}" type="presParOf" srcId="{4DDA6F27-1B94-4239-93F3-FCC48A0FA815}" destId="{186C8635-645D-4DEC-8A56-213F2E8273F6}" srcOrd="0" destOrd="0" presId="urn:microsoft.com/office/officeart/2008/layout/VerticalCurvedList"/>
    <dgm:cxn modelId="{189CCD0F-8A1B-4F3A-B732-92E286EED43C}" type="presParOf" srcId="{587B5E1D-0E75-4F44-854F-4E2FC93D13B0}" destId="{383B7E43-CAF7-42A9-AA31-E6FFC8171B6F}" srcOrd="7" destOrd="0" presId="urn:microsoft.com/office/officeart/2008/layout/VerticalCurvedList"/>
    <dgm:cxn modelId="{E7DA32FC-46C3-4070-B70C-48D5C49A2C1F}" type="presParOf" srcId="{587B5E1D-0E75-4F44-854F-4E2FC93D13B0}" destId="{218D46E8-0C5D-4B74-863C-BB1989374528}" srcOrd="8" destOrd="0" presId="urn:microsoft.com/office/officeart/2008/layout/VerticalCurvedList"/>
    <dgm:cxn modelId="{1705A034-880D-4ABB-8F84-850AD55424B4}" type="presParOf" srcId="{218D46E8-0C5D-4B74-863C-BB1989374528}" destId="{461C4609-4758-46C7-8E4E-D7545C219E82}" srcOrd="0" destOrd="0" presId="urn:microsoft.com/office/officeart/2008/layout/VerticalCurvedList"/>
    <dgm:cxn modelId="{72D78B30-529E-490C-82BE-032E227147FD}" type="presParOf" srcId="{587B5E1D-0E75-4F44-854F-4E2FC93D13B0}" destId="{F23C551A-3218-4733-8753-EFBD16A83554}" srcOrd="9" destOrd="0" presId="urn:microsoft.com/office/officeart/2008/layout/VerticalCurvedList"/>
    <dgm:cxn modelId="{CF74FC71-9692-4F2B-8FB8-7C52E3382903}" type="presParOf" srcId="{587B5E1D-0E75-4F44-854F-4E2FC93D13B0}" destId="{CBF3411B-E200-45CD-937B-C2FB5FA3AA6F}" srcOrd="10" destOrd="0" presId="urn:microsoft.com/office/officeart/2008/layout/VerticalCurvedList"/>
    <dgm:cxn modelId="{1C127CED-B1BC-43BD-BFB5-6FBC57C78718}" type="presParOf" srcId="{CBF3411B-E200-45CD-937B-C2FB5FA3AA6F}" destId="{479C876F-8C21-4D7F-83B0-47E5B0D7E1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3B4D0-57A0-407B-87F2-AD9BD85D4DE7}">
      <dsp:nvSpPr>
        <dsp:cNvPr id="0" name=""/>
        <dsp:cNvSpPr/>
      </dsp:nvSpPr>
      <dsp:spPr>
        <a:xfrm>
          <a:off x="-6416213" y="-981381"/>
          <a:ext cx="7637075" cy="7637075"/>
        </a:xfrm>
        <a:prstGeom prst="blockArc">
          <a:avLst>
            <a:gd name="adj1" fmla="val 18900000"/>
            <a:gd name="adj2" fmla="val 2700000"/>
            <a:gd name="adj3" fmla="val 283"/>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7C803-1A6D-4297-B616-77D883BCD07E}">
      <dsp:nvSpPr>
        <dsp:cNvPr id="0" name=""/>
        <dsp:cNvSpPr/>
      </dsp:nvSpPr>
      <dsp:spPr>
        <a:xfrm>
          <a:off x="533340" y="354531"/>
          <a:ext cx="5864520" cy="709515"/>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178" tIns="53340" rIns="53340" bIns="53340" numCol="1" spcCol="1270" rtlCol="0" anchor="ctr" anchorCtr="0">
          <a:noAutofit/>
        </a:bodyPr>
        <a:lstStyle/>
        <a:p>
          <a:pPr marL="0" lvl="0" indent="0" algn="l" defTabSz="933450" rtl="0">
            <a:lnSpc>
              <a:spcPct val="90000"/>
            </a:lnSpc>
            <a:spcBef>
              <a:spcPct val="0"/>
            </a:spcBef>
            <a:spcAft>
              <a:spcPct val="35000"/>
            </a:spcAft>
            <a:buNone/>
            <a:defRPr cap="all"/>
          </a:pPr>
          <a:r>
            <a:rPr lang="es-ES" sz="2100" kern="1200" noProof="0" dirty="0">
              <a:solidFill>
                <a:schemeClr val="accent3"/>
              </a:solidFill>
            </a:rPr>
            <a:t>Lección del alfarero</a:t>
          </a:r>
        </a:p>
      </dsp:txBody>
      <dsp:txXfrm>
        <a:off x="533340" y="354531"/>
        <a:ext cx="5864520" cy="709515"/>
      </dsp:txXfrm>
    </dsp:sp>
    <dsp:sp modelId="{055C0670-49B2-4EC8-A0F4-59006CD04165}">
      <dsp:nvSpPr>
        <dsp:cNvPr id="0" name=""/>
        <dsp:cNvSpPr/>
      </dsp:nvSpPr>
      <dsp:spPr>
        <a:xfrm>
          <a:off x="89893" y="265841"/>
          <a:ext cx="886894" cy="88689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98EAB3-1543-41FD-81C8-9923475DA588}">
      <dsp:nvSpPr>
        <dsp:cNvPr id="0" name=""/>
        <dsp:cNvSpPr/>
      </dsp:nvSpPr>
      <dsp:spPr>
        <a:xfrm>
          <a:off x="1041759" y="1418464"/>
          <a:ext cx="5356102" cy="709515"/>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178" tIns="53340" rIns="53340" bIns="53340" numCol="1" spcCol="1270" rtlCol="0" anchor="ctr" anchorCtr="0">
          <a:noAutofit/>
        </a:bodyPr>
        <a:lstStyle/>
        <a:p>
          <a:pPr marL="0" lvl="0" indent="0" algn="l" defTabSz="933450" rtl="0">
            <a:lnSpc>
              <a:spcPct val="90000"/>
            </a:lnSpc>
            <a:spcBef>
              <a:spcPct val="0"/>
            </a:spcBef>
            <a:spcAft>
              <a:spcPct val="35000"/>
            </a:spcAft>
            <a:buNone/>
            <a:defRPr cap="all"/>
          </a:pPr>
          <a:r>
            <a:rPr lang="es-ES" sz="2100" kern="1200" noProof="0" dirty="0">
              <a:solidFill>
                <a:schemeClr val="accent3"/>
              </a:solidFill>
            </a:rPr>
            <a:t>El mensaje de advertencia y esperanza</a:t>
          </a:r>
        </a:p>
      </dsp:txBody>
      <dsp:txXfrm>
        <a:off x="1041759" y="1418464"/>
        <a:ext cx="5356102" cy="709515"/>
      </dsp:txXfrm>
    </dsp:sp>
    <dsp:sp modelId="{ED8AE726-C8D1-42AB-AA94-1DA2AADBD5EA}">
      <dsp:nvSpPr>
        <dsp:cNvPr id="0" name=""/>
        <dsp:cNvSpPr/>
      </dsp:nvSpPr>
      <dsp:spPr>
        <a:xfrm>
          <a:off x="598311" y="1329775"/>
          <a:ext cx="886894" cy="88689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1F7B3A-F0F3-4E48-8308-CFC14CC15341}">
      <dsp:nvSpPr>
        <dsp:cNvPr id="0" name=""/>
        <dsp:cNvSpPr/>
      </dsp:nvSpPr>
      <dsp:spPr>
        <a:xfrm>
          <a:off x="1197802" y="2482398"/>
          <a:ext cx="5200058" cy="709515"/>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178" tIns="53340" rIns="53340" bIns="53340" numCol="1" spcCol="1270" rtlCol="0" anchor="ctr" anchorCtr="0">
          <a:noAutofit/>
        </a:bodyPr>
        <a:lstStyle/>
        <a:p>
          <a:pPr marL="0" lvl="0" indent="0" algn="l" defTabSz="933450" rtl="0">
            <a:lnSpc>
              <a:spcPct val="90000"/>
            </a:lnSpc>
            <a:spcBef>
              <a:spcPct val="0"/>
            </a:spcBef>
            <a:spcAft>
              <a:spcPct val="35000"/>
            </a:spcAft>
            <a:buNone/>
            <a:defRPr cap="all"/>
          </a:pPr>
          <a:r>
            <a:rPr lang="es-ES" sz="2100" kern="1200" noProof="0" dirty="0">
              <a:solidFill>
                <a:schemeClr val="accent3"/>
              </a:solidFill>
            </a:rPr>
            <a:t>El llamado al arrepentimiento de juda</a:t>
          </a:r>
        </a:p>
      </dsp:txBody>
      <dsp:txXfrm>
        <a:off x="1197802" y="2482398"/>
        <a:ext cx="5200058" cy="709515"/>
      </dsp:txXfrm>
    </dsp:sp>
    <dsp:sp modelId="{186C8635-645D-4DEC-8A56-213F2E8273F6}">
      <dsp:nvSpPr>
        <dsp:cNvPr id="0" name=""/>
        <dsp:cNvSpPr/>
      </dsp:nvSpPr>
      <dsp:spPr>
        <a:xfrm>
          <a:off x="754355" y="2393708"/>
          <a:ext cx="886894" cy="88689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B7E43-CAF7-42A9-AA31-E6FFC8171B6F}">
      <dsp:nvSpPr>
        <dsp:cNvPr id="0" name=""/>
        <dsp:cNvSpPr/>
      </dsp:nvSpPr>
      <dsp:spPr>
        <a:xfrm>
          <a:off x="1041759" y="3546331"/>
          <a:ext cx="5356102" cy="709515"/>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178" tIns="53340" rIns="53340" bIns="53340" numCol="1" spcCol="1270" rtlCol="0" anchor="ctr" anchorCtr="0">
          <a:noAutofit/>
        </a:bodyPr>
        <a:lstStyle/>
        <a:p>
          <a:pPr marL="0" lvl="0" indent="0" algn="l" defTabSz="933450" rtl="0">
            <a:lnSpc>
              <a:spcPct val="90000"/>
            </a:lnSpc>
            <a:spcBef>
              <a:spcPct val="0"/>
            </a:spcBef>
            <a:spcAft>
              <a:spcPct val="35000"/>
            </a:spcAft>
            <a:buNone/>
            <a:defRPr cap="all"/>
          </a:pPr>
          <a:r>
            <a:rPr lang="es-ES" sz="2100" kern="1200" noProof="0" dirty="0">
              <a:solidFill>
                <a:schemeClr val="accent3"/>
              </a:solidFill>
            </a:rPr>
            <a:t>Las consecuencias de rechazar a dios</a:t>
          </a:r>
        </a:p>
      </dsp:txBody>
      <dsp:txXfrm>
        <a:off x="1041759" y="3546331"/>
        <a:ext cx="5356102" cy="709515"/>
      </dsp:txXfrm>
    </dsp:sp>
    <dsp:sp modelId="{461C4609-4758-46C7-8E4E-D7545C219E82}">
      <dsp:nvSpPr>
        <dsp:cNvPr id="0" name=""/>
        <dsp:cNvSpPr/>
      </dsp:nvSpPr>
      <dsp:spPr>
        <a:xfrm>
          <a:off x="598311" y="3457642"/>
          <a:ext cx="886894" cy="88689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C551A-3218-4733-8753-EFBD16A83554}">
      <dsp:nvSpPr>
        <dsp:cNvPr id="0" name=""/>
        <dsp:cNvSpPr/>
      </dsp:nvSpPr>
      <dsp:spPr>
        <a:xfrm>
          <a:off x="533340" y="4610265"/>
          <a:ext cx="5864520" cy="709515"/>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178" tIns="53340" rIns="53340" bIns="53340" numCol="1" spcCol="1270" rtlCol="0" anchor="ctr" anchorCtr="0">
          <a:noAutofit/>
        </a:bodyPr>
        <a:lstStyle/>
        <a:p>
          <a:pPr marL="0" lvl="0" indent="0" algn="l" defTabSz="933450" rtl="0">
            <a:lnSpc>
              <a:spcPct val="90000"/>
            </a:lnSpc>
            <a:spcBef>
              <a:spcPct val="0"/>
            </a:spcBef>
            <a:spcAft>
              <a:spcPct val="35000"/>
            </a:spcAft>
            <a:buNone/>
            <a:defRPr cap="all"/>
          </a:pPr>
          <a:r>
            <a:rPr lang="es-ES" sz="2100" kern="1200" noProof="0" dirty="0">
              <a:solidFill>
                <a:schemeClr val="accent3"/>
              </a:solidFill>
            </a:rPr>
            <a:t>La reacción del pueblo contra Jeremías</a:t>
          </a:r>
        </a:p>
      </dsp:txBody>
      <dsp:txXfrm>
        <a:off x="533340" y="4610265"/>
        <a:ext cx="5864520" cy="709515"/>
      </dsp:txXfrm>
    </dsp:sp>
    <dsp:sp modelId="{479C876F-8C21-4D7F-83B0-47E5B0D7E1DC}">
      <dsp:nvSpPr>
        <dsp:cNvPr id="0" name=""/>
        <dsp:cNvSpPr/>
      </dsp:nvSpPr>
      <dsp:spPr>
        <a:xfrm>
          <a:off x="89893" y="4521575"/>
          <a:ext cx="886894" cy="886894"/>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A948862-1BE6-4EB9-B953-490B1B53D7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C799C20-2FBB-4358-9A80-D09176E4A3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4A36AA-A16A-4242-B0BC-4BB7D36FE1BC}" type="datetimeFigureOut">
              <a:rPr lang="es-ES" smtClean="0"/>
              <a:t>25/01/2025</a:t>
            </a:fld>
            <a:endParaRPr lang="es-ES"/>
          </a:p>
        </p:txBody>
      </p:sp>
      <p:sp>
        <p:nvSpPr>
          <p:cNvPr id="4" name="Marcador de pie de página 3">
            <a:extLst>
              <a:ext uri="{FF2B5EF4-FFF2-40B4-BE49-F238E27FC236}">
                <a16:creationId xmlns:a16="http://schemas.microsoft.com/office/drawing/2014/main" id="{8D4DD5F3-5541-439D-86EB-834225B9B6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2093147F-552A-43C8-9FE9-27510A9415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B3778F-7FFF-4DA6-9C90-5055F4BDB492}" type="slidenum">
              <a:rPr lang="es-ES" smtClean="0"/>
              <a:t>‹Nº›</a:t>
            </a:fld>
            <a:endParaRPr lang="es-ES"/>
          </a:p>
        </p:txBody>
      </p:sp>
    </p:spTree>
    <p:extLst>
      <p:ext uri="{BB962C8B-B14F-4D97-AF65-F5344CB8AC3E}">
        <p14:creationId xmlns:p14="http://schemas.microsoft.com/office/powerpoint/2010/main" val="1467068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C16F1-93EE-4417-B7A5-AE99B971801A}" type="datetimeFigureOut">
              <a:rPr lang="es-ES" noProof="0" smtClean="0"/>
              <a:t>25/01/2025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3A06-698E-45C4-9FD4-AEA0EC5D1219}" type="slidenum">
              <a:rPr lang="es-ES" noProof="0" smtClean="0"/>
              <a:t>‹Nº›</a:t>
            </a:fld>
            <a:endParaRPr lang="es-ES" noProof="0"/>
          </a:p>
        </p:txBody>
      </p:sp>
    </p:spTree>
    <p:extLst>
      <p:ext uri="{BB962C8B-B14F-4D97-AF65-F5344CB8AC3E}">
        <p14:creationId xmlns:p14="http://schemas.microsoft.com/office/powerpoint/2010/main" val="3686370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2B03A06-698E-45C4-9FD4-AEA0EC5D1219}" type="slidenum">
              <a:rPr lang="es-ES" smtClean="0"/>
              <a:t>1</a:t>
            </a:fld>
            <a:endParaRPr lang="es-ES"/>
          </a:p>
        </p:txBody>
      </p:sp>
    </p:spTree>
    <p:extLst>
      <p:ext uri="{BB962C8B-B14F-4D97-AF65-F5344CB8AC3E}">
        <p14:creationId xmlns:p14="http://schemas.microsoft.com/office/powerpoint/2010/main" val="415944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Campesino: Bueno hice eso para llamar su atención jaja</a:t>
            </a:r>
          </a:p>
          <a:p>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12</a:t>
            </a:fld>
            <a:endParaRPr lang="es-ES" noProof="0"/>
          </a:p>
        </p:txBody>
      </p:sp>
    </p:spTree>
    <p:extLst>
      <p:ext uri="{BB962C8B-B14F-4D97-AF65-F5344CB8AC3E}">
        <p14:creationId xmlns:p14="http://schemas.microsoft.com/office/powerpoint/2010/main" val="49910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EL señor a veces utiliza métodos que a nosotros nos parecerían extremos para lograr nuestra atención.</a:t>
            </a:r>
          </a:p>
          <a:p>
            <a:r>
              <a:rPr lang="es-CL" dirty="0"/>
              <a:t>El señor Jesucristo utilizo parábolas para poder alcanzar el corazón de la gente.</a:t>
            </a:r>
          </a:p>
          <a:p>
            <a:r>
              <a:rPr lang="es-CL" dirty="0"/>
              <a:t>Dios quiere nuestra atención y suplica para que lo escuchemos.</a:t>
            </a:r>
          </a:p>
          <a:p>
            <a:r>
              <a:rPr lang="es-CL" dirty="0"/>
              <a:t>Dios es celoso y nos ama mucho y quiere que le prestemos atención.</a:t>
            </a:r>
          </a:p>
          <a:p>
            <a:r>
              <a:rPr lang="es-CL" dirty="0"/>
              <a:t>A Israel les hizo pasar por un cautiverio para que le tomasen atención.</a:t>
            </a:r>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13</a:t>
            </a:fld>
            <a:endParaRPr lang="es-ES" noProof="0"/>
          </a:p>
        </p:txBody>
      </p:sp>
    </p:spTree>
    <p:extLst>
      <p:ext uri="{BB962C8B-B14F-4D97-AF65-F5344CB8AC3E}">
        <p14:creationId xmlns:p14="http://schemas.microsoft.com/office/powerpoint/2010/main" val="533863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el capitulo 18 el profeta visita la casa del alfarero y le observa modelar el barro, mientras que el capitulo 19 lleva esa vasija terminada y la rompe en el valle de </a:t>
            </a:r>
            <a:r>
              <a:rPr lang="es-ES" dirty="0" err="1"/>
              <a:t>Hinom</a:t>
            </a:r>
            <a:r>
              <a:rPr lang="es-ES" dirty="0"/>
              <a:t>.</a:t>
            </a:r>
          </a:p>
          <a:p>
            <a:r>
              <a:rPr lang="es-ES" dirty="0"/>
              <a:t>Hoy veremos solo el 18 donde veremos a </a:t>
            </a:r>
            <a:r>
              <a:rPr lang="es-ES" dirty="0" err="1"/>
              <a:t>Jeremias</a:t>
            </a:r>
            <a:r>
              <a:rPr lang="es-ES" dirty="0"/>
              <a:t> que actúa y observa al alfarero modelar el barro esto es un acto o un cuadro de la gracia de Dios.</a:t>
            </a:r>
          </a:p>
        </p:txBody>
      </p:sp>
      <p:sp>
        <p:nvSpPr>
          <p:cNvPr id="4" name="Marcador de número de diapositiva 3"/>
          <p:cNvSpPr>
            <a:spLocks noGrp="1"/>
          </p:cNvSpPr>
          <p:nvPr>
            <p:ph type="sldNum" sz="quarter" idx="5"/>
          </p:nvPr>
        </p:nvSpPr>
        <p:spPr/>
        <p:txBody>
          <a:bodyPr/>
          <a:lstStyle/>
          <a:p>
            <a:fld id="{62B03A06-698E-45C4-9FD4-AEA0EC5D1219}" type="slidenum">
              <a:rPr lang="es-ES" smtClean="0"/>
              <a:t>14</a:t>
            </a:fld>
            <a:endParaRPr lang="es-ES"/>
          </a:p>
        </p:txBody>
      </p:sp>
    </p:spTree>
    <p:extLst>
      <p:ext uri="{BB962C8B-B14F-4D97-AF65-F5344CB8AC3E}">
        <p14:creationId xmlns:p14="http://schemas.microsoft.com/office/powerpoint/2010/main" val="2145714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1</a:t>
            </a:r>
            <a:r>
              <a:rPr lang="es-MX" b="0" i="0" dirty="0">
                <a:solidFill>
                  <a:srgbClr val="2B2B2B"/>
                </a:solidFill>
                <a:effectLst/>
                <a:latin typeface="Georgia" panose="02040502050405020303" pitchFamily="18" charset="0"/>
              </a:rPr>
              <a:t>  LA palabra que </a:t>
            </a:r>
            <a:r>
              <a:rPr lang="es-MX" b="0" i="0" dirty="0" err="1">
                <a:solidFill>
                  <a:srgbClr val="2B2B2B"/>
                </a:solidFill>
                <a:effectLst/>
                <a:latin typeface="Georgia" panose="02040502050405020303" pitchFamily="18" charset="0"/>
              </a:rPr>
              <a:t>fué</a:t>
            </a:r>
            <a:r>
              <a:rPr lang="es-MX" b="0" i="0" dirty="0">
                <a:solidFill>
                  <a:srgbClr val="2B2B2B"/>
                </a:solidFill>
                <a:effectLst/>
                <a:latin typeface="Georgia" panose="02040502050405020303" pitchFamily="18" charset="0"/>
              </a:rPr>
              <a:t> á Jeremías de Jehová, diciendo:</a:t>
            </a:r>
          </a:p>
          <a:p>
            <a:pPr algn="l"/>
            <a:r>
              <a:rPr lang="es-MX" b="0" i="0" dirty="0">
                <a:solidFill>
                  <a:srgbClr val="999966"/>
                </a:solidFill>
                <a:effectLst/>
                <a:latin typeface="Segoe UI" panose="020B0502040204020203" pitchFamily="34" charset="0"/>
              </a:rPr>
              <a:t>2</a:t>
            </a:r>
            <a:r>
              <a:rPr lang="es-MX" b="0" i="0" dirty="0">
                <a:solidFill>
                  <a:srgbClr val="2B2B2B"/>
                </a:solidFill>
                <a:effectLst/>
                <a:latin typeface="Georgia" panose="02040502050405020303" pitchFamily="18" charset="0"/>
              </a:rPr>
              <a:t>  Levántate, y vete á casa del alfarero, y allí te haré </a:t>
            </a:r>
            <a:r>
              <a:rPr lang="es-MX" b="0" i="0" dirty="0" err="1">
                <a:solidFill>
                  <a:srgbClr val="2B2B2B"/>
                </a:solidFill>
                <a:effectLst/>
                <a:latin typeface="Georgia" panose="02040502050405020303" pitchFamily="18" charset="0"/>
              </a:rPr>
              <a:t>oir</a:t>
            </a:r>
            <a:r>
              <a:rPr lang="es-MX" b="0" i="0" dirty="0">
                <a:solidFill>
                  <a:srgbClr val="2B2B2B"/>
                </a:solidFill>
                <a:effectLst/>
                <a:latin typeface="Georgia" panose="02040502050405020303" pitchFamily="18" charset="0"/>
              </a:rPr>
              <a:t> mis palabras.</a:t>
            </a:r>
          </a:p>
          <a:p>
            <a:pPr algn="l"/>
            <a:r>
              <a:rPr lang="es-MX" b="0" i="0" dirty="0">
                <a:solidFill>
                  <a:srgbClr val="999966"/>
                </a:solidFill>
                <a:effectLst/>
                <a:latin typeface="Segoe UI" panose="020B0502040204020203" pitchFamily="34" charset="0"/>
              </a:rPr>
              <a:t>3</a:t>
            </a:r>
            <a:r>
              <a:rPr lang="es-MX" b="0" i="0" dirty="0">
                <a:solidFill>
                  <a:srgbClr val="2B2B2B"/>
                </a:solidFill>
                <a:effectLst/>
                <a:latin typeface="Georgia" panose="02040502050405020303" pitchFamily="18" charset="0"/>
              </a:rPr>
              <a:t>  Y descendí á casa del alfarero, y he aquí que él hacía obra sobre la rueda.</a:t>
            </a:r>
          </a:p>
          <a:p>
            <a:pPr algn="l"/>
            <a:r>
              <a:rPr lang="es-MX" b="0" i="0" dirty="0">
                <a:solidFill>
                  <a:srgbClr val="999966"/>
                </a:solidFill>
                <a:effectLst/>
                <a:latin typeface="Segoe UI" panose="020B0502040204020203" pitchFamily="34" charset="0"/>
              </a:rPr>
              <a:t>4</a:t>
            </a:r>
            <a:r>
              <a:rPr lang="es-MX" b="0" i="0" dirty="0">
                <a:solidFill>
                  <a:srgbClr val="2B2B2B"/>
                </a:solidFill>
                <a:effectLst/>
                <a:latin typeface="Georgia" panose="02040502050405020303" pitchFamily="18" charset="0"/>
              </a:rPr>
              <a:t>  Y el vaso que él hacía de barro se quebró en la mano del alfarero; y tornó é </a:t>
            </a:r>
            <a:r>
              <a:rPr lang="es-MX" b="0" i="0" dirty="0" err="1">
                <a:solidFill>
                  <a:srgbClr val="2B2B2B"/>
                </a:solidFill>
                <a:effectLst/>
                <a:latin typeface="Georgia" panose="02040502050405020303" pitchFamily="18" charset="0"/>
              </a:rPr>
              <a:t>hízolo</a:t>
            </a:r>
            <a:r>
              <a:rPr lang="es-MX" b="0" i="0" dirty="0">
                <a:solidFill>
                  <a:srgbClr val="2B2B2B"/>
                </a:solidFill>
                <a:effectLst/>
                <a:latin typeface="Georgia" panose="02040502050405020303" pitchFamily="18" charset="0"/>
              </a:rPr>
              <a:t> otro vaso, según que al alfarero pareció mejor hacerlo.</a:t>
            </a:r>
          </a:p>
          <a:p>
            <a:pPr algn="l"/>
            <a:r>
              <a:rPr lang="es-MX" b="0" i="0" dirty="0">
                <a:solidFill>
                  <a:srgbClr val="999966"/>
                </a:solidFill>
                <a:effectLst/>
                <a:latin typeface="Segoe UI" panose="020B0502040204020203" pitchFamily="34" charset="0"/>
              </a:rPr>
              <a:t>5</a:t>
            </a:r>
            <a:r>
              <a:rPr lang="es-MX" b="0" i="0" dirty="0">
                <a:solidFill>
                  <a:srgbClr val="2B2B2B"/>
                </a:solidFill>
                <a:effectLst/>
                <a:latin typeface="Georgia" panose="02040502050405020303" pitchFamily="18" charset="0"/>
              </a:rPr>
              <a:t>  Entonces </a:t>
            </a:r>
            <a:r>
              <a:rPr lang="es-MX" b="0" i="0" dirty="0" err="1">
                <a:solidFill>
                  <a:srgbClr val="2B2B2B"/>
                </a:solidFill>
                <a:effectLst/>
                <a:latin typeface="Georgia" panose="02040502050405020303" pitchFamily="18" charset="0"/>
              </a:rPr>
              <a:t>fué</a:t>
            </a:r>
            <a:r>
              <a:rPr lang="es-MX" b="0" i="0" dirty="0">
                <a:solidFill>
                  <a:srgbClr val="2B2B2B"/>
                </a:solidFill>
                <a:effectLst/>
                <a:latin typeface="Georgia" panose="02040502050405020303" pitchFamily="18" charset="0"/>
              </a:rPr>
              <a:t> á mí palabra de Jehová, diciendo:</a:t>
            </a:r>
          </a:p>
          <a:p>
            <a:pPr algn="l"/>
            <a:r>
              <a:rPr lang="es-MX" b="0" i="0" dirty="0">
                <a:solidFill>
                  <a:srgbClr val="999966"/>
                </a:solidFill>
                <a:effectLst/>
                <a:latin typeface="Segoe UI" panose="020B0502040204020203" pitchFamily="34" charset="0"/>
              </a:rPr>
              <a:t>6</a:t>
            </a:r>
            <a:r>
              <a:rPr lang="es-MX" b="0" i="0" dirty="0">
                <a:solidFill>
                  <a:srgbClr val="2B2B2B"/>
                </a:solidFill>
                <a:effectLst/>
                <a:latin typeface="Georgia" panose="02040502050405020303" pitchFamily="18" charset="0"/>
              </a:rPr>
              <a:t>  ¿No podré yo hacer de vosotros como este alfarero, oh casa de Israel, dice Jehová? He aquí que como el barro en la mano del alfarero, así sois vosotros en mi mano, oh casa de Israel.</a:t>
            </a:r>
          </a:p>
          <a:p>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15</a:t>
            </a:fld>
            <a:endParaRPr lang="es-ES" noProof="0"/>
          </a:p>
        </p:txBody>
      </p:sp>
    </p:spTree>
    <p:extLst>
      <p:ext uri="{BB962C8B-B14F-4D97-AF65-F5344CB8AC3E}">
        <p14:creationId xmlns:p14="http://schemas.microsoft.com/office/powerpoint/2010/main" val="274197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999966"/>
                </a:solidFill>
                <a:effectLst/>
                <a:latin typeface="Segoe UI" panose="020B0502040204020203" pitchFamily="34" charset="0"/>
              </a:rPr>
              <a:t>17</a:t>
            </a:r>
            <a:r>
              <a:rPr lang="es-MX" b="0" i="0" dirty="0">
                <a:solidFill>
                  <a:srgbClr val="2B2B2B"/>
                </a:solidFill>
                <a:effectLst/>
                <a:latin typeface="Georgia" panose="02040502050405020303" pitchFamily="18" charset="0"/>
              </a:rPr>
              <a:t>  Y Jesús les respondió: Mi Padre hasta ahora obra, y yo obro.</a:t>
            </a:r>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18</a:t>
            </a:fld>
            <a:endParaRPr lang="es-ES" noProof="0"/>
          </a:p>
        </p:txBody>
      </p:sp>
    </p:spTree>
    <p:extLst>
      <p:ext uri="{BB962C8B-B14F-4D97-AF65-F5344CB8AC3E}">
        <p14:creationId xmlns:p14="http://schemas.microsoft.com/office/powerpoint/2010/main" val="270134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Dios nos sostiene, el tiene el control. Dios tiene preparado todo un diseño para </a:t>
            </a:r>
            <a:r>
              <a:rPr lang="es-CL" dirty="0" err="1"/>
              <a:t>neustra</a:t>
            </a:r>
            <a:r>
              <a:rPr lang="es-CL" dirty="0"/>
              <a:t> vida. ¿Qué tipo de vasijas seremos cada uno de nosotros?</a:t>
            </a:r>
          </a:p>
          <a:p>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20</a:t>
            </a:fld>
            <a:endParaRPr lang="es-ES" noProof="0"/>
          </a:p>
        </p:txBody>
      </p:sp>
    </p:spTree>
    <p:extLst>
      <p:ext uri="{BB962C8B-B14F-4D97-AF65-F5344CB8AC3E}">
        <p14:creationId xmlns:p14="http://schemas.microsoft.com/office/powerpoint/2010/main" val="3647763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TU vida es un proceso constante para ser mejor cristiano, para ser mejor persona, para ser mas sabio.</a:t>
            </a:r>
          </a:p>
          <a:p>
            <a:r>
              <a:rPr lang="es-CL" dirty="0"/>
              <a:t>Nuestro proceso conlleva momentos duros y momentos felices, ambos son para </a:t>
            </a:r>
            <a:r>
              <a:rPr lang="es-CL" dirty="0" err="1"/>
              <a:t>neustro</a:t>
            </a:r>
            <a:r>
              <a:rPr lang="es-CL" dirty="0"/>
              <a:t> crecimiento espiritual.</a:t>
            </a:r>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23</a:t>
            </a:fld>
            <a:endParaRPr lang="es-ES" noProof="0"/>
          </a:p>
        </p:txBody>
      </p:sp>
    </p:spTree>
    <p:extLst>
      <p:ext uri="{BB962C8B-B14F-4D97-AF65-F5344CB8AC3E}">
        <p14:creationId xmlns:p14="http://schemas.microsoft.com/office/powerpoint/2010/main" val="358539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1. Muchas veces tenemos buenas ideas pero no son las idead de Dios, por ende debemos tomar decisiones fundamentadas en la perfecta y buena voluntad de Dios. Proverbios 3:5-6</a:t>
            </a:r>
          </a:p>
          <a:p>
            <a:r>
              <a:rPr lang="es-CL" dirty="0"/>
              <a:t>2. En la trayectoria de la vida cristiana encontramos cristianos cansados, agobiados, fatigados y rendidos. Todo esto ha pasado por no esperar paciente en Dios y dejar que el decida o escoja lo mejor para nosotros. Salmo 37:23-24</a:t>
            </a:r>
          </a:p>
          <a:p>
            <a:r>
              <a:rPr lang="es-CL" dirty="0"/>
              <a:t>Dios sabe mas que nosotros, Dios es omnisciente entonces obviamente sabe lo que nos conviene.</a:t>
            </a:r>
          </a:p>
          <a:p>
            <a:r>
              <a:rPr lang="es-CL" dirty="0"/>
              <a:t>El mismo Jeremías lo dijo: JEREMIAS 10:23</a:t>
            </a:r>
          </a:p>
          <a:p>
            <a:r>
              <a:rPr lang="es-CL" dirty="0"/>
              <a:t>3. Juan 15:5</a:t>
            </a:r>
          </a:p>
          <a:p>
            <a:r>
              <a:rPr lang="es-CL" dirty="0"/>
              <a:t>4. Nuestras vidas contienen un tesoro, pero necesitamos dejar que Dios moldee el barro, que molde nuestro carácter, nuestra forma de ser, nuestros sentimientos. Todo con el propósito de enaltecer la gloria de Dios.</a:t>
            </a:r>
          </a:p>
          <a:p>
            <a:r>
              <a:rPr lang="es-CL" dirty="0"/>
              <a:t>Dios tiene un plan un diseño perfecto para ti DEJATE MOLDEAR Y OCUPAR.</a:t>
            </a:r>
          </a:p>
          <a:p>
            <a:r>
              <a:rPr lang="es-CL" dirty="0"/>
              <a:t>5. Nuestra meta es ser como Cristo, ¿Y como podemos lograr esto? Desarrollando el fruto del espíritu santo. Debemos desarrollar el gozo, la paz, tolerancia, la benignidad, la bondad, la fe el amor templanza en otras palabras tener el carácter de Jesús. </a:t>
            </a:r>
          </a:p>
          <a:p>
            <a:r>
              <a:rPr lang="es-CL" dirty="0"/>
              <a:t>6. Lograr la santidad. Todo lo anterior nos dirige hacia la santidad. El quita toda impureza de nuestra vida mediante castigo el castigo es como nos moldea.</a:t>
            </a:r>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24</a:t>
            </a:fld>
            <a:endParaRPr lang="es-ES" noProof="0"/>
          </a:p>
        </p:txBody>
      </p:sp>
    </p:spTree>
    <p:extLst>
      <p:ext uri="{BB962C8B-B14F-4D97-AF65-F5344CB8AC3E}">
        <p14:creationId xmlns:p14="http://schemas.microsoft.com/office/powerpoint/2010/main" val="3588943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En un instante hablaré contra gentes y contra reinos, para arrancar, y disipar, y destruir.</a:t>
            </a:r>
          </a:p>
          <a:p>
            <a:pPr algn="l"/>
            <a:r>
              <a:rPr lang="es-MX" b="0" i="0" dirty="0">
                <a:solidFill>
                  <a:srgbClr val="999966"/>
                </a:solidFill>
                <a:effectLst/>
                <a:latin typeface="Segoe UI" panose="020B0502040204020203" pitchFamily="34" charset="0"/>
              </a:rPr>
              <a:t>8</a:t>
            </a:r>
            <a:r>
              <a:rPr lang="es-MX" b="0" i="0" dirty="0">
                <a:solidFill>
                  <a:srgbClr val="2B2B2B"/>
                </a:solidFill>
                <a:effectLst/>
                <a:latin typeface="Georgia" panose="02040502050405020303" pitchFamily="18" charset="0"/>
              </a:rPr>
              <a:t>  Empero si esas gentes se convirtieren de su maldad, de que habré hablado, yo me arrepentiré del mal que había pensado hacerles.</a:t>
            </a:r>
          </a:p>
          <a:p>
            <a:pPr algn="l"/>
            <a:r>
              <a:rPr lang="es-MX" b="0" i="0" dirty="0">
                <a:solidFill>
                  <a:srgbClr val="999966"/>
                </a:solidFill>
                <a:effectLst/>
                <a:latin typeface="Segoe UI" panose="020B0502040204020203" pitchFamily="34" charset="0"/>
              </a:rPr>
              <a:t>9</a:t>
            </a:r>
            <a:r>
              <a:rPr lang="es-MX" b="0" i="0" dirty="0">
                <a:solidFill>
                  <a:srgbClr val="2B2B2B"/>
                </a:solidFill>
                <a:effectLst/>
                <a:latin typeface="Georgia" panose="02040502050405020303" pitchFamily="18" charset="0"/>
              </a:rPr>
              <a:t>  Y en un instante hablaré de la gente y del reino, para edificar y para plantar;</a:t>
            </a:r>
          </a:p>
          <a:p>
            <a:pPr algn="l"/>
            <a:r>
              <a:rPr lang="es-MX" b="0" i="0" dirty="0">
                <a:solidFill>
                  <a:srgbClr val="999966"/>
                </a:solidFill>
                <a:effectLst/>
                <a:latin typeface="Segoe UI" panose="020B0502040204020203" pitchFamily="34" charset="0"/>
              </a:rPr>
              <a:t>10</a:t>
            </a:r>
            <a:r>
              <a:rPr lang="es-MX" b="0" i="0" dirty="0">
                <a:solidFill>
                  <a:srgbClr val="2B2B2B"/>
                </a:solidFill>
                <a:effectLst/>
                <a:latin typeface="Georgia" panose="02040502050405020303" pitchFamily="18" charset="0"/>
              </a:rPr>
              <a:t>  Pero si hiciere lo malo delante de mis ojos, no oyendo mi voz, </a:t>
            </a:r>
            <a:r>
              <a:rPr lang="es-MX" b="0" i="0" dirty="0" err="1">
                <a:solidFill>
                  <a:srgbClr val="2B2B2B"/>
                </a:solidFill>
                <a:effectLst/>
                <a:latin typeface="Georgia" panose="02040502050405020303" pitchFamily="18" charset="0"/>
              </a:rPr>
              <a:t>arrepentiréme</a:t>
            </a:r>
            <a:r>
              <a:rPr lang="es-MX" b="0" i="0" dirty="0">
                <a:solidFill>
                  <a:srgbClr val="2B2B2B"/>
                </a:solidFill>
                <a:effectLst/>
                <a:latin typeface="Georgia" panose="02040502050405020303" pitchFamily="18" charset="0"/>
              </a:rPr>
              <a:t> del bien que había determinado hacerle.</a:t>
            </a:r>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25</a:t>
            </a:fld>
            <a:endParaRPr lang="es-ES" noProof="0"/>
          </a:p>
        </p:txBody>
      </p:sp>
    </p:spTree>
    <p:extLst>
      <p:ext uri="{BB962C8B-B14F-4D97-AF65-F5344CB8AC3E}">
        <p14:creationId xmlns:p14="http://schemas.microsoft.com/office/powerpoint/2010/main" val="1186081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414042"/>
                </a:solidFill>
                <a:effectLst/>
                <a:latin typeface="lato" panose="020F0502020204030203" pitchFamily="34" charset="0"/>
              </a:rPr>
              <a:t>Algunas traducciones traducen la palabra como </a:t>
            </a:r>
            <a:r>
              <a:rPr lang="es-MX" b="1" i="0" dirty="0">
                <a:solidFill>
                  <a:srgbClr val="004161"/>
                </a:solidFill>
                <a:effectLst/>
                <a:latin typeface="lato" panose="020F0502020204030203" pitchFamily="34" charset="0"/>
              </a:rPr>
              <a:t>arrepentiré</a:t>
            </a:r>
            <a:r>
              <a:rPr lang="es-MX" b="0" i="0" dirty="0">
                <a:solidFill>
                  <a:srgbClr val="414042"/>
                </a:solidFill>
                <a:effectLst/>
                <a:latin typeface="lato" panose="020F0502020204030203" pitchFamily="34" charset="0"/>
              </a:rPr>
              <a:t>. Eso está bien, si se comprende correctamente. “Con Dios, el arrepentimiento no es un cambio de mentalidad, sino su respuesta constante de acuerdo con su naturaleza inmutable al cambio en la conducta de la nación</a:t>
            </a:r>
          </a:p>
          <a:p>
            <a:r>
              <a:rPr lang="es-MX" b="0" i="0" dirty="0">
                <a:solidFill>
                  <a:srgbClr val="414042"/>
                </a:solidFill>
                <a:effectLst/>
                <a:latin typeface="lato" panose="020F0502020204030203" pitchFamily="34" charset="0"/>
              </a:rPr>
              <a:t>La lección de la casa del alfarero no era principalmente: “Dios puede hacer lo que quiera”. La lección principal es que Dios es libre de responder a su pueblo de acuerdo con su propia conducta y elecciones morales, y las promesas anteriores no restringen el ejercicio de su corrección o justicia. “El hombre nunca está a merced de una deidad insensible; está en su poder arrepentirse y alinearse con los propósitos benéficos de Dios</a:t>
            </a:r>
          </a:p>
          <a:p>
            <a:r>
              <a:rPr lang="es-CL" dirty="0"/>
              <a:t>Todo me es licito mas no todo me conviene tenemos libre albedrio a si como el pueblo de Israel pero nuestro actuar tendrá consecuencias.</a:t>
            </a:r>
          </a:p>
          <a:p>
            <a:r>
              <a:rPr lang="es-MX" b="0" i="0" dirty="0">
                <a:solidFill>
                  <a:srgbClr val="414042"/>
                </a:solidFill>
                <a:effectLst/>
                <a:latin typeface="lato" panose="020F0502020204030203" pitchFamily="34" charset="0"/>
              </a:rPr>
              <a:t>La lección se trata de </a:t>
            </a:r>
            <a:r>
              <a:rPr lang="es-MX" b="0" i="1" dirty="0">
                <a:solidFill>
                  <a:srgbClr val="414042"/>
                </a:solidFill>
                <a:effectLst/>
                <a:latin typeface="lato" panose="020F0502020204030203" pitchFamily="34" charset="0"/>
              </a:rPr>
              <a:t>re</a:t>
            </a:r>
            <a:r>
              <a:rPr lang="es-MX" b="0" i="0" dirty="0">
                <a:solidFill>
                  <a:srgbClr val="414042"/>
                </a:solidFill>
                <a:effectLst/>
                <a:latin typeface="lato" panose="020F0502020204030203" pitchFamily="34" charset="0"/>
              </a:rPr>
              <a:t>hacer, para bien o para mal</a:t>
            </a:r>
            <a:endParaRPr lang="es-CL" b="0" i="0" dirty="0">
              <a:solidFill>
                <a:srgbClr val="414042"/>
              </a:solidFill>
              <a:effectLst/>
              <a:latin typeface="lato" panose="020F0502020204030203" pitchFamily="34" charset="0"/>
            </a:endParaRPr>
          </a:p>
          <a:p>
            <a:r>
              <a:rPr lang="es-MX" b="0" i="0" dirty="0">
                <a:solidFill>
                  <a:srgbClr val="414042"/>
                </a:solidFill>
                <a:effectLst/>
                <a:latin typeface="lato" panose="020F0502020204030203" pitchFamily="34" charset="0"/>
              </a:rPr>
              <a:t>Él no nos desecha del todo; sino que nos vuelve a poner sobre la rueda y ‘nos hace de nuevo’… Entrégate de nuevo a Dios. Confiesa que has estropeado su obra. Pídele humildemente que te haga de nuevo</a:t>
            </a:r>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26</a:t>
            </a:fld>
            <a:endParaRPr lang="es-ES" noProof="0"/>
          </a:p>
        </p:txBody>
      </p:sp>
    </p:spTree>
    <p:extLst>
      <p:ext uri="{BB962C8B-B14F-4D97-AF65-F5344CB8AC3E}">
        <p14:creationId xmlns:p14="http://schemas.microsoft.com/office/powerpoint/2010/main" val="253701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2E1C88-3939-4832-BAAB-091D6FA96EB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887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999966"/>
                </a:solidFill>
                <a:effectLst/>
                <a:latin typeface="Segoe UI" panose="020B0502040204020203" pitchFamily="34" charset="0"/>
              </a:rPr>
              <a:t>Exodo 32:7</a:t>
            </a:r>
            <a:r>
              <a:rPr lang="es-MX" b="0" i="0" dirty="0">
                <a:solidFill>
                  <a:srgbClr val="2B2B2B"/>
                </a:solidFill>
                <a:effectLst/>
                <a:latin typeface="Georgia" panose="02040502050405020303" pitchFamily="18" charset="0"/>
              </a:rPr>
              <a:t>  ”Que guarda la misericordia en millares, que perdona la iniquidad, la rebelión, y el pecado, y que de ningún modo justificará al malvado; que visita la iniquidad de los padres sobre los hijos y sobre los hijos de los hijos, sobre los terceros, y sobre los cuartos.”</a:t>
            </a:r>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27</a:t>
            </a:fld>
            <a:endParaRPr lang="es-ES" noProof="0"/>
          </a:p>
        </p:txBody>
      </p:sp>
    </p:spTree>
    <p:extLst>
      <p:ext uri="{BB962C8B-B14F-4D97-AF65-F5344CB8AC3E}">
        <p14:creationId xmlns:p14="http://schemas.microsoft.com/office/powerpoint/2010/main" val="923467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11</a:t>
            </a:r>
            <a:r>
              <a:rPr lang="es-MX" b="0" i="0" dirty="0">
                <a:solidFill>
                  <a:srgbClr val="2B2B2B"/>
                </a:solidFill>
                <a:effectLst/>
                <a:latin typeface="Georgia" panose="02040502050405020303" pitchFamily="18" charset="0"/>
              </a:rPr>
              <a:t>  Ahora pues habla luego á todo hombre de Judá, y á los moradores de </a:t>
            </a:r>
            <a:r>
              <a:rPr lang="es-MX" b="0" i="0" dirty="0" err="1">
                <a:solidFill>
                  <a:srgbClr val="2B2B2B"/>
                </a:solidFill>
                <a:effectLst/>
                <a:latin typeface="Georgia" panose="02040502050405020303" pitchFamily="18" charset="0"/>
              </a:rPr>
              <a:t>Jerusalem</a:t>
            </a:r>
            <a:r>
              <a:rPr lang="es-MX" b="0" i="0" dirty="0">
                <a:solidFill>
                  <a:srgbClr val="2B2B2B"/>
                </a:solidFill>
                <a:effectLst/>
                <a:latin typeface="Georgia" panose="02040502050405020303" pitchFamily="18" charset="0"/>
              </a:rPr>
              <a:t>, diciendo: Así ha dicho Jehová: He aquí que yo dispongo mal contra vosotros, y trazo contra vosotros designios: conviértase ahora cada uno de su mal camino, y mejorad vuestros caminos y vuestras obras.</a:t>
            </a:r>
          </a:p>
          <a:p>
            <a:pPr algn="l"/>
            <a:r>
              <a:rPr lang="es-MX" b="0" i="0" dirty="0">
                <a:solidFill>
                  <a:srgbClr val="999966"/>
                </a:solidFill>
                <a:effectLst/>
                <a:latin typeface="Segoe UI" panose="020B0502040204020203" pitchFamily="34" charset="0"/>
              </a:rPr>
              <a:t>12</a:t>
            </a:r>
            <a:r>
              <a:rPr lang="es-MX" b="0" i="0" dirty="0">
                <a:solidFill>
                  <a:srgbClr val="2B2B2B"/>
                </a:solidFill>
                <a:effectLst/>
                <a:latin typeface="Georgia" panose="02040502050405020303" pitchFamily="18" charset="0"/>
              </a:rPr>
              <a:t>  Y dijeron: Es por demás: porque en </a:t>
            </a:r>
            <a:r>
              <a:rPr lang="es-MX" b="0" i="0" dirty="0" err="1">
                <a:solidFill>
                  <a:srgbClr val="2B2B2B"/>
                </a:solidFill>
                <a:effectLst/>
                <a:latin typeface="Georgia" panose="02040502050405020303" pitchFamily="18" charset="0"/>
              </a:rPr>
              <a:t>pos</a:t>
            </a:r>
            <a:r>
              <a:rPr lang="es-MX" b="0" i="0" dirty="0">
                <a:solidFill>
                  <a:srgbClr val="2B2B2B"/>
                </a:solidFill>
                <a:effectLst/>
                <a:latin typeface="Georgia" panose="02040502050405020303" pitchFamily="18" charset="0"/>
              </a:rPr>
              <a:t> de nuestras imaginaciones hemos de ir, y hemos de hacer cada uno el pensamiento de su malvado corazón.</a:t>
            </a:r>
          </a:p>
          <a:p>
            <a:pPr algn="l"/>
            <a:endParaRPr lang="es-MX" b="0" i="0" dirty="0">
              <a:solidFill>
                <a:srgbClr val="2B2B2B"/>
              </a:solidFill>
              <a:effectLst/>
              <a:latin typeface="Georgia" panose="02040502050405020303" pitchFamily="18" charset="0"/>
            </a:endParaRPr>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28</a:t>
            </a:fld>
            <a:endParaRPr lang="es-ES" noProof="0"/>
          </a:p>
        </p:txBody>
      </p:sp>
    </p:spTree>
    <p:extLst>
      <p:ext uri="{BB962C8B-B14F-4D97-AF65-F5344CB8AC3E}">
        <p14:creationId xmlns:p14="http://schemas.microsoft.com/office/powerpoint/2010/main" val="380833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414042"/>
                </a:solidFill>
                <a:effectLst/>
                <a:latin typeface="lato" panose="020F0502020204030203" pitchFamily="34" charset="0"/>
              </a:rPr>
              <a:t>Dice es por demás = EN VANO, porque irían en </a:t>
            </a:r>
            <a:r>
              <a:rPr lang="es-MX" b="0" i="0" dirty="0" err="1">
                <a:solidFill>
                  <a:srgbClr val="414042"/>
                </a:solidFill>
                <a:effectLst/>
                <a:latin typeface="lato" panose="020F0502020204030203" pitchFamily="34" charset="0"/>
              </a:rPr>
              <a:t>pos</a:t>
            </a:r>
            <a:r>
              <a:rPr lang="es-MX" b="0" i="0" dirty="0">
                <a:solidFill>
                  <a:srgbClr val="414042"/>
                </a:solidFill>
                <a:effectLst/>
                <a:latin typeface="lato" panose="020F0502020204030203" pitchFamily="34" charset="0"/>
              </a:rPr>
              <a:t> de sus ídolos</a:t>
            </a:r>
          </a:p>
          <a:p>
            <a:r>
              <a:rPr lang="es-MX" b="0" i="0" dirty="0">
                <a:solidFill>
                  <a:srgbClr val="414042"/>
                </a:solidFill>
                <a:effectLst/>
                <a:latin typeface="lato" panose="020F0502020204030203" pitchFamily="34" charset="0"/>
              </a:rPr>
              <a:t>Judá estaba en el lugar trágico de sentir que era </a:t>
            </a:r>
            <a:r>
              <a:rPr lang="es-MX" b="1" i="0" dirty="0">
                <a:solidFill>
                  <a:srgbClr val="004161"/>
                </a:solidFill>
                <a:effectLst/>
                <a:latin typeface="lato" panose="020F0502020204030203" pitchFamily="34" charset="0"/>
              </a:rPr>
              <a:t>en vano </a:t>
            </a:r>
            <a:r>
              <a:rPr lang="es-MX" b="0" i="0" dirty="0">
                <a:solidFill>
                  <a:srgbClr val="414042"/>
                </a:solidFill>
                <a:effectLst/>
                <a:latin typeface="lato" panose="020F0502020204030203" pitchFamily="34" charset="0"/>
              </a:rPr>
              <a:t>arrepentirse.</a:t>
            </a:r>
          </a:p>
          <a:p>
            <a:r>
              <a:rPr lang="es-MX" b="0" i="0" dirty="0">
                <a:solidFill>
                  <a:srgbClr val="414042"/>
                </a:solidFill>
                <a:effectLst/>
                <a:latin typeface="lato" panose="020F0502020204030203" pitchFamily="34" charset="0"/>
              </a:rPr>
              <a:t>Les parecía </a:t>
            </a:r>
            <a:r>
              <a:rPr lang="es-MX" b="1" i="0" dirty="0">
                <a:solidFill>
                  <a:srgbClr val="004161"/>
                </a:solidFill>
                <a:effectLst/>
                <a:latin typeface="lato" panose="020F0502020204030203" pitchFamily="34" charset="0"/>
              </a:rPr>
              <a:t>en vano </a:t>
            </a:r>
            <a:r>
              <a:rPr lang="es-MX" b="0" i="0" dirty="0">
                <a:solidFill>
                  <a:srgbClr val="414042"/>
                </a:solidFill>
                <a:effectLst/>
                <a:latin typeface="lato" panose="020F0502020204030203" pitchFamily="34" charset="0"/>
              </a:rPr>
              <a:t>porque simplemente no sentían que valía la pena cambiar </a:t>
            </a:r>
            <a:r>
              <a:rPr lang="es-MX" b="1" i="0" dirty="0">
                <a:solidFill>
                  <a:srgbClr val="004161"/>
                </a:solidFill>
                <a:effectLst/>
                <a:latin typeface="lato" panose="020F0502020204030203" pitchFamily="34" charset="0"/>
              </a:rPr>
              <a:t>el pensamiento de su malvado corazón </a:t>
            </a:r>
            <a:r>
              <a:rPr lang="es-MX" b="0" i="0" dirty="0">
                <a:solidFill>
                  <a:srgbClr val="414042"/>
                </a:solidFill>
                <a:effectLst/>
                <a:latin typeface="lato" panose="020F0502020204030203" pitchFamily="34" charset="0"/>
              </a:rPr>
              <a:t>simplemente porque un profeta se los había dicho.</a:t>
            </a:r>
          </a:p>
          <a:p>
            <a:r>
              <a:rPr lang="es-MX" b="0" i="0" dirty="0">
                <a:solidFill>
                  <a:srgbClr val="414042"/>
                </a:solidFill>
                <a:effectLst/>
                <a:latin typeface="lato" panose="020F0502020204030203" pitchFamily="34" charset="0"/>
              </a:rPr>
              <a:t>Puedes ahorrarte el trabajo de exhortarnos más; porque somos tan buenos como hemos de ser, y no nos apartaremos de nuestra resolución.</a:t>
            </a:r>
          </a:p>
          <a:p>
            <a:r>
              <a:rPr lang="es-MX" b="0" i="0" dirty="0">
                <a:solidFill>
                  <a:srgbClr val="414042"/>
                </a:solidFill>
                <a:effectLst/>
                <a:latin typeface="lato" panose="020F0502020204030203" pitchFamily="34" charset="0"/>
              </a:rPr>
              <a:t>La lección de la casa del alfarero también podría tomarse como un estímulo, recordándoles que el arrepentimiento y la entrega a Dios no eran en vano. Dios era libre de arrepentirse del juicio si realmente se arrepentían de una manera significativa.</a:t>
            </a:r>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29</a:t>
            </a:fld>
            <a:endParaRPr lang="es-ES" noProof="0"/>
          </a:p>
        </p:txBody>
      </p:sp>
    </p:spTree>
    <p:extLst>
      <p:ext uri="{BB962C8B-B14F-4D97-AF65-F5344CB8AC3E}">
        <p14:creationId xmlns:p14="http://schemas.microsoft.com/office/powerpoint/2010/main" val="3337707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13</a:t>
            </a:r>
            <a:r>
              <a:rPr lang="es-MX" b="0" i="0" dirty="0">
                <a:solidFill>
                  <a:srgbClr val="2B2B2B"/>
                </a:solidFill>
                <a:effectLst/>
                <a:latin typeface="Georgia" panose="02040502050405020303" pitchFamily="18" charset="0"/>
              </a:rPr>
              <a:t>  Por tanto, así dijo Jehová: Preguntad ahora á las gentes, quién tal haya oído. Gran fealdad ha hecho la virgen de Israel.</a:t>
            </a:r>
          </a:p>
          <a:p>
            <a:pPr algn="l"/>
            <a:r>
              <a:rPr lang="es-MX" b="0" i="0" dirty="0">
                <a:solidFill>
                  <a:srgbClr val="999966"/>
                </a:solidFill>
                <a:effectLst/>
                <a:latin typeface="Segoe UI" panose="020B0502040204020203" pitchFamily="34" charset="0"/>
              </a:rPr>
              <a:t>14</a:t>
            </a:r>
            <a:r>
              <a:rPr lang="es-MX" b="0" i="0" dirty="0">
                <a:solidFill>
                  <a:srgbClr val="2B2B2B"/>
                </a:solidFill>
                <a:effectLst/>
                <a:latin typeface="Georgia" panose="02040502050405020303" pitchFamily="18" charset="0"/>
              </a:rPr>
              <a:t>  ¿Faltará la nieve del Líbano de la piedra del campo? ¿faltarán las aguas frías que corren de lejanas tierras?</a:t>
            </a:r>
          </a:p>
          <a:p>
            <a:pPr algn="l"/>
            <a:r>
              <a:rPr lang="es-MX" b="0" i="0" dirty="0">
                <a:solidFill>
                  <a:srgbClr val="999966"/>
                </a:solidFill>
                <a:effectLst/>
                <a:latin typeface="Segoe UI" panose="020B0502040204020203" pitchFamily="34" charset="0"/>
              </a:rPr>
              <a:t>15</a:t>
            </a:r>
            <a:r>
              <a:rPr lang="es-MX" b="0" i="0" dirty="0">
                <a:solidFill>
                  <a:srgbClr val="2B2B2B"/>
                </a:solidFill>
                <a:effectLst/>
                <a:latin typeface="Georgia" panose="02040502050405020303" pitchFamily="18" charset="0"/>
              </a:rPr>
              <a:t>  Porque mi pueblo me ha olvidado, incensando á la vanidad, y </a:t>
            </a:r>
            <a:r>
              <a:rPr lang="es-MX" b="0" i="0" dirty="0" err="1">
                <a:solidFill>
                  <a:srgbClr val="2B2B2B"/>
                </a:solidFill>
                <a:effectLst/>
                <a:latin typeface="Georgia" panose="02040502050405020303" pitchFamily="18" charset="0"/>
              </a:rPr>
              <a:t>hácenles</a:t>
            </a:r>
            <a:r>
              <a:rPr lang="es-MX" b="0" i="0" dirty="0">
                <a:solidFill>
                  <a:srgbClr val="2B2B2B"/>
                </a:solidFill>
                <a:effectLst/>
                <a:latin typeface="Georgia" panose="02040502050405020303" pitchFamily="18" charset="0"/>
              </a:rPr>
              <a:t> tropezar en sus caminos, en las sendas antiguas, para que caminen por sendas, por camino no hollado;</a:t>
            </a:r>
          </a:p>
          <a:p>
            <a:pPr algn="l"/>
            <a:r>
              <a:rPr lang="es-MX" b="0" i="0" dirty="0">
                <a:solidFill>
                  <a:srgbClr val="999966"/>
                </a:solidFill>
                <a:effectLst/>
                <a:latin typeface="Segoe UI" panose="020B0502040204020203" pitchFamily="34" charset="0"/>
              </a:rPr>
              <a:t>16</a:t>
            </a:r>
            <a:r>
              <a:rPr lang="es-MX" b="0" i="0" dirty="0">
                <a:solidFill>
                  <a:srgbClr val="2B2B2B"/>
                </a:solidFill>
                <a:effectLst/>
                <a:latin typeface="Georgia" panose="02040502050405020303" pitchFamily="18" charset="0"/>
              </a:rPr>
              <a:t>  Para poner su tierra en desolación, y en silbos perpetuos; todo aquel que pasare por ella se maravillará, y meneará su cabeza.</a:t>
            </a:r>
          </a:p>
          <a:p>
            <a:pPr algn="l"/>
            <a:r>
              <a:rPr lang="es-MX" b="0" i="0" dirty="0">
                <a:solidFill>
                  <a:srgbClr val="999966"/>
                </a:solidFill>
                <a:effectLst/>
                <a:latin typeface="Segoe UI" panose="020B0502040204020203" pitchFamily="34" charset="0"/>
              </a:rPr>
              <a:t>17</a:t>
            </a:r>
            <a:r>
              <a:rPr lang="es-MX" b="0" i="0" dirty="0">
                <a:solidFill>
                  <a:srgbClr val="2B2B2B"/>
                </a:solidFill>
                <a:effectLst/>
                <a:latin typeface="Georgia" panose="02040502050405020303" pitchFamily="18" charset="0"/>
              </a:rPr>
              <a:t>  Como viento solano los esparciré delante del enemigo; </a:t>
            </a:r>
            <a:r>
              <a:rPr lang="es-MX" b="0" i="0" dirty="0" err="1">
                <a:solidFill>
                  <a:srgbClr val="2B2B2B"/>
                </a:solidFill>
                <a:effectLst/>
                <a:latin typeface="Georgia" panose="02040502050405020303" pitchFamily="18" charset="0"/>
              </a:rPr>
              <a:t>mostraréles</a:t>
            </a:r>
            <a:r>
              <a:rPr lang="es-MX" b="0" i="0" dirty="0">
                <a:solidFill>
                  <a:srgbClr val="2B2B2B"/>
                </a:solidFill>
                <a:effectLst/>
                <a:latin typeface="Georgia" panose="02040502050405020303" pitchFamily="18" charset="0"/>
              </a:rPr>
              <a:t> las espaldas, y no el rostro, en el día de su perdición.</a:t>
            </a:r>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30</a:t>
            </a:fld>
            <a:endParaRPr lang="es-ES" noProof="0"/>
          </a:p>
        </p:txBody>
      </p:sp>
    </p:spTree>
    <p:extLst>
      <p:ext uri="{BB962C8B-B14F-4D97-AF65-F5344CB8AC3E}">
        <p14:creationId xmlns:p14="http://schemas.microsoft.com/office/powerpoint/2010/main" val="278514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24</a:t>
            </a:r>
            <a:r>
              <a:rPr lang="es-MX" b="0" i="0" dirty="0">
                <a:solidFill>
                  <a:srgbClr val="2B2B2B"/>
                </a:solidFill>
                <a:effectLst/>
                <a:latin typeface="Georgia" panose="02040502050405020303" pitchFamily="18" charset="0"/>
              </a:rPr>
              <a:t>  Jehová te bendiga, y te guarde:</a:t>
            </a:r>
          </a:p>
          <a:p>
            <a:pPr algn="l"/>
            <a:r>
              <a:rPr lang="es-MX" b="0" i="0" dirty="0">
                <a:solidFill>
                  <a:srgbClr val="999966"/>
                </a:solidFill>
                <a:effectLst/>
                <a:latin typeface="Segoe UI" panose="020B0502040204020203" pitchFamily="34" charset="0"/>
              </a:rPr>
              <a:t>25</a:t>
            </a:r>
            <a:r>
              <a:rPr lang="es-MX" b="0" i="0" dirty="0">
                <a:solidFill>
                  <a:srgbClr val="2B2B2B"/>
                </a:solidFill>
                <a:effectLst/>
                <a:latin typeface="Georgia" panose="02040502050405020303" pitchFamily="18" charset="0"/>
              </a:rPr>
              <a:t>  Haga resplandecer Jehová su rostro sobre ti, y haya de ti misericordia:</a:t>
            </a:r>
          </a:p>
          <a:p>
            <a:pPr algn="l"/>
            <a:r>
              <a:rPr lang="es-MX" b="0" i="0" dirty="0">
                <a:solidFill>
                  <a:srgbClr val="999966"/>
                </a:solidFill>
                <a:effectLst/>
                <a:latin typeface="Segoe UI" panose="020B0502040204020203" pitchFamily="34" charset="0"/>
              </a:rPr>
              <a:t>26</a:t>
            </a:r>
            <a:r>
              <a:rPr lang="es-MX" b="0" i="0" dirty="0">
                <a:solidFill>
                  <a:srgbClr val="2B2B2B"/>
                </a:solidFill>
                <a:effectLst/>
                <a:latin typeface="Georgia" panose="02040502050405020303" pitchFamily="18" charset="0"/>
              </a:rPr>
              <a:t>  Jehová alce á ti su rostro, y ponga en ti paz.</a:t>
            </a:r>
          </a:p>
          <a:p>
            <a:pPr algn="l"/>
            <a:r>
              <a:rPr lang="es-MX" b="0" i="0" dirty="0">
                <a:solidFill>
                  <a:srgbClr val="999966"/>
                </a:solidFill>
                <a:effectLst/>
                <a:latin typeface="Segoe UI" panose="020B0502040204020203" pitchFamily="34" charset="0"/>
              </a:rPr>
              <a:t>27</a:t>
            </a:r>
            <a:r>
              <a:rPr lang="es-MX" b="0" i="0" dirty="0">
                <a:solidFill>
                  <a:srgbClr val="2B2B2B"/>
                </a:solidFill>
                <a:effectLst/>
                <a:latin typeface="Georgia" panose="02040502050405020303" pitchFamily="18" charset="0"/>
              </a:rPr>
              <a:t>  Y pondrán mi nombre sobre los hijos de Israel, y yo los bendeciré.</a:t>
            </a:r>
          </a:p>
          <a:p>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32</a:t>
            </a:fld>
            <a:endParaRPr lang="es-ES" noProof="0"/>
          </a:p>
        </p:txBody>
      </p:sp>
    </p:spTree>
    <p:extLst>
      <p:ext uri="{BB962C8B-B14F-4D97-AF65-F5344CB8AC3E}">
        <p14:creationId xmlns:p14="http://schemas.microsoft.com/office/powerpoint/2010/main" val="260541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MX" b="0" i="0" dirty="0">
                <a:solidFill>
                  <a:srgbClr val="999966"/>
                </a:solidFill>
                <a:effectLst/>
                <a:latin typeface="Segoe UI" panose="020B0502040204020203" pitchFamily="34" charset="0"/>
              </a:rPr>
              <a:t>18</a:t>
            </a:r>
            <a:r>
              <a:rPr lang="es-MX" b="0" i="0" dirty="0">
                <a:solidFill>
                  <a:srgbClr val="2B2B2B"/>
                </a:solidFill>
                <a:effectLst/>
                <a:latin typeface="Georgia" panose="02040502050405020303" pitchFamily="18" charset="0"/>
              </a:rPr>
              <a:t>  Y dijeron: Venid, y tracemos maquinaciones contra Jeremías; porque la ley no faltará del sacerdote, ni consejo del sabio, ni palabra del profeta. Venid é hirámoslo de lengua, y no miremos á todas sus palabras.</a:t>
            </a:r>
          </a:p>
          <a:p>
            <a:pPr algn="l"/>
            <a:r>
              <a:rPr lang="es-MX" b="0" i="0" dirty="0">
                <a:solidFill>
                  <a:srgbClr val="999966"/>
                </a:solidFill>
                <a:effectLst/>
                <a:latin typeface="Segoe UI" panose="020B0502040204020203" pitchFamily="34" charset="0"/>
              </a:rPr>
              <a:t>19</a:t>
            </a:r>
            <a:r>
              <a:rPr lang="es-MX" b="0" i="0" dirty="0">
                <a:solidFill>
                  <a:srgbClr val="2B2B2B"/>
                </a:solidFill>
                <a:effectLst/>
                <a:latin typeface="Georgia" panose="02040502050405020303" pitchFamily="18" charset="0"/>
              </a:rPr>
              <a:t>  Oh Jehová, mira por mí, y oye la voz de los que contienden conmigo.</a:t>
            </a:r>
          </a:p>
          <a:p>
            <a:pPr algn="l"/>
            <a:r>
              <a:rPr lang="es-MX" b="0" i="0" dirty="0">
                <a:solidFill>
                  <a:srgbClr val="999966"/>
                </a:solidFill>
                <a:effectLst/>
                <a:latin typeface="Segoe UI" panose="020B0502040204020203" pitchFamily="34" charset="0"/>
              </a:rPr>
              <a:t>20</a:t>
            </a:r>
            <a:r>
              <a:rPr lang="es-MX" b="0" i="0" dirty="0">
                <a:solidFill>
                  <a:srgbClr val="2B2B2B"/>
                </a:solidFill>
                <a:effectLst/>
                <a:latin typeface="Georgia" panose="02040502050405020303" pitchFamily="18" charset="0"/>
              </a:rPr>
              <a:t>  ¿Dase mal por bien para que hayan cavado hoyo á mi alma? Acuérdate que me puse delante de ti para hablar bien por ellos, para apartar de ellos tu ira.</a:t>
            </a:r>
          </a:p>
          <a:p>
            <a:pPr algn="l"/>
            <a:r>
              <a:rPr lang="es-MX" b="0" i="0" dirty="0">
                <a:solidFill>
                  <a:srgbClr val="999966"/>
                </a:solidFill>
                <a:effectLst/>
                <a:latin typeface="Segoe UI" panose="020B0502040204020203" pitchFamily="34" charset="0"/>
              </a:rPr>
              <a:t>21</a:t>
            </a:r>
            <a:r>
              <a:rPr lang="es-MX" b="0" i="0" dirty="0">
                <a:solidFill>
                  <a:srgbClr val="2B2B2B"/>
                </a:solidFill>
                <a:effectLst/>
                <a:latin typeface="Georgia" panose="02040502050405020303" pitchFamily="18" charset="0"/>
              </a:rPr>
              <a:t>  Por tanto, entrega sus hijos á hambre, y hazlos derramar por medio de la espada; y queden sus mujeres sin hijos, y viudas; y sus maridos sean puestos á muerte, y sus jóvenes heridos á cuchillo en la guerra.</a:t>
            </a:r>
          </a:p>
          <a:p>
            <a:pPr algn="l"/>
            <a:r>
              <a:rPr lang="es-MX" b="0" i="0" dirty="0">
                <a:solidFill>
                  <a:srgbClr val="999966"/>
                </a:solidFill>
                <a:effectLst/>
                <a:latin typeface="Segoe UI" panose="020B0502040204020203" pitchFamily="34" charset="0"/>
              </a:rPr>
              <a:t>22</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Oigase</a:t>
            </a:r>
            <a:r>
              <a:rPr lang="es-MX" b="0" i="0" dirty="0">
                <a:solidFill>
                  <a:srgbClr val="2B2B2B"/>
                </a:solidFill>
                <a:effectLst/>
                <a:latin typeface="Georgia" panose="02040502050405020303" pitchFamily="18" charset="0"/>
              </a:rPr>
              <a:t> clamor de sus casas, cuando trajeres sobre ellos ejército de repente: porque cavaron hoyo para prenderme, y á mis pies han escondido lazos.</a:t>
            </a:r>
          </a:p>
          <a:p>
            <a:pPr algn="l"/>
            <a:r>
              <a:rPr lang="es-MX" b="0" i="0" dirty="0">
                <a:solidFill>
                  <a:srgbClr val="999966"/>
                </a:solidFill>
                <a:effectLst/>
                <a:latin typeface="Segoe UI" panose="020B0502040204020203" pitchFamily="34" charset="0"/>
              </a:rPr>
              <a:t>23</a:t>
            </a:r>
            <a:r>
              <a:rPr lang="es-MX" b="0" i="0" dirty="0">
                <a:solidFill>
                  <a:srgbClr val="2B2B2B"/>
                </a:solidFill>
                <a:effectLst/>
                <a:latin typeface="Georgia" panose="02040502050405020303" pitchFamily="18" charset="0"/>
              </a:rPr>
              <a:t>  Mas tú, oh Jehová, conoces todo su consejo contra mí para muerte; no perdones su maldad, ni borres su pecado de delante de tu rostro: y tropiecen delante de ti; haz así con ellos en el tiempo de tu furor.</a:t>
            </a:r>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33</a:t>
            </a:fld>
            <a:endParaRPr lang="es-ES" noProof="0"/>
          </a:p>
        </p:txBody>
      </p:sp>
    </p:spTree>
    <p:extLst>
      <p:ext uri="{BB962C8B-B14F-4D97-AF65-F5344CB8AC3E}">
        <p14:creationId xmlns:p14="http://schemas.microsoft.com/office/powerpoint/2010/main" val="3244549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999966"/>
                </a:solidFill>
                <a:effectLst/>
                <a:latin typeface="Segoe UI" panose="020B0502040204020203" pitchFamily="34" charset="0"/>
              </a:rPr>
              <a:t>Los falsos profetas hablan aquí además de los del pueblo</a:t>
            </a:r>
          </a:p>
          <a:p>
            <a:r>
              <a:rPr lang="es-MX" b="0" i="0" dirty="0">
                <a:solidFill>
                  <a:srgbClr val="999966"/>
                </a:solidFill>
                <a:effectLst/>
                <a:latin typeface="Segoe UI" panose="020B0502040204020203" pitchFamily="34" charset="0"/>
              </a:rPr>
              <a:t>11</a:t>
            </a:r>
            <a:r>
              <a:rPr lang="es-MX" b="0" i="0" dirty="0">
                <a:solidFill>
                  <a:srgbClr val="2B2B2B"/>
                </a:solidFill>
                <a:effectLst/>
                <a:latin typeface="Georgia" panose="02040502050405020303" pitchFamily="18" charset="0"/>
              </a:rPr>
              <a:t>  Bienaventurados sois cuando os vituperaren y os persiguieren, y dijeren de vosotros todo mal por mi causa, mintiendo.</a:t>
            </a:r>
          </a:p>
          <a:p>
            <a:r>
              <a:rPr lang="es-MX" b="0" i="0" dirty="0">
                <a:solidFill>
                  <a:srgbClr val="2B2B2B"/>
                </a:solidFill>
                <a:effectLst/>
                <a:latin typeface="Georgia" panose="02040502050405020303" pitchFamily="18" charset="0"/>
              </a:rPr>
              <a:t>Si sufrimos persecución ES PORQUE ESTAMSO HACIENDO LAS COSAS BIEN</a:t>
            </a:r>
          </a:p>
          <a:p>
            <a:r>
              <a:rPr lang="es-MX" b="0" i="0" dirty="0">
                <a:solidFill>
                  <a:srgbClr val="2B2B2B"/>
                </a:solidFill>
                <a:effectLst/>
                <a:latin typeface="Georgia" panose="02040502050405020303" pitchFamily="18" charset="0"/>
              </a:rPr>
              <a:t>¿Cómo sabes que Dios te está moldeando? Porque estas sufriendo persecución. Estas siendo ocupado por Dios.</a:t>
            </a:r>
          </a:p>
          <a:p>
            <a:r>
              <a:rPr lang="es-MX" b="0" i="0" dirty="0">
                <a:solidFill>
                  <a:srgbClr val="2B2B2B"/>
                </a:solidFill>
                <a:effectLst/>
                <a:latin typeface="Georgia" panose="02040502050405020303" pitchFamily="18" charset="0"/>
              </a:rPr>
              <a:t>Remar contra la corriente</a:t>
            </a:r>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34</a:t>
            </a:fld>
            <a:endParaRPr lang="es-ES" noProof="0"/>
          </a:p>
        </p:txBody>
      </p:sp>
    </p:spTree>
    <p:extLst>
      <p:ext uri="{BB962C8B-B14F-4D97-AF65-F5344CB8AC3E}">
        <p14:creationId xmlns:p14="http://schemas.microsoft.com/office/powerpoint/2010/main" val="4028648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err="1"/>
              <a:t>Jeremias</a:t>
            </a:r>
            <a:r>
              <a:rPr lang="es-CL" dirty="0"/>
              <a:t> entiende bastante bien los atributos de Dios, su oración es fundamentada pero pide justicia inminente.</a:t>
            </a:r>
          </a:p>
          <a:p>
            <a:r>
              <a:rPr lang="es-CL" dirty="0"/>
              <a:t>Cuando atacaron a </a:t>
            </a:r>
            <a:r>
              <a:rPr lang="es-CL" dirty="0" err="1"/>
              <a:t>Jeremias</a:t>
            </a:r>
            <a:r>
              <a:rPr lang="es-CL" dirty="0"/>
              <a:t> el se vio en la </a:t>
            </a:r>
            <a:r>
              <a:rPr lang="es-CL" dirty="0" err="1"/>
              <a:t>boligacion</a:t>
            </a:r>
            <a:r>
              <a:rPr lang="es-CL" dirty="0"/>
              <a:t> de defenderse pero lo hace con su Dios.</a:t>
            </a:r>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35</a:t>
            </a:fld>
            <a:endParaRPr lang="es-ES" noProof="0"/>
          </a:p>
        </p:txBody>
      </p:sp>
    </p:spTree>
    <p:extLst>
      <p:ext uri="{BB962C8B-B14F-4D97-AF65-F5344CB8AC3E}">
        <p14:creationId xmlns:p14="http://schemas.microsoft.com/office/powerpoint/2010/main" val="3629462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999966"/>
                </a:solidFill>
                <a:effectLst/>
                <a:latin typeface="Segoe UI" panose="020B0502040204020203" pitchFamily="34" charset="0"/>
              </a:rPr>
              <a:t>Tito 3:5</a:t>
            </a:r>
            <a:r>
              <a:rPr lang="es-MX" b="0" i="0" dirty="0">
                <a:solidFill>
                  <a:srgbClr val="2B2B2B"/>
                </a:solidFill>
                <a:effectLst/>
                <a:latin typeface="Georgia" panose="02040502050405020303" pitchFamily="18" charset="0"/>
              </a:rPr>
              <a:t>  ”No por obras de justicia que nosotros habíamos hecho, mas por su misericordia nos salvó, por el lavacro de la regeneración, y de la renovación del Espíritu Santo;”</a:t>
            </a:r>
          </a:p>
          <a:p>
            <a:r>
              <a:rPr lang="es-MX" b="0" i="0" dirty="0">
                <a:solidFill>
                  <a:srgbClr val="999966"/>
                </a:solidFill>
                <a:effectLst/>
                <a:latin typeface="Segoe UI" panose="020B0502040204020203" pitchFamily="34" charset="0"/>
              </a:rPr>
              <a:t>2° Corintios 5:17</a:t>
            </a:r>
            <a:r>
              <a:rPr lang="es-MX" b="0" i="0" dirty="0">
                <a:solidFill>
                  <a:srgbClr val="2B2B2B"/>
                </a:solidFill>
                <a:effectLst/>
                <a:latin typeface="Georgia" panose="02040502050405020303" pitchFamily="18" charset="0"/>
              </a:rPr>
              <a:t>  ”De modo que si alguno está en Cristo, nueva criatura es: las cosas viejas pasaron; he aquí todas son hechas nuevas.”</a:t>
            </a:r>
          </a:p>
          <a:p>
            <a:r>
              <a:rPr lang="es-MX" b="0" i="0" dirty="0">
                <a:solidFill>
                  <a:srgbClr val="2B2B2B"/>
                </a:solidFill>
                <a:effectLst/>
                <a:latin typeface="Georgia" panose="02040502050405020303" pitchFamily="18" charset="0"/>
              </a:rPr>
              <a:t>1° Pedro 1:23 “Siendo renacidos, no de simiente corruptible, sino de incorruptible, por la palabra de Dios, que vive y permanece para siempre.”</a:t>
            </a:r>
          </a:p>
          <a:p>
            <a:r>
              <a:rPr lang="es-MX" b="0" i="0" dirty="0">
                <a:solidFill>
                  <a:srgbClr val="2B2B2B"/>
                </a:solidFill>
                <a:effectLst/>
                <a:latin typeface="Georgia" panose="02040502050405020303" pitchFamily="18" charset="0"/>
              </a:rPr>
              <a:t>Romanos 12:2 “Y no os conforméis á este siglo; mas reformaos por la renovación de vuestro entendimiento, para que experimentéis cuál sea la buena voluntad de Dios, agradable y perfecta.”</a:t>
            </a:r>
          </a:p>
          <a:p>
            <a:r>
              <a:rPr lang="es-MX" b="0" i="0" dirty="0">
                <a:solidFill>
                  <a:srgbClr val="2B2B2B"/>
                </a:solidFill>
                <a:effectLst/>
                <a:latin typeface="Georgia" panose="02040502050405020303" pitchFamily="18" charset="0"/>
              </a:rPr>
              <a:t>2° Corintio 3:18 “Por tanto, nosotros todos, mirando á cara descubierta como en un espejo la gloria del Señor, somos transformados de gloria en gloria en la misma semejanza, como por el Espíritu del Señor.”</a:t>
            </a:r>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36</a:t>
            </a:fld>
            <a:endParaRPr lang="es-ES" noProof="0"/>
          </a:p>
        </p:txBody>
      </p:sp>
    </p:spTree>
    <p:extLst>
      <p:ext uri="{BB962C8B-B14F-4D97-AF65-F5344CB8AC3E}">
        <p14:creationId xmlns:p14="http://schemas.microsoft.com/office/powerpoint/2010/main" val="4276826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2 CORINTIOS 4:7-14</a:t>
            </a:r>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37</a:t>
            </a:fld>
            <a:endParaRPr lang="es-ES" noProof="0"/>
          </a:p>
        </p:txBody>
      </p:sp>
    </p:spTree>
    <p:extLst>
      <p:ext uri="{BB962C8B-B14F-4D97-AF65-F5344CB8AC3E}">
        <p14:creationId xmlns:p14="http://schemas.microsoft.com/office/powerpoint/2010/main" val="108148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62B03A06-698E-45C4-9FD4-AEA0EC5D1219}" type="slidenum">
              <a:rPr lang="es-ES" smtClean="0"/>
              <a:t>4</a:t>
            </a:fld>
            <a:endParaRPr lang="es-ES"/>
          </a:p>
        </p:txBody>
      </p:sp>
    </p:spTree>
    <p:extLst>
      <p:ext uri="{BB962C8B-B14F-4D97-AF65-F5344CB8AC3E}">
        <p14:creationId xmlns:p14="http://schemas.microsoft.com/office/powerpoint/2010/main" val="3203719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000000"/>
                </a:solidFill>
                <a:effectLst/>
                <a:latin typeface="Verdana" panose="020B0604030504040204" pitchFamily="34" charset="0"/>
              </a:rPr>
              <a:t>Dios, como un gigantesco Alfarero, tomó el barro y formó al hombre, la parte física del hombre. En Génesis, capítulo 2, versículo 7, leemos: Entonces el Señor Dios formó al hombre del polvo de la tierra, sopló en su nariz aliento de vida y fue el hombre un ser viviente. Dios fue el Alfarero.</a:t>
            </a:r>
          </a:p>
          <a:p>
            <a:r>
              <a:rPr lang="es-MX" b="0" i="0" dirty="0">
                <a:solidFill>
                  <a:srgbClr val="000000"/>
                </a:solidFill>
                <a:effectLst/>
                <a:latin typeface="Verdana" panose="020B0604030504040204" pitchFamily="34" charset="0"/>
              </a:rPr>
              <a:t>Ahora, extraemos el primer principio. Dios es soberano. El alfarero tiene un poder absoluto. Es decir, que tiene poder sobre el barro y ese poder es ilimitado. Ninguna clase de barro puede detener a este Alfarero, poner en duda Su derecho o resistir Su voluntad; nadie puede decirle que no o alterar Sus planes. El barro no le puede contestar ni discutir con El. No puede hacer nada. Solo puede rendirse a las manos del alfarero.</a:t>
            </a:r>
          </a:p>
          <a:p>
            <a:r>
              <a:rPr lang="es-MX" b="0" i="0" dirty="0">
                <a:solidFill>
                  <a:srgbClr val="000000"/>
                </a:solidFill>
                <a:effectLst/>
                <a:latin typeface="Verdana" panose="020B0604030504040204" pitchFamily="34" charset="0"/>
              </a:rPr>
              <a:t>En ningún otro lugar puede usted encontrar una imagen más gráfica de la soberanía de Dios, que ésta. El hombre, el barro sobre la rueda del alfarero, y Dios, el alfarero. No es posible encontrar otra figura como ésta.</a:t>
            </a:r>
          </a:p>
          <a:p>
            <a:r>
              <a:rPr lang="es-MX" b="0" i="0" dirty="0">
                <a:solidFill>
                  <a:srgbClr val="000000"/>
                </a:solidFill>
                <a:effectLst/>
                <a:latin typeface="Verdana" panose="020B0604030504040204" pitchFamily="34" charset="0"/>
              </a:rPr>
              <a:t>Nuestra generación contemporánea se resiste a esta realidad, porque éste es el día de los derechos del ser humano. Oímos hablar mucho sobre todas las expresiones en las que se manifiesta la libertad; libertad para protestar, libertad para decidir lo que una persona quiera. Parecemos haber olvidado los derechos de Dios. Dios tiene una autoridad incuestionable. Su voluntad es inexorable, inflexible, y prevalecerá. El tiene una capacidad irresistible para dar a este universo la forma que a El le convenga. Los países han dejado la biblia como estatuto o </a:t>
            </a:r>
            <a:r>
              <a:rPr lang="es-MX" b="0" i="0" dirty="0" err="1">
                <a:solidFill>
                  <a:srgbClr val="000000"/>
                </a:solidFill>
                <a:effectLst/>
                <a:latin typeface="Verdana" panose="020B0604030504040204" pitchFamily="34" charset="0"/>
              </a:rPr>
              <a:t>contitucion</a:t>
            </a:r>
            <a:r>
              <a:rPr lang="es-MX" b="0" i="0" dirty="0">
                <a:solidFill>
                  <a:srgbClr val="000000"/>
                </a:solidFill>
                <a:effectLst/>
                <a:latin typeface="Verdana" panose="020B0604030504040204" pitchFamily="34" charset="0"/>
              </a:rPr>
              <a:t>, pero hay luces por ejemplo la asunción de Trump con la biblia en mano.</a:t>
            </a:r>
          </a:p>
          <a:p>
            <a:r>
              <a:rPr lang="es-MX" b="0" i="0" dirty="0">
                <a:solidFill>
                  <a:srgbClr val="000000"/>
                </a:solidFill>
                <a:effectLst/>
                <a:latin typeface="Verdana" panose="020B0604030504040204" pitchFamily="34" charset="0"/>
              </a:rPr>
              <a:t>Dios tiene poder para imponer Su voluntad y no tiene que rendir cuentas ante nadie.</a:t>
            </a:r>
          </a:p>
          <a:p>
            <a:pPr algn="l"/>
            <a:r>
              <a:rPr lang="es-MX" b="0" i="0" dirty="0">
                <a:solidFill>
                  <a:srgbClr val="000000"/>
                </a:solidFill>
                <a:effectLst/>
                <a:latin typeface="Verdana" panose="020B0604030504040204" pitchFamily="34" charset="0"/>
              </a:rPr>
              <a:t>Romanos 9:20-21 “</a:t>
            </a:r>
            <a:r>
              <a:rPr lang="es-MX" b="0" i="0" dirty="0">
                <a:solidFill>
                  <a:srgbClr val="999966"/>
                </a:solidFill>
                <a:effectLst/>
                <a:latin typeface="Segoe UI" panose="020B0502040204020203" pitchFamily="34" charset="0"/>
              </a:rPr>
              <a:t>20</a:t>
            </a:r>
            <a:r>
              <a:rPr lang="es-MX" b="0" i="0" dirty="0">
                <a:solidFill>
                  <a:srgbClr val="2B2B2B"/>
                </a:solidFill>
                <a:effectLst/>
                <a:latin typeface="Georgia" panose="02040502050405020303" pitchFamily="18" charset="0"/>
              </a:rPr>
              <a:t>  Mas antes, oh hombre, ¿quién eres tú, para que alterques con Dios? Dirá el vaso de barro al que le labró: ¿Por qué me has hecho tal?</a:t>
            </a:r>
          </a:p>
          <a:p>
            <a:pPr algn="l"/>
            <a:r>
              <a:rPr lang="es-MX" b="0" i="0" dirty="0">
                <a:solidFill>
                  <a:srgbClr val="999966"/>
                </a:solidFill>
                <a:effectLst/>
                <a:latin typeface="Segoe UI" panose="020B0502040204020203" pitchFamily="34" charset="0"/>
              </a:rPr>
              <a:t>21</a:t>
            </a:r>
            <a:r>
              <a:rPr lang="es-MX" b="0" i="0" dirty="0">
                <a:solidFill>
                  <a:srgbClr val="2B2B2B"/>
                </a:solidFill>
                <a:effectLst/>
                <a:latin typeface="Georgia" panose="02040502050405020303" pitchFamily="18" charset="0"/>
              </a:rPr>
              <a:t>  ¿O no tiene potestad el alfarero para hacer de la misma masa un vaso para honra, y otro para vergüenza?</a:t>
            </a:r>
          </a:p>
          <a:p>
            <a:pPr algn="l"/>
            <a:r>
              <a:rPr lang="es-MX" b="0" i="0" dirty="0">
                <a:solidFill>
                  <a:srgbClr val="2B2B2B"/>
                </a:solidFill>
                <a:effectLst/>
                <a:latin typeface="Georgia" panose="02040502050405020303" pitchFamily="18" charset="0"/>
              </a:rPr>
              <a:t>Hermanos dejemos moldear por nuestro creador, que de esta manera todas las cosas nos </a:t>
            </a:r>
            <a:r>
              <a:rPr lang="es-MX" b="0" i="0" dirty="0" err="1">
                <a:solidFill>
                  <a:srgbClr val="2B2B2B"/>
                </a:solidFill>
                <a:effectLst/>
                <a:latin typeface="Georgia" panose="02040502050405020303" pitchFamily="18" charset="0"/>
              </a:rPr>
              <a:t>iran</a:t>
            </a:r>
            <a:r>
              <a:rPr lang="es-MX" b="0" i="0" dirty="0">
                <a:solidFill>
                  <a:srgbClr val="2B2B2B"/>
                </a:solidFill>
                <a:effectLst/>
                <a:latin typeface="Georgia" panose="02040502050405020303" pitchFamily="18" charset="0"/>
              </a:rPr>
              <a:t> a bien</a:t>
            </a:r>
          </a:p>
          <a:p>
            <a:pPr algn="l"/>
            <a:r>
              <a:rPr lang="es-MX" b="0" i="0" dirty="0">
                <a:solidFill>
                  <a:srgbClr val="2B2B2B"/>
                </a:solidFill>
                <a:effectLst/>
                <a:latin typeface="Georgia" panose="02040502050405020303" pitchFamily="18" charset="0"/>
              </a:rPr>
              <a:t>Que el señor nos bendiga</a:t>
            </a:r>
          </a:p>
          <a:p>
            <a:r>
              <a:rPr lang="es-MX" b="0" i="0" dirty="0">
                <a:solidFill>
                  <a:srgbClr val="000000"/>
                </a:solidFill>
                <a:effectLst/>
                <a:latin typeface="Verdana" panose="020B0604030504040204" pitchFamily="34" charset="0"/>
              </a:rPr>
              <a:t>”</a:t>
            </a:r>
            <a:endParaRPr lang="es-ES" dirty="0"/>
          </a:p>
        </p:txBody>
      </p:sp>
      <p:sp>
        <p:nvSpPr>
          <p:cNvPr id="4" name="Marcador de número de diapositiva 3"/>
          <p:cNvSpPr>
            <a:spLocks noGrp="1"/>
          </p:cNvSpPr>
          <p:nvPr>
            <p:ph type="sldNum" sz="quarter" idx="5"/>
          </p:nvPr>
        </p:nvSpPr>
        <p:spPr/>
        <p:txBody>
          <a:bodyPr/>
          <a:lstStyle/>
          <a:p>
            <a:fld id="{62B03A06-698E-45C4-9FD4-AEA0EC5D1219}" type="slidenum">
              <a:rPr lang="es-ES" smtClean="0"/>
              <a:t>38</a:t>
            </a:fld>
            <a:endParaRPr lang="es-ES"/>
          </a:p>
        </p:txBody>
      </p:sp>
    </p:spTree>
    <p:extLst>
      <p:ext uri="{BB962C8B-B14F-4D97-AF65-F5344CB8AC3E}">
        <p14:creationId xmlns:p14="http://schemas.microsoft.com/office/powerpoint/2010/main" val="21863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6</a:t>
            </a:fld>
            <a:endParaRPr lang="es-ES" noProof="0"/>
          </a:p>
        </p:txBody>
      </p:sp>
    </p:spTree>
    <p:extLst>
      <p:ext uri="{BB962C8B-B14F-4D97-AF65-F5344CB8AC3E}">
        <p14:creationId xmlns:p14="http://schemas.microsoft.com/office/powerpoint/2010/main" val="156547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7</a:t>
            </a:fld>
            <a:endParaRPr lang="es-ES" noProof="0"/>
          </a:p>
        </p:txBody>
      </p:sp>
    </p:spTree>
    <p:extLst>
      <p:ext uri="{BB962C8B-B14F-4D97-AF65-F5344CB8AC3E}">
        <p14:creationId xmlns:p14="http://schemas.microsoft.com/office/powerpoint/2010/main" val="236145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8</a:t>
            </a:fld>
            <a:endParaRPr lang="es-ES" noProof="0"/>
          </a:p>
        </p:txBody>
      </p:sp>
    </p:spTree>
    <p:extLst>
      <p:ext uri="{BB962C8B-B14F-4D97-AF65-F5344CB8AC3E}">
        <p14:creationId xmlns:p14="http://schemas.microsoft.com/office/powerpoint/2010/main" val="35532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9</a:t>
            </a:fld>
            <a:endParaRPr lang="es-ES" noProof="0"/>
          </a:p>
        </p:txBody>
      </p:sp>
    </p:spTree>
    <p:extLst>
      <p:ext uri="{BB962C8B-B14F-4D97-AF65-F5344CB8AC3E}">
        <p14:creationId xmlns:p14="http://schemas.microsoft.com/office/powerpoint/2010/main" val="34357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10</a:t>
            </a:fld>
            <a:endParaRPr lang="es-ES" noProof="0"/>
          </a:p>
        </p:txBody>
      </p:sp>
    </p:spTree>
    <p:extLst>
      <p:ext uri="{BB962C8B-B14F-4D97-AF65-F5344CB8AC3E}">
        <p14:creationId xmlns:p14="http://schemas.microsoft.com/office/powerpoint/2010/main" val="398060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2B03A06-698E-45C4-9FD4-AEA0EC5D1219}" type="slidenum">
              <a:rPr lang="es-ES" noProof="0" smtClean="0"/>
              <a:t>11</a:t>
            </a:fld>
            <a:endParaRPr lang="es-ES" noProof="0"/>
          </a:p>
        </p:txBody>
      </p:sp>
    </p:spTree>
    <p:extLst>
      <p:ext uri="{BB962C8B-B14F-4D97-AF65-F5344CB8AC3E}">
        <p14:creationId xmlns:p14="http://schemas.microsoft.com/office/powerpoint/2010/main" val="325055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orma libre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810001" y="1449147"/>
            <a:ext cx="10572000" cy="2971051"/>
          </a:xfrm>
        </p:spPr>
        <p:txBody>
          <a:bodyPr rtlCol="0"/>
          <a:lstStyle>
            <a:lvl1pPr>
              <a:defRPr sz="5400"/>
            </a:lvl1pPr>
          </a:lstStyle>
          <a:p>
            <a:pPr rtl="0"/>
            <a:r>
              <a:rPr lang="es-ES" noProof="0"/>
              <a:t>Haga clic para modificar el estilo de título del patrón</a:t>
            </a:r>
          </a:p>
        </p:txBody>
      </p:sp>
      <p:sp>
        <p:nvSpPr>
          <p:cNvPr id="3" name="Subtítulo 2"/>
          <p:cNvSpPr>
            <a:spLocks noGrp="1"/>
          </p:cNvSpPr>
          <p:nvPr>
            <p:ph type="subTitle" idx="1"/>
          </p:nvPr>
        </p:nvSpPr>
        <p:spPr>
          <a:xfrm>
            <a:off x="810001" y="5280847"/>
            <a:ext cx="10572000" cy="434974"/>
          </a:xfrm>
        </p:spPr>
        <p:txBody>
          <a:bodyPr rtlCol="0"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4" name="Marcador de fecha 3"/>
          <p:cNvSpPr>
            <a:spLocks noGrp="1"/>
          </p:cNvSpPr>
          <p:nvPr>
            <p:ph type="dt" sz="half" idx="10"/>
          </p:nvPr>
        </p:nvSpPr>
        <p:spPr/>
        <p:txBody>
          <a:bodyPr rtlCol="0"/>
          <a:lstStyle/>
          <a:p>
            <a:pPr rtl="0"/>
            <a:fld id="{0A294020-7810-43C5-87F0-8AFC23793465}" type="datetime1">
              <a:rPr lang="es-ES" noProof="0" smtClean="0"/>
              <a:t>25/01/2025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88647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10000" y="4800600"/>
            <a:ext cx="10561418" cy="566738"/>
          </a:xfrm>
        </p:spPr>
        <p:txBody>
          <a:bodyPr rtlCol="0" anchor="b">
            <a:normAutofit/>
          </a:bodyPr>
          <a:lstStyle>
            <a:lvl1pPr algn="l">
              <a:defRPr sz="2400" b="0"/>
            </a:lvl1pPr>
          </a:lstStyle>
          <a:p>
            <a:pPr rtl="0"/>
            <a:r>
              <a:rPr lang="es-ES" noProof="0"/>
              <a:t>Haga clic para modificar el estilo de título del patrón</a:t>
            </a:r>
          </a:p>
        </p:txBody>
      </p:sp>
      <p:sp>
        <p:nvSpPr>
          <p:cNvPr id="15" name="Marcador de posición de imagen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rtlCol="0" anchor="t" anchorCtr="0" compatLnSpc="1">
            <a:prstTxWarp prst="textNoShape">
              <a:avLst/>
            </a:prstTxWarp>
            <a:normAutofit/>
          </a:bodyPr>
          <a:lstStyle>
            <a:lvl1pPr marL="0" indent="0" algn="ctr">
              <a:buFontTx/>
              <a:buNone/>
              <a:defRPr sz="1600"/>
            </a:lvl1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810000" y="5367338"/>
            <a:ext cx="10561418"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6EDD3615-274F-4866-A368-6F1376179ABB}" type="datetime1">
              <a:rPr lang="es-ES" noProof="0" smtClean="0"/>
              <a:t>25/01/2025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36383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8" name="Forma libre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850985" y="1238502"/>
            <a:ext cx="5893840" cy="2645912"/>
          </a:xfrm>
        </p:spPr>
        <p:txBody>
          <a:bodyPr rtlCol="0" anchor="b"/>
          <a:lstStyle>
            <a:lvl1pPr algn="l">
              <a:defRPr sz="4200" b="1" cap="none"/>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853190" y="4443680"/>
            <a:ext cx="5891636" cy="713241"/>
          </a:xfrm>
        </p:spPr>
        <p:txBody>
          <a:bodyPr rtlCol="0"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9" name="Marcador de texto 5"/>
          <p:cNvSpPr>
            <a:spLocks noGrp="1"/>
          </p:cNvSpPr>
          <p:nvPr>
            <p:ph type="body" sz="quarter" idx="16" hasCustomPrompt="1"/>
          </p:nvPr>
        </p:nvSpPr>
        <p:spPr>
          <a:xfrm>
            <a:off x="7574642" y="1081456"/>
            <a:ext cx="3810001" cy="4075465"/>
          </a:xfrm>
        </p:spPr>
        <p:txBody>
          <a:bodyPr rtlCol="0" anchor="t"/>
          <a:lstStyle>
            <a:lvl1pPr marL="0" indent="0">
              <a:buFontTx/>
              <a:buNone/>
              <a:defRPr/>
            </a:lvl1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518265BA-EA5E-48A8-96CE-34CBE1DBD58A}" type="datetime1">
              <a:rPr lang="es-ES" noProof="0" smtClean="0"/>
              <a:t>25/01/2025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06677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orma libre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ítulo 1"/>
          <p:cNvSpPr>
            <a:spLocks noGrp="1"/>
          </p:cNvSpPr>
          <p:nvPr>
            <p:ph type="title"/>
          </p:nvPr>
        </p:nvSpPr>
        <p:spPr>
          <a:xfrm>
            <a:off x="1357089" y="2435957"/>
            <a:ext cx="4382521" cy="2007789"/>
          </a:xfrm>
        </p:spPr>
        <p:txBody>
          <a:bodyPr rtlCol="0"/>
          <a:lstStyle>
            <a:lvl1pPr>
              <a:defRPr sz="3200"/>
            </a:lvl1pPr>
          </a:lstStyle>
          <a:p>
            <a:pPr rtl="0"/>
            <a:r>
              <a:rPr lang="es-ES" noProof="0"/>
              <a:t>Haga clic para modificar el estilo de título del patrón</a:t>
            </a:r>
          </a:p>
        </p:txBody>
      </p:sp>
      <p:sp>
        <p:nvSpPr>
          <p:cNvPr id="6" name="Marcador de texto 5"/>
          <p:cNvSpPr>
            <a:spLocks noGrp="1"/>
          </p:cNvSpPr>
          <p:nvPr>
            <p:ph type="body" sz="quarter" idx="16" hasCustomPrompt="1"/>
          </p:nvPr>
        </p:nvSpPr>
        <p:spPr>
          <a:xfrm>
            <a:off x="6156000" y="2286000"/>
            <a:ext cx="4880300" cy="2295525"/>
          </a:xfrm>
        </p:spPr>
        <p:txBody>
          <a:bodyPr rtlCol="0" anchor="t"/>
          <a:lstStyle>
            <a:lvl1pPr marL="0" indent="0">
              <a:buFontTx/>
              <a:buNone/>
              <a:defRPr/>
            </a:lvl1pPr>
          </a:lstStyle>
          <a:p>
            <a:pPr lvl="0" rtl="0"/>
            <a:r>
              <a:rPr lang="es-ES" noProof="0"/>
              <a:t>Editar estilos de texto del patrón</a:t>
            </a:r>
          </a:p>
        </p:txBody>
      </p:sp>
      <p:sp>
        <p:nvSpPr>
          <p:cNvPr id="2" name="Marcador de fecha 1"/>
          <p:cNvSpPr>
            <a:spLocks noGrp="1"/>
          </p:cNvSpPr>
          <p:nvPr>
            <p:ph type="dt" sz="half" idx="10"/>
          </p:nvPr>
        </p:nvSpPr>
        <p:spPr/>
        <p:txBody>
          <a:bodyPr rtlCol="0"/>
          <a:lstStyle/>
          <a:p>
            <a:pPr rtl="0"/>
            <a:fld id="{823F5E70-6DF0-4431-9418-0DF995951863}" type="datetime1">
              <a:rPr lang="es-ES" noProof="0" smtClean="0"/>
              <a:t>25/01/2025</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19796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orma libre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E84016BF-4DA4-485A-8AB3-E6D9F1FAEFB5}" type="datetime1">
              <a:rPr lang="es-ES" noProof="0" smtClean="0"/>
              <a:t>25/01/2025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51369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orma libre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183540" y="586171"/>
            <a:ext cx="2494791" cy="5134798"/>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810001" y="446089"/>
            <a:ext cx="6611540" cy="5414962"/>
          </a:xfrm>
        </p:spPr>
        <p:txBody>
          <a:bodyPr vert="eaVert"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856F1D69-67AC-4E07-964A-EFB75990DEA4}" type="datetime1">
              <a:rPr lang="es-ES" noProof="0" smtClean="0"/>
              <a:t>25/01/2025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7059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11" name="Forma libre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810000" y="447188"/>
            <a:ext cx="10571998" cy="970450"/>
          </a:xfrm>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818712" y="2222287"/>
            <a:ext cx="10554574" cy="363651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ED6EC0A6-1914-417A-8F69-F81059B7FC58}" type="datetime1">
              <a:rPr lang="es-ES" noProof="0" smtClean="0"/>
              <a:t>25/01/2025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7897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orma libre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810000" y="2951396"/>
            <a:ext cx="10561418" cy="1468800"/>
          </a:xfrm>
        </p:spPr>
        <p:txBody>
          <a:bodyPr rtlCol="0" anchor="b"/>
          <a:lstStyle>
            <a:lvl1pPr algn="r">
              <a:defRPr sz="4800" b="1" cap="none"/>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810000" y="5281201"/>
            <a:ext cx="10561418" cy="433955"/>
          </a:xfrm>
        </p:spPr>
        <p:txBody>
          <a:bodyPr rtlCol="0"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BDF0B28A-3F67-4345-BA7F-EF56E080E381}" type="datetime1">
              <a:rPr lang="es-ES" noProof="0" smtClean="0"/>
              <a:t>25/01/2025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60627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orma libre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818712" y="2222287"/>
            <a:ext cx="5185873" cy="3638763"/>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187415" y="2222287"/>
            <a:ext cx="5194583" cy="3638764"/>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76CC2485-0A65-4E9A-A7ED-904318898562}" type="datetime1">
              <a:rPr lang="es-ES" noProof="0" smtClean="0"/>
              <a:t>25/01/2025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64678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orma libre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814728" y="2174875"/>
            <a:ext cx="5189857" cy="576262"/>
          </a:xfrm>
        </p:spPr>
        <p:txBody>
          <a:bodyPr rtlCol="0"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814729" y="2751138"/>
            <a:ext cx="5189856" cy="3109913"/>
          </a:xfrm>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187415" y="2174875"/>
            <a:ext cx="5194583" cy="576262"/>
          </a:xfrm>
        </p:spPr>
        <p:txBody>
          <a:bodyPr rtlCol="0"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187415" y="2751138"/>
            <a:ext cx="5194583" cy="3109913"/>
          </a:xfrm>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370597BC-F846-43B9-96BC-F8728E37EC67}" type="datetime1">
              <a:rPr lang="es-ES" noProof="0" smtClean="0"/>
              <a:t>25/01/2025</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94048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orma libre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D6A3531E-B4E5-4914-B89D-9C098386C7CA}" type="datetime1">
              <a:rPr lang="es-ES" noProof="0" smtClean="0"/>
              <a:t>25/01/2025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2079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2271FA9E-27E6-4DCE-BB65-31630E1C8EAB}" type="datetime1">
              <a:rPr lang="es-ES" noProof="0" smtClean="0"/>
              <a:t>25/01/2025</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9998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orma libre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1073151" y="446088"/>
            <a:ext cx="3547533" cy="1618396"/>
          </a:xfrm>
        </p:spPr>
        <p:txBody>
          <a:bodyPr rtlCol="0" anchor="b"/>
          <a:lstStyle>
            <a:lvl1pPr algn="l">
              <a:defRPr sz="2000" b="1"/>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4855633" y="446088"/>
            <a:ext cx="6252633" cy="5414963"/>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1073151" y="2260738"/>
            <a:ext cx="3547533" cy="360031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0680FCFA-4558-40D0-BE03-0422FBC31D65}" type="datetime1">
              <a:rPr lang="es-ES" noProof="0" smtClean="0"/>
              <a:t>25/01/2025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91170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14728" y="727522"/>
            <a:ext cx="4852988" cy="1617163"/>
          </a:xfrm>
        </p:spPr>
        <p:txBody>
          <a:bodyPr rtlCol="0" anchor="b">
            <a:normAutofit/>
          </a:bodyPr>
          <a:lstStyle>
            <a:lvl1pPr algn="l">
              <a:defRPr sz="2400" b="0"/>
            </a:lvl1pPr>
          </a:lstStyle>
          <a:p>
            <a:pPr rtl="0"/>
            <a:r>
              <a:rPr lang="es-ES" noProof="0"/>
              <a:t>Haga clic para modificar el estilo de título del patrón</a:t>
            </a:r>
          </a:p>
        </p:txBody>
      </p:sp>
      <p:sp>
        <p:nvSpPr>
          <p:cNvPr id="9" name="Marcador de posición de imagen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rtlCol="0" anchor="t" anchorCtr="0" compatLnSpc="1">
            <a:prstTxWarp prst="textNoShape">
              <a:avLst/>
            </a:prstTxWarp>
            <a:normAutofit/>
          </a:bodyPr>
          <a:lstStyle>
            <a:lvl1pPr algn="ctr">
              <a:buFontTx/>
              <a:buNone/>
              <a:defRPr sz="1400"/>
            </a:lvl1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814728" y="2344684"/>
            <a:ext cx="4852988" cy="3516365"/>
          </a:xfrm>
        </p:spPr>
        <p:txBody>
          <a:bodyPr rtlCol="0"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fecha 4"/>
          <p:cNvSpPr>
            <a:spLocks noGrp="1"/>
          </p:cNvSpPr>
          <p:nvPr>
            <p:ph type="dt" sz="half" idx="10"/>
          </p:nvPr>
        </p:nvSpPr>
        <p:spPr>
          <a:xfrm>
            <a:off x="3885810" y="6041362"/>
            <a:ext cx="976879" cy="365125"/>
          </a:xfrm>
        </p:spPr>
        <p:txBody>
          <a:bodyPr rtlCol="0"/>
          <a:lstStyle/>
          <a:p>
            <a:pPr rtl="0"/>
            <a:fld id="{5765B651-1A4F-494E-A2CD-80B79618D9BF}" type="datetime1">
              <a:rPr lang="es-ES" noProof="0" smtClean="0"/>
              <a:t>25/01/2025</a:t>
            </a:fld>
            <a:endParaRPr lang="es-ES" noProof="0"/>
          </a:p>
        </p:txBody>
      </p:sp>
      <p:sp>
        <p:nvSpPr>
          <p:cNvPr id="6" name="Marcador de posición de pie de página 5"/>
          <p:cNvSpPr>
            <a:spLocks noGrp="1"/>
          </p:cNvSpPr>
          <p:nvPr>
            <p:ph type="ftr" sz="quarter" idx="11"/>
          </p:nvPr>
        </p:nvSpPr>
        <p:spPr>
          <a:xfrm>
            <a:off x="590396" y="6041362"/>
            <a:ext cx="3295413" cy="365125"/>
          </a:xfrm>
        </p:spPr>
        <p:txBody>
          <a:bodyPr rtlCol="0"/>
          <a:lstStyle/>
          <a:p>
            <a:pPr rtl="0"/>
            <a:endParaRPr lang="es-ES" noProof="0"/>
          </a:p>
        </p:txBody>
      </p:sp>
      <p:sp>
        <p:nvSpPr>
          <p:cNvPr id="7" name="Marcador de posición de número de diapositiva 6"/>
          <p:cNvSpPr>
            <a:spLocks noGrp="1"/>
          </p:cNvSpPr>
          <p:nvPr>
            <p:ph type="sldNum" sz="quarter" idx="12"/>
          </p:nvPr>
        </p:nvSpPr>
        <p:spPr>
          <a:xfrm>
            <a:off x="4862689" y="5915888"/>
            <a:ext cx="1062155" cy="490599"/>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55374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rtl="0"/>
            <a:endParaRPr lang="es-ES" noProof="0"/>
          </a:p>
        </p:txBody>
      </p:sp>
      <p:sp>
        <p:nvSpPr>
          <p:cNvPr id="4" name="Marcador de fecha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rtl="0"/>
            <a:fld id="{AA13370F-AFD5-4EF1-99E8-08D8CCCE6CFD}" type="datetime1">
              <a:rPr lang="es-ES" noProof="0" smtClean="0"/>
              <a:t>25/01/2025</a:t>
            </a:fld>
            <a:endParaRPr lang="es-ES" noProof="0"/>
          </a:p>
        </p:txBody>
      </p:sp>
      <p:sp>
        <p:nvSpPr>
          <p:cNvPr id="6" name="Marcador de posición de número de diapositiva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29126859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bg2"/>
          </a:fgClr>
          <a:bgClr>
            <a:schemeClr val="bg1"/>
          </a:bgClr>
        </a:patt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B6DB7F6-DC24-49C9-85AF-DCC3EB547E0D}"/>
              </a:ext>
            </a:extLst>
          </p:cNvPr>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8641"/>
                    </a14:imgEffect>
                    <a14:imgEffect>
                      <a14:saturation sat="35000"/>
                    </a14:imgEffect>
                  </a14:imgLayer>
                </a14:imgProps>
              </a:ext>
            </a:extLst>
          </a:blip>
          <a:stretch>
            <a:fillRect/>
          </a:stretch>
        </p:blipFill>
        <p:spPr>
          <a:xfrm>
            <a:off x="142591" y="84554"/>
            <a:ext cx="11755706" cy="6567916"/>
          </a:xfrm>
          <a:prstGeom prst="rect">
            <a:avLst/>
          </a:prstGeom>
          <a:effectLst>
            <a:glow rad="127000">
              <a:schemeClr val="accent1">
                <a:alpha val="82000"/>
              </a:schemeClr>
            </a:glow>
          </a:effectLst>
        </p:spPr>
      </p:pic>
      <p:sp>
        <p:nvSpPr>
          <p:cNvPr id="2" name="Título 1">
            <a:extLst>
              <a:ext uri="{FF2B5EF4-FFF2-40B4-BE49-F238E27FC236}">
                <a16:creationId xmlns:a16="http://schemas.microsoft.com/office/drawing/2014/main" id="{F266081D-517B-5D43-A7B4-E67DDEDC0B31}"/>
              </a:ext>
            </a:extLst>
          </p:cNvPr>
          <p:cNvSpPr>
            <a:spLocks noGrp="1"/>
          </p:cNvSpPr>
          <p:nvPr>
            <p:ph type="ctrTitle"/>
          </p:nvPr>
        </p:nvSpPr>
        <p:spPr>
          <a:xfrm>
            <a:off x="810001" y="4659743"/>
            <a:ext cx="11088296" cy="937319"/>
          </a:xfrm>
        </p:spPr>
        <p:txBody>
          <a:bodyPr rtlCol="0">
            <a:noAutofit/>
          </a:bodyPr>
          <a:lstStyle/>
          <a:p>
            <a:pPr rtl="0">
              <a:lnSpc>
                <a:spcPct val="90000"/>
              </a:lnSpc>
            </a:pPr>
            <a:r>
              <a:rPr lang="es-ES" sz="6600" dirty="0"/>
              <a:t>DIOS NUESTRO ALFARERO</a:t>
            </a:r>
          </a:p>
        </p:txBody>
      </p:sp>
      <p:sp>
        <p:nvSpPr>
          <p:cNvPr id="4" name="Subtítulo 3">
            <a:extLst>
              <a:ext uri="{FF2B5EF4-FFF2-40B4-BE49-F238E27FC236}">
                <a16:creationId xmlns:a16="http://schemas.microsoft.com/office/drawing/2014/main" id="{9CA982C5-8822-5F41-B151-CBFC3278D992}"/>
              </a:ext>
            </a:extLst>
          </p:cNvPr>
          <p:cNvSpPr>
            <a:spLocks noGrp="1"/>
          </p:cNvSpPr>
          <p:nvPr>
            <p:ph type="subTitle" idx="1"/>
          </p:nvPr>
        </p:nvSpPr>
        <p:spPr>
          <a:xfrm>
            <a:off x="810001" y="5594109"/>
            <a:ext cx="10572000" cy="937319"/>
          </a:xfrm>
        </p:spPr>
        <p:txBody>
          <a:bodyPr rtlCol="0">
            <a:normAutofit/>
          </a:bodyPr>
          <a:lstStyle/>
          <a:p>
            <a:pPr rtl="0"/>
            <a:r>
              <a:rPr lang="es-ES" dirty="0"/>
              <a:t>JEREMIAS CAPITULO 18</a:t>
            </a:r>
          </a:p>
          <a:p>
            <a:pPr rtl="0"/>
            <a:r>
              <a:rPr lang="es-ES" dirty="0"/>
              <a:t>26 ENERO 2025</a:t>
            </a:r>
          </a:p>
        </p:txBody>
      </p:sp>
      <p:pic>
        <p:nvPicPr>
          <p:cNvPr id="7" name="Imagen 6" descr="Logotipo, Icono&#10;&#10;Descripción generada automáticamente">
            <a:extLst>
              <a:ext uri="{FF2B5EF4-FFF2-40B4-BE49-F238E27FC236}">
                <a16:creationId xmlns:a16="http://schemas.microsoft.com/office/drawing/2014/main" id="{B4215E09-4A23-4E86-B6BC-09C028763717}"/>
              </a:ext>
            </a:extLst>
          </p:cNvPr>
          <p:cNvPicPr>
            <a:picLocks noChangeAspect="1"/>
          </p:cNvPicPr>
          <p:nvPr/>
        </p:nvPicPr>
        <p:blipFill>
          <a:blip r:embed="rId5" cstate="print"/>
          <a:stretch>
            <a:fillRect/>
          </a:stretch>
        </p:blipFill>
        <p:spPr>
          <a:xfrm>
            <a:off x="10400935" y="205530"/>
            <a:ext cx="1277881" cy="1145274"/>
          </a:xfrm>
          <a:prstGeom prst="rect">
            <a:avLst/>
          </a:prstGeom>
        </p:spPr>
      </p:pic>
    </p:spTree>
    <p:extLst>
      <p:ext uri="{BB962C8B-B14F-4D97-AF65-F5344CB8AC3E}">
        <p14:creationId xmlns:p14="http://schemas.microsoft.com/office/powerpoint/2010/main" val="198402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05640-DB66-4FEA-98A4-E5DB6BF40EB5}"/>
              </a:ext>
            </a:extLst>
          </p:cNvPr>
          <p:cNvSpPr>
            <a:spLocks noGrp="1"/>
          </p:cNvSpPr>
          <p:nvPr>
            <p:ph type="title"/>
          </p:nvPr>
        </p:nvSpPr>
        <p:spPr>
          <a:xfrm>
            <a:off x="810000" y="447188"/>
            <a:ext cx="5037908" cy="970450"/>
          </a:xfrm>
        </p:spPr>
        <p:txBody>
          <a:bodyPr/>
          <a:lstStyle/>
          <a:p>
            <a:pPr marL="571500" indent="-571500">
              <a:buFont typeface="Wingdings" panose="05000000000000000000" pitchFamily="2" charset="2"/>
              <a:buChar char="Ø"/>
            </a:pPr>
            <a:r>
              <a:rPr lang="es-CL" dirty="0"/>
              <a:t>INTRODUCCION</a:t>
            </a:r>
          </a:p>
        </p:txBody>
      </p:sp>
      <p:sp>
        <p:nvSpPr>
          <p:cNvPr id="5" name="CuadroTexto 4">
            <a:extLst>
              <a:ext uri="{FF2B5EF4-FFF2-40B4-BE49-F238E27FC236}">
                <a16:creationId xmlns:a16="http://schemas.microsoft.com/office/drawing/2014/main" id="{19207E50-D922-410D-A8F7-1AEC2B260A8E}"/>
              </a:ext>
            </a:extLst>
          </p:cNvPr>
          <p:cNvSpPr txBox="1"/>
          <p:nvPr/>
        </p:nvSpPr>
        <p:spPr>
          <a:xfrm>
            <a:off x="810000" y="3528707"/>
            <a:ext cx="4357423"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dirty="0"/>
              <a:t>El amigo sorprendido observó todo esto y no podía creer lo que había pasado y se preguntaba, ¿Pero porque?? </a:t>
            </a:r>
          </a:p>
        </p:txBody>
      </p:sp>
      <p:pic>
        <p:nvPicPr>
          <p:cNvPr id="4" name="Imagen 3" descr="Logotipo, Icono&#10;&#10;Descripción generada automáticamente">
            <a:extLst>
              <a:ext uri="{FF2B5EF4-FFF2-40B4-BE49-F238E27FC236}">
                <a16:creationId xmlns:a16="http://schemas.microsoft.com/office/drawing/2014/main" id="{2418B783-D412-47CA-9168-23529238D3E6}"/>
              </a:ext>
            </a:extLst>
          </p:cNvPr>
          <p:cNvPicPr>
            <a:picLocks noChangeAspect="1"/>
          </p:cNvPicPr>
          <p:nvPr/>
        </p:nvPicPr>
        <p:blipFill>
          <a:blip r:embed="rId3" cstate="print"/>
          <a:stretch>
            <a:fillRect/>
          </a:stretch>
        </p:blipFill>
        <p:spPr>
          <a:xfrm>
            <a:off x="10681821" y="99167"/>
            <a:ext cx="1277881" cy="1145274"/>
          </a:xfrm>
          <a:prstGeom prst="rect">
            <a:avLst/>
          </a:prstGeom>
        </p:spPr>
      </p:pic>
      <p:pic>
        <p:nvPicPr>
          <p:cNvPr id="6" name="Imagen 5">
            <a:extLst>
              <a:ext uri="{FF2B5EF4-FFF2-40B4-BE49-F238E27FC236}">
                <a16:creationId xmlns:a16="http://schemas.microsoft.com/office/drawing/2014/main" id="{F558DBA1-E555-490D-90DB-146DDCD87354}"/>
              </a:ext>
            </a:extLst>
          </p:cNvPr>
          <p:cNvPicPr>
            <a:picLocks noChangeAspect="1"/>
          </p:cNvPicPr>
          <p:nvPr/>
        </p:nvPicPr>
        <p:blipFill>
          <a:blip r:embed="rId4"/>
          <a:stretch>
            <a:fillRect/>
          </a:stretch>
        </p:blipFill>
        <p:spPr>
          <a:xfrm>
            <a:off x="5847908" y="1592463"/>
            <a:ext cx="6111794" cy="5093278"/>
          </a:xfrm>
          <a:prstGeom prst="rect">
            <a:avLst/>
          </a:prstGeom>
        </p:spPr>
      </p:pic>
      <p:sp>
        <p:nvSpPr>
          <p:cNvPr id="7" name="Flecha: hacia abajo 6">
            <a:extLst>
              <a:ext uri="{FF2B5EF4-FFF2-40B4-BE49-F238E27FC236}">
                <a16:creationId xmlns:a16="http://schemas.microsoft.com/office/drawing/2014/main" id="{F1BF3716-E205-49AA-94FA-10E7BC61BD2E}"/>
              </a:ext>
            </a:extLst>
          </p:cNvPr>
          <p:cNvSpPr/>
          <p:nvPr/>
        </p:nvSpPr>
        <p:spPr>
          <a:xfrm>
            <a:off x="6783572" y="1417638"/>
            <a:ext cx="669851" cy="13680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8" name="Elipse 7">
            <a:extLst>
              <a:ext uri="{FF2B5EF4-FFF2-40B4-BE49-F238E27FC236}">
                <a16:creationId xmlns:a16="http://schemas.microsoft.com/office/drawing/2014/main" id="{A4104070-71C5-4C23-B9D8-5E4A6A04B843}"/>
              </a:ext>
            </a:extLst>
          </p:cNvPr>
          <p:cNvSpPr/>
          <p:nvPr/>
        </p:nvSpPr>
        <p:spPr>
          <a:xfrm>
            <a:off x="6205868" y="272363"/>
            <a:ext cx="1885509" cy="97207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a:t>¿Yo que hice??</a:t>
            </a:r>
          </a:p>
        </p:txBody>
      </p:sp>
    </p:spTree>
    <p:extLst>
      <p:ext uri="{BB962C8B-B14F-4D97-AF65-F5344CB8AC3E}">
        <p14:creationId xmlns:p14="http://schemas.microsoft.com/office/powerpoint/2010/main" val="414914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05640-DB66-4FEA-98A4-E5DB6BF40EB5}"/>
              </a:ext>
            </a:extLst>
          </p:cNvPr>
          <p:cNvSpPr>
            <a:spLocks noGrp="1"/>
          </p:cNvSpPr>
          <p:nvPr>
            <p:ph type="title"/>
          </p:nvPr>
        </p:nvSpPr>
        <p:spPr/>
        <p:txBody>
          <a:bodyPr/>
          <a:lstStyle/>
          <a:p>
            <a:pPr marL="571500" indent="-571500">
              <a:buFont typeface="Wingdings" panose="05000000000000000000" pitchFamily="2" charset="2"/>
              <a:buChar char="Ø"/>
            </a:pPr>
            <a:r>
              <a:rPr lang="es-CL" dirty="0"/>
              <a:t>INTRODUCCION</a:t>
            </a:r>
          </a:p>
        </p:txBody>
      </p:sp>
      <p:sp>
        <p:nvSpPr>
          <p:cNvPr id="5" name="CuadroTexto 4">
            <a:extLst>
              <a:ext uri="{FF2B5EF4-FFF2-40B4-BE49-F238E27FC236}">
                <a16:creationId xmlns:a16="http://schemas.microsoft.com/office/drawing/2014/main" id="{19207E50-D922-410D-A8F7-1AEC2B260A8E}"/>
              </a:ext>
            </a:extLst>
          </p:cNvPr>
          <p:cNvSpPr txBox="1"/>
          <p:nvPr/>
        </p:nvSpPr>
        <p:spPr>
          <a:xfrm>
            <a:off x="810000" y="3528707"/>
            <a:ext cx="4357423"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dirty="0"/>
              <a:t>El amigo sorprendido observó todo esto y no podía creer lo que había pasado y se preguntaba, ¿Pero porque?? </a:t>
            </a:r>
          </a:p>
        </p:txBody>
      </p:sp>
      <p:sp>
        <p:nvSpPr>
          <p:cNvPr id="6" name="CuadroTexto 5">
            <a:extLst>
              <a:ext uri="{FF2B5EF4-FFF2-40B4-BE49-F238E27FC236}">
                <a16:creationId xmlns:a16="http://schemas.microsoft.com/office/drawing/2014/main" id="{AB20FFC8-33C4-42E3-AE31-F80668FC38E3}"/>
              </a:ext>
            </a:extLst>
          </p:cNvPr>
          <p:cNvSpPr txBox="1"/>
          <p:nvPr/>
        </p:nvSpPr>
        <p:spPr>
          <a:xfrm>
            <a:off x="681446" y="5797507"/>
            <a:ext cx="461453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CL" dirty="0"/>
              <a:t>¿Por qué le habrá pegado a esto pobre burro con un trozo de madera?</a:t>
            </a:r>
          </a:p>
        </p:txBody>
      </p:sp>
      <p:pic>
        <p:nvPicPr>
          <p:cNvPr id="7" name="Imagen 6" descr="Logotipo, Icono&#10;&#10;Descripción generada automáticamente">
            <a:extLst>
              <a:ext uri="{FF2B5EF4-FFF2-40B4-BE49-F238E27FC236}">
                <a16:creationId xmlns:a16="http://schemas.microsoft.com/office/drawing/2014/main" id="{2BA35E3E-6D29-45A4-AA8D-31DB96EDC779}"/>
              </a:ext>
            </a:extLst>
          </p:cNvPr>
          <p:cNvPicPr>
            <a:picLocks noChangeAspect="1"/>
          </p:cNvPicPr>
          <p:nvPr/>
        </p:nvPicPr>
        <p:blipFill>
          <a:blip r:embed="rId3" cstate="print"/>
          <a:stretch>
            <a:fillRect/>
          </a:stretch>
        </p:blipFill>
        <p:spPr>
          <a:xfrm>
            <a:off x="10681821" y="99167"/>
            <a:ext cx="1277881" cy="1145274"/>
          </a:xfrm>
          <a:prstGeom prst="rect">
            <a:avLst/>
          </a:prstGeom>
        </p:spPr>
      </p:pic>
      <p:pic>
        <p:nvPicPr>
          <p:cNvPr id="8" name="Imagen 7">
            <a:extLst>
              <a:ext uri="{FF2B5EF4-FFF2-40B4-BE49-F238E27FC236}">
                <a16:creationId xmlns:a16="http://schemas.microsoft.com/office/drawing/2014/main" id="{3C0DE10D-1C79-4494-B02C-B42ABEF75289}"/>
              </a:ext>
            </a:extLst>
          </p:cNvPr>
          <p:cNvPicPr>
            <a:picLocks noChangeAspect="1"/>
          </p:cNvPicPr>
          <p:nvPr/>
        </p:nvPicPr>
        <p:blipFill>
          <a:blip r:embed="rId4"/>
          <a:stretch>
            <a:fillRect/>
          </a:stretch>
        </p:blipFill>
        <p:spPr>
          <a:xfrm>
            <a:off x="5847908" y="1592463"/>
            <a:ext cx="6111794" cy="5093278"/>
          </a:xfrm>
          <a:prstGeom prst="rect">
            <a:avLst/>
          </a:prstGeom>
        </p:spPr>
      </p:pic>
      <p:sp>
        <p:nvSpPr>
          <p:cNvPr id="9" name="Flecha: hacia abajo 8">
            <a:extLst>
              <a:ext uri="{FF2B5EF4-FFF2-40B4-BE49-F238E27FC236}">
                <a16:creationId xmlns:a16="http://schemas.microsoft.com/office/drawing/2014/main" id="{82A3C61A-D0A5-4C7B-AF98-04C236BF8CF0}"/>
              </a:ext>
            </a:extLst>
          </p:cNvPr>
          <p:cNvSpPr/>
          <p:nvPr/>
        </p:nvSpPr>
        <p:spPr>
          <a:xfrm>
            <a:off x="6783572" y="1417638"/>
            <a:ext cx="669851" cy="136809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L"/>
          </a:p>
        </p:txBody>
      </p:sp>
      <p:sp>
        <p:nvSpPr>
          <p:cNvPr id="10" name="Elipse 9">
            <a:extLst>
              <a:ext uri="{FF2B5EF4-FFF2-40B4-BE49-F238E27FC236}">
                <a16:creationId xmlns:a16="http://schemas.microsoft.com/office/drawing/2014/main" id="{0F6F1A17-898E-4198-961E-27C4DA1FB69D}"/>
              </a:ext>
            </a:extLst>
          </p:cNvPr>
          <p:cNvSpPr/>
          <p:nvPr/>
        </p:nvSpPr>
        <p:spPr>
          <a:xfrm>
            <a:off x="6205868" y="272363"/>
            <a:ext cx="1885509" cy="97207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a:t>¿Yo que hice??</a:t>
            </a:r>
          </a:p>
        </p:txBody>
      </p:sp>
    </p:spTree>
    <p:extLst>
      <p:ext uri="{BB962C8B-B14F-4D97-AF65-F5344CB8AC3E}">
        <p14:creationId xmlns:p14="http://schemas.microsoft.com/office/powerpoint/2010/main" val="171131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05640-DB66-4FEA-98A4-E5DB6BF40EB5}"/>
              </a:ext>
            </a:extLst>
          </p:cNvPr>
          <p:cNvSpPr>
            <a:spLocks noGrp="1"/>
          </p:cNvSpPr>
          <p:nvPr>
            <p:ph type="title"/>
          </p:nvPr>
        </p:nvSpPr>
        <p:spPr/>
        <p:txBody>
          <a:bodyPr/>
          <a:lstStyle/>
          <a:p>
            <a:pPr marL="571500" indent="-571500">
              <a:buFont typeface="Wingdings" panose="05000000000000000000" pitchFamily="2" charset="2"/>
              <a:buChar char="Ø"/>
            </a:pPr>
            <a:r>
              <a:rPr lang="es-CL" dirty="0"/>
              <a:t>INTRODUCCION</a:t>
            </a:r>
          </a:p>
        </p:txBody>
      </p:sp>
      <p:sp>
        <p:nvSpPr>
          <p:cNvPr id="5" name="CuadroTexto 4">
            <a:extLst>
              <a:ext uri="{FF2B5EF4-FFF2-40B4-BE49-F238E27FC236}">
                <a16:creationId xmlns:a16="http://schemas.microsoft.com/office/drawing/2014/main" id="{19207E50-D922-410D-A8F7-1AEC2B260A8E}"/>
              </a:ext>
            </a:extLst>
          </p:cNvPr>
          <p:cNvSpPr txBox="1"/>
          <p:nvPr/>
        </p:nvSpPr>
        <p:spPr>
          <a:xfrm>
            <a:off x="810000" y="3528707"/>
            <a:ext cx="4357423"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dirty="0"/>
              <a:t>Entonces se anima a preguntarle al campesino; Oye pero, porque le pegaste si el burro no hizo nada!?</a:t>
            </a:r>
          </a:p>
        </p:txBody>
      </p:sp>
      <p:pic>
        <p:nvPicPr>
          <p:cNvPr id="7" name="Imagen 6" descr="Logotipo, Icono&#10;&#10;Descripción generada automáticamente">
            <a:extLst>
              <a:ext uri="{FF2B5EF4-FFF2-40B4-BE49-F238E27FC236}">
                <a16:creationId xmlns:a16="http://schemas.microsoft.com/office/drawing/2014/main" id="{89AE24FF-B49A-46CC-B1D6-38C9DC20D028}"/>
              </a:ext>
            </a:extLst>
          </p:cNvPr>
          <p:cNvPicPr>
            <a:picLocks noChangeAspect="1"/>
          </p:cNvPicPr>
          <p:nvPr/>
        </p:nvPicPr>
        <p:blipFill>
          <a:blip r:embed="rId3" cstate="print"/>
          <a:stretch>
            <a:fillRect/>
          </a:stretch>
        </p:blipFill>
        <p:spPr>
          <a:xfrm>
            <a:off x="10681821" y="99167"/>
            <a:ext cx="1277881" cy="1145274"/>
          </a:xfrm>
          <a:prstGeom prst="rect">
            <a:avLst/>
          </a:prstGeom>
        </p:spPr>
      </p:pic>
      <p:pic>
        <p:nvPicPr>
          <p:cNvPr id="4" name="Imagen 3">
            <a:extLst>
              <a:ext uri="{FF2B5EF4-FFF2-40B4-BE49-F238E27FC236}">
                <a16:creationId xmlns:a16="http://schemas.microsoft.com/office/drawing/2014/main" id="{AC42330C-7015-48DC-BC88-AB059841DF45}"/>
              </a:ext>
            </a:extLst>
          </p:cNvPr>
          <p:cNvPicPr>
            <a:picLocks noChangeAspect="1"/>
          </p:cNvPicPr>
          <p:nvPr/>
        </p:nvPicPr>
        <p:blipFill>
          <a:blip r:embed="rId4"/>
          <a:stretch>
            <a:fillRect/>
          </a:stretch>
        </p:blipFill>
        <p:spPr>
          <a:xfrm>
            <a:off x="5596149" y="1988288"/>
            <a:ext cx="6363553" cy="4528849"/>
          </a:xfrm>
          <a:prstGeom prst="rect">
            <a:avLst/>
          </a:prstGeom>
        </p:spPr>
      </p:pic>
    </p:spTree>
    <p:extLst>
      <p:ext uri="{BB962C8B-B14F-4D97-AF65-F5344CB8AC3E}">
        <p14:creationId xmlns:p14="http://schemas.microsoft.com/office/powerpoint/2010/main" val="1142606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05640-DB66-4FEA-98A4-E5DB6BF40EB5}"/>
              </a:ext>
            </a:extLst>
          </p:cNvPr>
          <p:cNvSpPr>
            <a:spLocks noGrp="1"/>
          </p:cNvSpPr>
          <p:nvPr>
            <p:ph type="title"/>
          </p:nvPr>
        </p:nvSpPr>
        <p:spPr>
          <a:xfrm>
            <a:off x="605526" y="447188"/>
            <a:ext cx="5006009" cy="970450"/>
          </a:xfrm>
        </p:spPr>
        <p:txBody>
          <a:bodyPr/>
          <a:lstStyle/>
          <a:p>
            <a:pPr marL="571500" indent="-571500">
              <a:buFont typeface="Wingdings" panose="05000000000000000000" pitchFamily="2" charset="2"/>
              <a:buChar char="Ø"/>
            </a:pPr>
            <a:r>
              <a:rPr lang="es-CL" dirty="0"/>
              <a:t>INTRODUCCION</a:t>
            </a:r>
          </a:p>
        </p:txBody>
      </p:sp>
      <p:sp>
        <p:nvSpPr>
          <p:cNvPr id="5" name="CuadroTexto 4">
            <a:extLst>
              <a:ext uri="{FF2B5EF4-FFF2-40B4-BE49-F238E27FC236}">
                <a16:creationId xmlns:a16="http://schemas.microsoft.com/office/drawing/2014/main" id="{19207E50-D922-410D-A8F7-1AEC2B260A8E}"/>
              </a:ext>
            </a:extLst>
          </p:cNvPr>
          <p:cNvSpPr txBox="1"/>
          <p:nvPr/>
        </p:nvSpPr>
        <p:spPr>
          <a:xfrm>
            <a:off x="810000" y="3528707"/>
            <a:ext cx="3549349"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dirty="0"/>
              <a:t>Campesino: </a:t>
            </a:r>
          </a:p>
          <a:p>
            <a:pPr algn="ctr"/>
            <a:r>
              <a:rPr lang="es-MX" sz="2400" dirty="0"/>
              <a:t>Bueno, hice eso para llamar su </a:t>
            </a:r>
            <a:r>
              <a:rPr lang="es-MX" sz="2400" b="1" dirty="0"/>
              <a:t>atención</a:t>
            </a:r>
            <a:r>
              <a:rPr lang="es-MX" sz="2400" dirty="0"/>
              <a:t>!!</a:t>
            </a:r>
          </a:p>
        </p:txBody>
      </p:sp>
      <p:pic>
        <p:nvPicPr>
          <p:cNvPr id="4" name="Imagen 3" descr="Logotipo, Icono&#10;&#10;Descripción generada automáticamente">
            <a:extLst>
              <a:ext uri="{FF2B5EF4-FFF2-40B4-BE49-F238E27FC236}">
                <a16:creationId xmlns:a16="http://schemas.microsoft.com/office/drawing/2014/main" id="{DF3CBC0C-C08B-4558-8401-7A34F2419626}"/>
              </a:ext>
            </a:extLst>
          </p:cNvPr>
          <p:cNvPicPr>
            <a:picLocks noChangeAspect="1"/>
          </p:cNvPicPr>
          <p:nvPr/>
        </p:nvPicPr>
        <p:blipFill>
          <a:blip r:embed="rId3" cstate="print"/>
          <a:stretch>
            <a:fillRect/>
          </a:stretch>
        </p:blipFill>
        <p:spPr>
          <a:xfrm>
            <a:off x="10681821" y="99167"/>
            <a:ext cx="1277881" cy="1145274"/>
          </a:xfrm>
          <a:prstGeom prst="rect">
            <a:avLst/>
          </a:prstGeom>
        </p:spPr>
      </p:pic>
      <p:pic>
        <p:nvPicPr>
          <p:cNvPr id="8" name="Imagen 7">
            <a:extLst>
              <a:ext uri="{FF2B5EF4-FFF2-40B4-BE49-F238E27FC236}">
                <a16:creationId xmlns:a16="http://schemas.microsoft.com/office/drawing/2014/main" id="{DFB89CA6-6205-4D3B-8950-89B872EC3B58}"/>
              </a:ext>
            </a:extLst>
          </p:cNvPr>
          <p:cNvPicPr>
            <a:picLocks noChangeAspect="1"/>
          </p:cNvPicPr>
          <p:nvPr/>
        </p:nvPicPr>
        <p:blipFill>
          <a:blip r:embed="rId4"/>
          <a:stretch>
            <a:fillRect/>
          </a:stretch>
        </p:blipFill>
        <p:spPr>
          <a:xfrm>
            <a:off x="5593564" y="129778"/>
            <a:ext cx="3875664" cy="6598444"/>
          </a:xfrm>
          <a:prstGeom prst="rect">
            <a:avLst/>
          </a:prstGeom>
        </p:spPr>
      </p:pic>
    </p:spTree>
    <p:extLst>
      <p:ext uri="{BB962C8B-B14F-4D97-AF65-F5344CB8AC3E}">
        <p14:creationId xmlns:p14="http://schemas.microsoft.com/office/powerpoint/2010/main" val="56465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6D5E8-15CF-4755-910B-1B5A1E777357}"/>
              </a:ext>
            </a:extLst>
          </p:cNvPr>
          <p:cNvSpPr>
            <a:spLocks noGrp="1"/>
          </p:cNvSpPr>
          <p:nvPr>
            <p:ph type="title" idx="4294967295"/>
          </p:nvPr>
        </p:nvSpPr>
        <p:spPr>
          <a:xfrm>
            <a:off x="137261" y="265813"/>
            <a:ext cx="4913288" cy="1084521"/>
          </a:xfrm>
        </p:spPr>
        <p:txBody>
          <a:bodyPr vert="horz" lIns="91440" tIns="45720" rIns="91440" bIns="45720" rtlCol="0" anchor="b">
            <a:normAutofit fontScale="90000"/>
          </a:bodyPr>
          <a:lstStyle/>
          <a:p>
            <a:pPr algn="ctr" rtl="0"/>
            <a:r>
              <a:rPr lang="es-ES" dirty="0"/>
              <a:t>Esquema </a:t>
            </a:r>
            <a:br>
              <a:rPr lang="es-ES" dirty="0"/>
            </a:br>
            <a:r>
              <a:rPr lang="es-ES" dirty="0"/>
              <a:t>Jeremías 18</a:t>
            </a:r>
          </a:p>
        </p:txBody>
      </p:sp>
      <p:graphicFrame>
        <p:nvGraphicFramePr>
          <p:cNvPr id="11" name="Marcador de contenido 2" descr="Icono SmartArt">
            <a:extLst>
              <a:ext uri="{FF2B5EF4-FFF2-40B4-BE49-F238E27FC236}">
                <a16:creationId xmlns:a16="http://schemas.microsoft.com/office/drawing/2014/main" id="{E3ED3676-AF55-5243-80AF-E4C3CB787FAB}"/>
              </a:ext>
            </a:extLst>
          </p:cNvPr>
          <p:cNvGraphicFramePr>
            <a:graphicFrameLocks/>
          </p:cNvGraphicFramePr>
          <p:nvPr>
            <p:extLst>
              <p:ext uri="{D42A27DB-BD31-4B8C-83A1-F6EECF244321}">
                <p14:modId xmlns:p14="http://schemas.microsoft.com/office/powerpoint/2010/main" val="1731389249"/>
              </p:ext>
            </p:extLst>
          </p:nvPr>
        </p:nvGraphicFramePr>
        <p:xfrm>
          <a:off x="5281128" y="1084521"/>
          <a:ext cx="6478481" cy="5674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Logotipo, Icono&#10;&#10;Descripción generada automáticamente">
            <a:extLst>
              <a:ext uri="{FF2B5EF4-FFF2-40B4-BE49-F238E27FC236}">
                <a16:creationId xmlns:a16="http://schemas.microsoft.com/office/drawing/2014/main" id="{086EDCBC-A46C-4418-A5DE-46A96A816024}"/>
              </a:ext>
            </a:extLst>
          </p:cNvPr>
          <p:cNvPicPr>
            <a:picLocks noChangeAspect="1"/>
          </p:cNvPicPr>
          <p:nvPr/>
        </p:nvPicPr>
        <p:blipFill>
          <a:blip r:embed="rId8" cstate="print"/>
          <a:stretch>
            <a:fillRect/>
          </a:stretch>
        </p:blipFill>
        <p:spPr>
          <a:xfrm>
            <a:off x="10557168" y="49477"/>
            <a:ext cx="1277881" cy="1145274"/>
          </a:xfrm>
          <a:prstGeom prst="rect">
            <a:avLst/>
          </a:prstGeom>
        </p:spPr>
      </p:pic>
      <p:pic>
        <p:nvPicPr>
          <p:cNvPr id="2050" name="Picture 2" descr="Parábola del alfarero - Jeremías 18|Reavivados por su Palabra - Nuevo Tiempo">
            <a:extLst>
              <a:ext uri="{FF2B5EF4-FFF2-40B4-BE49-F238E27FC236}">
                <a16:creationId xmlns:a16="http://schemas.microsoft.com/office/drawing/2014/main" id="{49D11EFE-61CE-408E-950D-74C2CCAF8F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261" y="1465033"/>
            <a:ext cx="4913288" cy="491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55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La conspiración del vaso de barro: Esperanza para los líderes desanimados |  Coalición por el Evangelio">
            <a:extLst>
              <a:ext uri="{FF2B5EF4-FFF2-40B4-BE49-F238E27FC236}">
                <a16:creationId xmlns:a16="http://schemas.microsoft.com/office/drawing/2014/main" id="{EF00502A-353F-4E68-AE5F-A49B303D0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29AE0C5-1977-440A-BB88-211787606C9F}"/>
              </a:ext>
            </a:extLst>
          </p:cNvPr>
          <p:cNvSpPr>
            <a:spLocks noGrp="1"/>
          </p:cNvSpPr>
          <p:nvPr>
            <p:ph type="title"/>
          </p:nvPr>
        </p:nvSpPr>
        <p:spPr>
          <a:xfrm>
            <a:off x="810000" y="3227843"/>
            <a:ext cx="10561418" cy="1468800"/>
          </a:xfrm>
        </p:spPr>
        <p:txBody>
          <a:bodyPr/>
          <a:lstStyle/>
          <a:p>
            <a:r>
              <a:rPr lang="es-CL" u="sng" dirty="0"/>
              <a:t>JEREMIAS 18:1-6</a:t>
            </a:r>
          </a:p>
        </p:txBody>
      </p:sp>
      <p:sp>
        <p:nvSpPr>
          <p:cNvPr id="3" name="Marcador de texto 2">
            <a:extLst>
              <a:ext uri="{FF2B5EF4-FFF2-40B4-BE49-F238E27FC236}">
                <a16:creationId xmlns:a16="http://schemas.microsoft.com/office/drawing/2014/main" id="{CA401D28-18F0-4D73-AE50-CF2451A2E9EC}"/>
              </a:ext>
            </a:extLst>
          </p:cNvPr>
          <p:cNvSpPr>
            <a:spLocks noGrp="1"/>
          </p:cNvSpPr>
          <p:nvPr>
            <p:ph type="body" idx="1"/>
          </p:nvPr>
        </p:nvSpPr>
        <p:spPr>
          <a:xfrm>
            <a:off x="7527851" y="5715156"/>
            <a:ext cx="3843567" cy="433955"/>
          </a:xfrm>
        </p:spPr>
        <p:style>
          <a:lnRef idx="1">
            <a:schemeClr val="accent5"/>
          </a:lnRef>
          <a:fillRef idx="2">
            <a:schemeClr val="accent5"/>
          </a:fillRef>
          <a:effectRef idx="1">
            <a:schemeClr val="accent5"/>
          </a:effectRef>
          <a:fontRef idx="minor">
            <a:schemeClr val="dk1"/>
          </a:fontRef>
        </p:style>
        <p:txBody>
          <a:bodyPr/>
          <a:lstStyle/>
          <a:p>
            <a:r>
              <a:rPr lang="es-CL" b="1" dirty="0">
                <a:solidFill>
                  <a:schemeClr val="bg1"/>
                </a:solidFill>
              </a:rPr>
              <a:t>EN LAS MANOS DEL ALFARERO</a:t>
            </a:r>
          </a:p>
        </p:txBody>
      </p:sp>
      <p:pic>
        <p:nvPicPr>
          <p:cNvPr id="7" name="Imagen 6" descr="Logotipo, Icono&#10;&#10;Descripción generada automáticamente">
            <a:extLst>
              <a:ext uri="{FF2B5EF4-FFF2-40B4-BE49-F238E27FC236}">
                <a16:creationId xmlns:a16="http://schemas.microsoft.com/office/drawing/2014/main" id="{6540D5E8-A5A2-46F6-AA45-F2ADFBE3B6C0}"/>
              </a:ext>
            </a:extLst>
          </p:cNvPr>
          <p:cNvPicPr>
            <a:picLocks noChangeAspect="1"/>
          </p:cNvPicPr>
          <p:nvPr/>
        </p:nvPicPr>
        <p:blipFill>
          <a:blip r:embed="rId4" cstate="print"/>
          <a:stretch>
            <a:fillRect/>
          </a:stretch>
        </p:blipFill>
        <p:spPr>
          <a:xfrm>
            <a:off x="10557168" y="49477"/>
            <a:ext cx="1277881" cy="1145274"/>
          </a:xfrm>
          <a:prstGeom prst="rect">
            <a:avLst/>
          </a:prstGeom>
        </p:spPr>
      </p:pic>
    </p:spTree>
    <p:extLst>
      <p:ext uri="{BB962C8B-B14F-4D97-AF65-F5344CB8AC3E}">
        <p14:creationId xmlns:p14="http://schemas.microsoft.com/office/powerpoint/2010/main" val="54002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CDBA887-E50E-459B-9C74-BCA02DEE7C07}"/>
              </a:ext>
            </a:extLst>
          </p:cNvPr>
          <p:cNvSpPr>
            <a:spLocks noGrp="1"/>
          </p:cNvSpPr>
          <p:nvPr>
            <p:ph type="title"/>
          </p:nvPr>
        </p:nvSpPr>
        <p:spPr>
          <a:xfrm>
            <a:off x="0" y="0"/>
            <a:ext cx="12191999" cy="1860698"/>
          </a:xfrm>
        </p:spPr>
        <p:txBody>
          <a:bodyPr/>
          <a:lstStyle/>
          <a:p>
            <a:r>
              <a:rPr lang="es-MX" sz="2800" b="0" i="0" dirty="0">
                <a:solidFill>
                  <a:schemeClr val="tx1"/>
                </a:solidFill>
                <a:effectLst/>
                <a:latin typeface="Segoe UI" panose="020B0502040204020203" pitchFamily="34" charset="0"/>
              </a:rPr>
              <a:t>1</a:t>
            </a:r>
            <a:r>
              <a:rPr lang="es-MX" sz="2800" b="0" i="0" dirty="0">
                <a:solidFill>
                  <a:schemeClr val="tx1"/>
                </a:solidFill>
                <a:effectLst/>
                <a:latin typeface="Georgia" panose="02040502050405020303" pitchFamily="18" charset="0"/>
              </a:rPr>
              <a:t>  LA palabra que </a:t>
            </a:r>
            <a:r>
              <a:rPr lang="es-MX" sz="2800" b="0" i="0" dirty="0" err="1">
                <a:solidFill>
                  <a:schemeClr val="tx1"/>
                </a:solidFill>
                <a:effectLst/>
                <a:latin typeface="Georgia" panose="02040502050405020303" pitchFamily="18" charset="0"/>
              </a:rPr>
              <a:t>fué</a:t>
            </a:r>
            <a:r>
              <a:rPr lang="es-MX" sz="2800" b="0" i="0" dirty="0">
                <a:solidFill>
                  <a:schemeClr val="tx1"/>
                </a:solidFill>
                <a:effectLst/>
                <a:latin typeface="Georgia" panose="02040502050405020303" pitchFamily="18" charset="0"/>
              </a:rPr>
              <a:t> á Jeremías de Jehová, diciendo:</a:t>
            </a:r>
            <a:br>
              <a:rPr lang="es-MX" sz="2800" b="0" i="0" dirty="0">
                <a:solidFill>
                  <a:schemeClr val="tx1"/>
                </a:solidFill>
                <a:effectLst/>
                <a:latin typeface="Georgia" panose="02040502050405020303" pitchFamily="18" charset="0"/>
              </a:rPr>
            </a:br>
            <a:r>
              <a:rPr lang="es-MX" sz="2800" b="0" i="0" dirty="0">
                <a:solidFill>
                  <a:schemeClr val="tx1"/>
                </a:solidFill>
                <a:effectLst/>
                <a:latin typeface="Segoe UI" panose="020B0502040204020203" pitchFamily="34" charset="0"/>
              </a:rPr>
              <a:t>2</a:t>
            </a:r>
            <a:r>
              <a:rPr lang="es-MX" sz="2800" b="0" i="0" dirty="0">
                <a:solidFill>
                  <a:schemeClr val="tx1"/>
                </a:solidFill>
                <a:effectLst/>
                <a:latin typeface="Georgia" panose="02040502050405020303" pitchFamily="18" charset="0"/>
              </a:rPr>
              <a:t>  Levántate, y vete á casa del alfarero, y allí te haré </a:t>
            </a:r>
            <a:r>
              <a:rPr lang="es-MX" sz="2800" b="0" i="0" dirty="0" err="1">
                <a:solidFill>
                  <a:schemeClr val="tx1"/>
                </a:solidFill>
                <a:effectLst/>
                <a:latin typeface="Georgia" panose="02040502050405020303" pitchFamily="18" charset="0"/>
              </a:rPr>
              <a:t>oir</a:t>
            </a:r>
            <a:r>
              <a:rPr lang="es-MX" sz="2800" b="0" i="0" dirty="0">
                <a:solidFill>
                  <a:schemeClr val="tx1"/>
                </a:solidFill>
                <a:effectLst/>
                <a:latin typeface="Georgia" panose="02040502050405020303" pitchFamily="18" charset="0"/>
              </a:rPr>
              <a:t> mis palabras.</a:t>
            </a:r>
            <a:br>
              <a:rPr lang="es-MX" sz="2800" b="0" i="0" dirty="0">
                <a:solidFill>
                  <a:schemeClr val="tx1"/>
                </a:solidFill>
                <a:effectLst/>
                <a:latin typeface="Georgia" panose="02040502050405020303" pitchFamily="18" charset="0"/>
              </a:rPr>
            </a:br>
            <a:r>
              <a:rPr lang="es-MX" sz="2800" b="0" i="0" dirty="0">
                <a:solidFill>
                  <a:schemeClr val="tx1"/>
                </a:solidFill>
                <a:effectLst/>
                <a:latin typeface="Segoe UI" panose="020B0502040204020203" pitchFamily="34" charset="0"/>
              </a:rPr>
              <a:t>3</a:t>
            </a:r>
            <a:r>
              <a:rPr lang="es-MX" sz="2800" b="0" i="0" dirty="0">
                <a:solidFill>
                  <a:schemeClr val="tx1"/>
                </a:solidFill>
                <a:effectLst/>
                <a:latin typeface="Georgia" panose="02040502050405020303" pitchFamily="18" charset="0"/>
              </a:rPr>
              <a:t>  Y descendí á casa del alfarero, y he aquí que él hacía obra sobre la rueda.</a:t>
            </a:r>
            <a:endParaRPr lang="es-CL" sz="2800" dirty="0">
              <a:solidFill>
                <a:schemeClr val="tx1"/>
              </a:solidFill>
            </a:endParaRPr>
          </a:p>
        </p:txBody>
      </p:sp>
      <p:sp>
        <p:nvSpPr>
          <p:cNvPr id="6" name="Marcador de contenido 5">
            <a:extLst>
              <a:ext uri="{FF2B5EF4-FFF2-40B4-BE49-F238E27FC236}">
                <a16:creationId xmlns:a16="http://schemas.microsoft.com/office/drawing/2014/main" id="{475A88BB-C38D-40B9-8768-DF65F7306840}"/>
              </a:ext>
            </a:extLst>
          </p:cNvPr>
          <p:cNvSpPr>
            <a:spLocks noGrp="1"/>
          </p:cNvSpPr>
          <p:nvPr>
            <p:ph sz="half" idx="1"/>
          </p:nvPr>
        </p:nvSpPr>
        <p:spPr>
          <a:xfrm>
            <a:off x="233921" y="2381775"/>
            <a:ext cx="5326907" cy="4221044"/>
          </a:xfrm>
        </p:spPr>
        <p:txBody>
          <a:bodyPr/>
          <a:lstStyle/>
          <a:p>
            <a:pPr>
              <a:buFont typeface="Wingdings" panose="05000000000000000000" pitchFamily="2" charset="2"/>
              <a:buChar char="v"/>
            </a:pPr>
            <a:r>
              <a:rPr lang="es-CL" dirty="0"/>
              <a:t>Dios llama a Jeremías para enseñarle una lección.</a:t>
            </a:r>
          </a:p>
          <a:p>
            <a:pPr>
              <a:buFont typeface="Wingdings" panose="05000000000000000000" pitchFamily="2" charset="2"/>
              <a:buChar char="v"/>
            </a:pPr>
            <a:r>
              <a:rPr lang="es-CL" dirty="0"/>
              <a:t>Ocupa una acción diaria para hacerle entender mas fácil una enseñanza de vida.</a:t>
            </a:r>
          </a:p>
          <a:p>
            <a:pPr>
              <a:buFont typeface="Wingdings" panose="05000000000000000000" pitchFamily="2" charset="2"/>
              <a:buChar char="v"/>
            </a:pPr>
            <a:r>
              <a:rPr lang="es-CL" dirty="0"/>
              <a:t>Dios lo envía a la casa de un alfarero</a:t>
            </a:r>
          </a:p>
          <a:p>
            <a:pPr>
              <a:buFont typeface="Wingdings" panose="05000000000000000000" pitchFamily="2" charset="2"/>
              <a:buChar char="v"/>
            </a:pPr>
            <a:r>
              <a:rPr lang="es-CL" dirty="0"/>
              <a:t>Le hace ver y analizar el trabajo de un alfarero con el propósito de aplicar ese contenido a la nación de Juda.</a:t>
            </a:r>
          </a:p>
          <a:p>
            <a:pPr>
              <a:buFont typeface="Wingdings" panose="05000000000000000000" pitchFamily="2" charset="2"/>
              <a:buChar char="v"/>
            </a:pPr>
            <a:r>
              <a:rPr lang="es-CL" dirty="0"/>
              <a:t>Notemos que el alfarero de ese tiempo es mucho mas difícil y distinto que el de hoy en día.</a:t>
            </a:r>
          </a:p>
        </p:txBody>
      </p:sp>
      <p:pic>
        <p:nvPicPr>
          <p:cNvPr id="8" name="Imagen 7" descr="Logotipo, Icono&#10;&#10;Descripción generada automáticamente">
            <a:extLst>
              <a:ext uri="{FF2B5EF4-FFF2-40B4-BE49-F238E27FC236}">
                <a16:creationId xmlns:a16="http://schemas.microsoft.com/office/drawing/2014/main" id="{6460BEAE-74B5-442F-9EF1-A1E3CA18BF01}"/>
              </a:ext>
            </a:extLst>
          </p:cNvPr>
          <p:cNvPicPr>
            <a:picLocks noChangeAspect="1"/>
          </p:cNvPicPr>
          <p:nvPr/>
        </p:nvPicPr>
        <p:blipFill>
          <a:blip r:embed="rId2" cstate="print"/>
          <a:stretch>
            <a:fillRect/>
          </a:stretch>
        </p:blipFill>
        <p:spPr>
          <a:xfrm>
            <a:off x="10743057" y="0"/>
            <a:ext cx="1277881" cy="1145274"/>
          </a:xfrm>
          <a:prstGeom prst="rect">
            <a:avLst/>
          </a:prstGeom>
        </p:spPr>
      </p:pic>
      <p:pic>
        <p:nvPicPr>
          <p:cNvPr id="5122" name="Picture 2" descr="Jerology cinemagraph arte GIF - Encontrar en GIFER">
            <a:extLst>
              <a:ext uri="{FF2B5EF4-FFF2-40B4-BE49-F238E27FC236}">
                <a16:creationId xmlns:a16="http://schemas.microsoft.com/office/drawing/2014/main" id="{94D6ABA8-C13C-4F04-8C0C-94290312111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84112" y="2381775"/>
            <a:ext cx="6236826" cy="391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4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B3BEAB52-4E5C-4A6F-AA90-8F10F1869A98}"/>
              </a:ext>
            </a:extLst>
          </p:cNvPr>
          <p:cNvSpPr>
            <a:spLocks noGrp="1"/>
          </p:cNvSpPr>
          <p:nvPr>
            <p:ph type="title"/>
          </p:nvPr>
        </p:nvSpPr>
        <p:spPr/>
        <p:txBody>
          <a:bodyPr/>
          <a:lstStyle/>
          <a:p>
            <a:r>
              <a:rPr lang="es-CL" sz="2800" dirty="0"/>
              <a:t>EN LAS MANOS DEL ALFARERO</a:t>
            </a:r>
          </a:p>
        </p:txBody>
      </p:sp>
      <p:sp>
        <p:nvSpPr>
          <p:cNvPr id="12" name="Marcador de texto 11">
            <a:extLst>
              <a:ext uri="{FF2B5EF4-FFF2-40B4-BE49-F238E27FC236}">
                <a16:creationId xmlns:a16="http://schemas.microsoft.com/office/drawing/2014/main" id="{9B237681-C857-44F3-8345-F88517D30004}"/>
              </a:ext>
            </a:extLst>
          </p:cNvPr>
          <p:cNvSpPr>
            <a:spLocks noGrp="1"/>
          </p:cNvSpPr>
          <p:nvPr>
            <p:ph type="body" sz="half" idx="2"/>
          </p:nvPr>
        </p:nvSpPr>
        <p:spPr>
          <a:xfrm>
            <a:off x="106326" y="2307265"/>
            <a:ext cx="4859080" cy="4433777"/>
          </a:xfrm>
        </p:spPr>
        <p:txBody>
          <a:bodyPr>
            <a:normAutofit/>
          </a:bodyPr>
          <a:lstStyle/>
          <a:p>
            <a:pPr marL="285750" indent="-285750">
              <a:buFont typeface="Wingdings" panose="05000000000000000000" pitchFamily="2" charset="2"/>
              <a:buChar char="§"/>
            </a:pPr>
            <a:r>
              <a:rPr lang="es-CL" sz="1800" dirty="0"/>
              <a:t>¿Quién es el alfarero?</a:t>
            </a:r>
          </a:p>
          <a:p>
            <a:pPr marL="285750" indent="-285750">
              <a:buFont typeface="Wingdings" panose="05000000000000000000" pitchFamily="2" charset="2"/>
              <a:buChar char="§"/>
            </a:pPr>
            <a:r>
              <a:rPr lang="es-CL" sz="1800" dirty="0"/>
              <a:t>Isaías 64:8</a:t>
            </a:r>
          </a:p>
          <a:p>
            <a:pPr marL="285750" indent="-285750">
              <a:buFont typeface="Wingdings" panose="05000000000000000000" pitchFamily="2" charset="2"/>
              <a:buChar char="§"/>
            </a:pPr>
            <a:r>
              <a:rPr lang="es-CL" sz="1800" dirty="0"/>
              <a:t>Salmo 100:3</a:t>
            </a:r>
          </a:p>
          <a:p>
            <a:pPr marL="285750" indent="-285750">
              <a:buFont typeface="Wingdings" panose="05000000000000000000" pitchFamily="2" charset="2"/>
              <a:buChar char="§"/>
            </a:pPr>
            <a:r>
              <a:rPr lang="es-CL" sz="1800" dirty="0"/>
              <a:t>Nuestras vidas no están en las manos de alguna fuerza invisible, destino, o energía.</a:t>
            </a:r>
          </a:p>
          <a:p>
            <a:pPr marL="285750" indent="-285750">
              <a:buFont typeface="Wingdings" panose="05000000000000000000" pitchFamily="2" charset="2"/>
              <a:buChar char="§"/>
            </a:pPr>
            <a:r>
              <a:rPr lang="es-CL" sz="1800" dirty="0"/>
              <a:t>Nuestras vidas están en las manos del DIOS TODOPODEROSO.</a:t>
            </a:r>
          </a:p>
          <a:p>
            <a:pPr marL="285750" indent="-285750">
              <a:buFont typeface="Wingdings" panose="05000000000000000000" pitchFamily="2" charset="2"/>
              <a:buChar char="§"/>
            </a:pPr>
            <a:r>
              <a:rPr lang="es-CL" sz="1800" dirty="0"/>
              <a:t>Dios no es solo el creador, es también nuestro padre, y tiene interés personal en nuestras vidas.</a:t>
            </a:r>
          </a:p>
          <a:p>
            <a:pPr marL="285750" indent="-285750">
              <a:buFont typeface="Wingdings" panose="05000000000000000000" pitchFamily="2" charset="2"/>
              <a:buChar char="§"/>
            </a:pPr>
            <a:r>
              <a:rPr lang="es-CL" sz="1800" dirty="0"/>
              <a:t>DIOS NUESTRO ALFARERO.</a:t>
            </a:r>
          </a:p>
        </p:txBody>
      </p:sp>
      <p:sp>
        <p:nvSpPr>
          <p:cNvPr id="14" name="CuadroTexto 13">
            <a:extLst>
              <a:ext uri="{FF2B5EF4-FFF2-40B4-BE49-F238E27FC236}">
                <a16:creationId xmlns:a16="http://schemas.microsoft.com/office/drawing/2014/main" id="{A28658F7-87AF-49E9-9832-2C6B5E6D6BE0}"/>
              </a:ext>
            </a:extLst>
          </p:cNvPr>
          <p:cNvSpPr txBox="1"/>
          <p:nvPr/>
        </p:nvSpPr>
        <p:spPr>
          <a:xfrm>
            <a:off x="5066264" y="127962"/>
            <a:ext cx="701232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b="0" i="0" dirty="0">
                <a:solidFill>
                  <a:srgbClr val="999966"/>
                </a:solidFill>
                <a:effectLst/>
                <a:latin typeface="Segoe UI" panose="020B0502040204020203" pitchFamily="34" charset="0"/>
              </a:rPr>
              <a:t>3</a:t>
            </a:r>
            <a:r>
              <a:rPr lang="es-MX" b="0" i="0" dirty="0">
                <a:solidFill>
                  <a:srgbClr val="2B2B2B"/>
                </a:solidFill>
                <a:effectLst/>
                <a:latin typeface="Georgia" panose="02040502050405020303" pitchFamily="18" charset="0"/>
              </a:rPr>
              <a:t>  Reconoced que Jehová él es Dios: El nos hizo, y no nosotros á nosotros mismos. Pueblo suyo somos, y ovejas de su prado.</a:t>
            </a:r>
            <a:endParaRPr lang="es-CL" dirty="0"/>
          </a:p>
        </p:txBody>
      </p:sp>
      <p:sp>
        <p:nvSpPr>
          <p:cNvPr id="16" name="CuadroTexto 15">
            <a:extLst>
              <a:ext uri="{FF2B5EF4-FFF2-40B4-BE49-F238E27FC236}">
                <a16:creationId xmlns:a16="http://schemas.microsoft.com/office/drawing/2014/main" id="{4D13D013-025A-4670-8232-26A546129274}"/>
              </a:ext>
            </a:extLst>
          </p:cNvPr>
          <p:cNvSpPr txBox="1"/>
          <p:nvPr/>
        </p:nvSpPr>
        <p:spPr>
          <a:xfrm>
            <a:off x="5066264" y="1002931"/>
            <a:ext cx="701232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b="0" i="0" dirty="0">
                <a:solidFill>
                  <a:srgbClr val="999966"/>
                </a:solidFill>
                <a:effectLst/>
                <a:latin typeface="Segoe UI" panose="020B0502040204020203" pitchFamily="34" charset="0"/>
              </a:rPr>
              <a:t>8</a:t>
            </a:r>
            <a:r>
              <a:rPr lang="es-MX" b="0" i="0" dirty="0">
                <a:solidFill>
                  <a:srgbClr val="2B2B2B"/>
                </a:solidFill>
                <a:effectLst/>
                <a:latin typeface="Georgia" panose="02040502050405020303" pitchFamily="18" charset="0"/>
              </a:rPr>
              <a:t>  Ahora pues, Jehová, tú eres nuestro padre; nosotros lodo, y tú el que nos formaste; así que obra de tus manos, todos nosotros.</a:t>
            </a:r>
            <a:endParaRPr lang="es-CL" dirty="0"/>
          </a:p>
        </p:txBody>
      </p:sp>
      <p:pic>
        <p:nvPicPr>
          <p:cNvPr id="4098" name="Picture 2" descr="Amazon.com: Dios el Alfarero : Josue Rosales: Música Digital">
            <a:extLst>
              <a:ext uri="{FF2B5EF4-FFF2-40B4-BE49-F238E27FC236}">
                <a16:creationId xmlns:a16="http://schemas.microsoft.com/office/drawing/2014/main" id="{3BB236AE-EB9D-4B4B-8435-DC5D92BF3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353" y="1828015"/>
            <a:ext cx="7012321" cy="4860746"/>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descr="Logotipo, Icono&#10;&#10;Descripción generada automáticamente">
            <a:extLst>
              <a:ext uri="{FF2B5EF4-FFF2-40B4-BE49-F238E27FC236}">
                <a16:creationId xmlns:a16="http://schemas.microsoft.com/office/drawing/2014/main" id="{E34BB1E6-0EE9-44C7-B388-F43CD467549E}"/>
              </a:ext>
            </a:extLst>
          </p:cNvPr>
          <p:cNvPicPr>
            <a:picLocks noChangeAspect="1"/>
          </p:cNvPicPr>
          <p:nvPr/>
        </p:nvPicPr>
        <p:blipFill>
          <a:blip r:embed="rId3" cstate="print"/>
          <a:stretch>
            <a:fillRect/>
          </a:stretch>
        </p:blipFill>
        <p:spPr>
          <a:xfrm>
            <a:off x="106326" y="49477"/>
            <a:ext cx="1277881" cy="1145274"/>
          </a:xfrm>
          <a:prstGeom prst="rect">
            <a:avLst/>
          </a:prstGeom>
        </p:spPr>
      </p:pic>
    </p:spTree>
    <p:extLst>
      <p:ext uri="{BB962C8B-B14F-4D97-AF65-F5344CB8AC3E}">
        <p14:creationId xmlns:p14="http://schemas.microsoft.com/office/powerpoint/2010/main" val="379519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barn(inVertical)">
                                      <p:cBhvr>
                                        <p:cTn id="24" dur="500"/>
                                        <p:tgtEl>
                                          <p:spTgt spid="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down)">
                                      <p:cBhvr>
                                        <p:cTn id="29" dur="500"/>
                                        <p:tgtEl>
                                          <p:spTgt spid="1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 calcmode="lin" valueType="num">
                                      <p:cBhvr additive="base">
                                        <p:cTn id="3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barn(inVertical)">
                                      <p:cBhvr>
                                        <p:cTn id="40" dur="500"/>
                                        <p:tgtEl>
                                          <p:spTgt spid="1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Effect transition="in" filter="barn(inVertical)">
                                      <p:cBhvr>
                                        <p:cTn id="45" dur="500"/>
                                        <p:tgtEl>
                                          <p:spTgt spid="12">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xEl>
                                              <p:pRg st="6" end="6"/>
                                            </p:txEl>
                                          </p:spTgt>
                                        </p:tgtEl>
                                        <p:attrNameLst>
                                          <p:attrName>style.visibility</p:attrName>
                                        </p:attrNameLst>
                                      </p:cBhvr>
                                      <p:to>
                                        <p:strVal val="visible"/>
                                      </p:to>
                                    </p:set>
                                    <p:animEffect transition="in" filter="barn(inVertical)">
                                      <p:cBhvr>
                                        <p:cTn id="50"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2CA8A8-4BD1-4808-A846-BDD42800114D}"/>
              </a:ext>
            </a:extLst>
          </p:cNvPr>
          <p:cNvSpPr>
            <a:spLocks noGrp="1"/>
          </p:cNvSpPr>
          <p:nvPr>
            <p:ph type="title"/>
          </p:nvPr>
        </p:nvSpPr>
        <p:spPr/>
        <p:txBody>
          <a:bodyPr/>
          <a:lstStyle/>
          <a:p>
            <a:pPr algn="ctr"/>
            <a:r>
              <a:rPr lang="es-CL" sz="3200" dirty="0"/>
              <a:t>¿Qué esta haciendo el alfarero?</a:t>
            </a:r>
          </a:p>
        </p:txBody>
      </p:sp>
      <p:sp>
        <p:nvSpPr>
          <p:cNvPr id="4" name="Marcador de texto 3">
            <a:extLst>
              <a:ext uri="{FF2B5EF4-FFF2-40B4-BE49-F238E27FC236}">
                <a16:creationId xmlns:a16="http://schemas.microsoft.com/office/drawing/2014/main" id="{7655F0A0-036A-4CCA-9D01-0D4EAD047FB9}"/>
              </a:ext>
            </a:extLst>
          </p:cNvPr>
          <p:cNvSpPr>
            <a:spLocks noGrp="1"/>
          </p:cNvSpPr>
          <p:nvPr>
            <p:ph type="body" sz="half" idx="2"/>
          </p:nvPr>
        </p:nvSpPr>
        <p:spPr>
          <a:xfrm>
            <a:off x="410384" y="2260738"/>
            <a:ext cx="5033485" cy="4437774"/>
          </a:xfrm>
        </p:spPr>
        <p:txBody>
          <a:bodyPr>
            <a:normAutofit/>
          </a:bodyPr>
          <a:lstStyle/>
          <a:p>
            <a:pPr marL="285750" indent="-285750">
              <a:buFont typeface="Wingdings" panose="05000000000000000000" pitchFamily="2" charset="2"/>
              <a:buChar char="Ø"/>
            </a:pPr>
            <a:r>
              <a:rPr lang="es-CL" sz="1800" dirty="0"/>
              <a:t>Trabajando sin descansar</a:t>
            </a:r>
          </a:p>
          <a:p>
            <a:pPr marL="285750" indent="-285750">
              <a:buFont typeface="Wingdings" panose="05000000000000000000" pitchFamily="2" charset="2"/>
              <a:buChar char="Ø"/>
            </a:pPr>
            <a:r>
              <a:rPr lang="es-CL" sz="1800" dirty="0"/>
              <a:t>Nunca separa sus manos de nosotros.</a:t>
            </a:r>
          </a:p>
          <a:p>
            <a:pPr marL="285750" indent="-285750">
              <a:buFont typeface="Wingdings" panose="05000000000000000000" pitchFamily="2" charset="2"/>
              <a:buChar char="Ø"/>
            </a:pPr>
            <a:r>
              <a:rPr lang="es-CL" sz="1800" dirty="0"/>
              <a:t>El trabaja para que seamos mejores cristianos.</a:t>
            </a:r>
          </a:p>
          <a:p>
            <a:pPr marL="285750" indent="-285750">
              <a:buFont typeface="Wingdings" panose="05000000000000000000" pitchFamily="2" charset="2"/>
              <a:buChar char="Ø"/>
            </a:pPr>
            <a:r>
              <a:rPr lang="es-CL" sz="1800" dirty="0"/>
              <a:t>Trabaja para que podamos desarrollar el fruto del espíritu Santo.</a:t>
            </a:r>
          </a:p>
          <a:p>
            <a:pPr marL="285750" indent="-285750">
              <a:buFont typeface="Wingdings" panose="05000000000000000000" pitchFamily="2" charset="2"/>
              <a:buChar char="Ø"/>
            </a:pPr>
            <a:r>
              <a:rPr lang="es-CL" sz="1800" dirty="0"/>
              <a:t>El moldea al creyente para ser ocupado en su obra.</a:t>
            </a:r>
          </a:p>
          <a:p>
            <a:pPr marL="285750" indent="-285750">
              <a:buFont typeface="Wingdings" panose="05000000000000000000" pitchFamily="2" charset="2"/>
              <a:buChar char="Ø"/>
            </a:pPr>
            <a:r>
              <a:rPr lang="es-CL" sz="1800" dirty="0"/>
              <a:t>DIOS NUNCA SE CANSA DE TRABAJAR</a:t>
            </a:r>
          </a:p>
          <a:p>
            <a:pPr marL="285750" indent="-285750">
              <a:buFont typeface="Wingdings" panose="05000000000000000000" pitchFamily="2" charset="2"/>
              <a:buChar char="Ø"/>
            </a:pPr>
            <a:r>
              <a:rPr lang="es-CL" sz="1800" b="1" dirty="0"/>
              <a:t>JUAN 5:17</a:t>
            </a:r>
          </a:p>
        </p:txBody>
      </p:sp>
      <p:pic>
        <p:nvPicPr>
          <p:cNvPr id="8" name="Imagen 7">
            <a:extLst>
              <a:ext uri="{FF2B5EF4-FFF2-40B4-BE49-F238E27FC236}">
                <a16:creationId xmlns:a16="http://schemas.microsoft.com/office/drawing/2014/main" id="{929D6E8B-085F-455D-949F-8A22AB447BC5}"/>
              </a:ext>
            </a:extLst>
          </p:cNvPr>
          <p:cNvPicPr>
            <a:picLocks noChangeAspect="1"/>
          </p:cNvPicPr>
          <p:nvPr/>
        </p:nvPicPr>
        <p:blipFill>
          <a:blip r:embed="rId3"/>
          <a:stretch>
            <a:fillRect/>
          </a:stretch>
        </p:blipFill>
        <p:spPr>
          <a:xfrm>
            <a:off x="6096000" y="350924"/>
            <a:ext cx="5685616" cy="6156152"/>
          </a:xfrm>
          <a:prstGeom prst="rect">
            <a:avLst/>
          </a:prstGeom>
        </p:spPr>
      </p:pic>
      <p:pic>
        <p:nvPicPr>
          <p:cNvPr id="9" name="Imagen 8" descr="Logotipo, Icono&#10;&#10;Descripción generada automáticamente">
            <a:extLst>
              <a:ext uri="{FF2B5EF4-FFF2-40B4-BE49-F238E27FC236}">
                <a16:creationId xmlns:a16="http://schemas.microsoft.com/office/drawing/2014/main" id="{C15DF72A-5A30-480A-82A3-4018F30EF1CB}"/>
              </a:ext>
            </a:extLst>
          </p:cNvPr>
          <p:cNvPicPr>
            <a:picLocks noChangeAspect="1"/>
          </p:cNvPicPr>
          <p:nvPr/>
        </p:nvPicPr>
        <p:blipFill>
          <a:blip r:embed="rId4" cstate="print"/>
          <a:stretch>
            <a:fillRect/>
          </a:stretch>
        </p:blipFill>
        <p:spPr>
          <a:xfrm>
            <a:off x="106326" y="49477"/>
            <a:ext cx="1277881" cy="1145274"/>
          </a:xfrm>
          <a:prstGeom prst="rect">
            <a:avLst/>
          </a:prstGeom>
        </p:spPr>
      </p:pic>
    </p:spTree>
    <p:extLst>
      <p:ext uri="{BB962C8B-B14F-4D97-AF65-F5344CB8AC3E}">
        <p14:creationId xmlns:p14="http://schemas.microsoft.com/office/powerpoint/2010/main" val="29697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ueda de alfarero foto de archivo. Imagen de movimiento - 6438448">
            <a:extLst>
              <a:ext uri="{FF2B5EF4-FFF2-40B4-BE49-F238E27FC236}">
                <a16:creationId xmlns:a16="http://schemas.microsoft.com/office/drawing/2014/main" id="{9C5E5DE5-72C4-47A7-A950-5F35943FF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5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9CDBA887-E50E-459B-9C74-BCA02DEE7C07}"/>
              </a:ext>
            </a:extLst>
          </p:cNvPr>
          <p:cNvSpPr>
            <a:spLocks noGrp="1"/>
          </p:cNvSpPr>
          <p:nvPr>
            <p:ph type="title"/>
          </p:nvPr>
        </p:nvSpPr>
        <p:spPr>
          <a:xfrm>
            <a:off x="1" y="0"/>
            <a:ext cx="5276666" cy="1860698"/>
          </a:xfrm>
        </p:spPr>
        <p:txBody>
          <a:bodyPr/>
          <a:lstStyle/>
          <a:p>
            <a:r>
              <a:rPr lang="es-MX" sz="2800" b="0" i="0" dirty="0">
                <a:solidFill>
                  <a:schemeClr val="tx1"/>
                </a:solidFill>
                <a:effectLst/>
                <a:latin typeface="Segoe UI" panose="020B0502040204020203" pitchFamily="34" charset="0"/>
              </a:rPr>
              <a:t>3</a:t>
            </a:r>
            <a:r>
              <a:rPr lang="es-MX" sz="2800" b="0" i="0" dirty="0">
                <a:solidFill>
                  <a:schemeClr val="tx1"/>
                </a:solidFill>
                <a:effectLst/>
                <a:latin typeface="Georgia" panose="02040502050405020303" pitchFamily="18" charset="0"/>
              </a:rPr>
              <a:t>  Y descendí á casa del alfarero, y he aquí que él hacía obra sobre la </a:t>
            </a:r>
            <a:r>
              <a:rPr lang="es-MX" sz="2800" i="0" dirty="0">
                <a:solidFill>
                  <a:schemeClr val="tx1"/>
                </a:solidFill>
                <a:effectLst/>
                <a:latin typeface="Georgia" panose="02040502050405020303" pitchFamily="18" charset="0"/>
              </a:rPr>
              <a:t>rueda</a:t>
            </a:r>
            <a:r>
              <a:rPr lang="es-MX" sz="2800" b="0" i="0" dirty="0">
                <a:solidFill>
                  <a:schemeClr val="tx1"/>
                </a:solidFill>
                <a:effectLst/>
                <a:latin typeface="Georgia" panose="02040502050405020303" pitchFamily="18" charset="0"/>
              </a:rPr>
              <a:t>.</a:t>
            </a:r>
            <a:endParaRPr lang="es-CL" sz="2800" dirty="0">
              <a:solidFill>
                <a:schemeClr val="tx1"/>
              </a:solidFill>
            </a:endParaRPr>
          </a:p>
        </p:txBody>
      </p:sp>
      <p:pic>
        <p:nvPicPr>
          <p:cNvPr id="8" name="Imagen 7" descr="Logotipo, Icono&#10;&#10;Descripción generada automáticamente">
            <a:extLst>
              <a:ext uri="{FF2B5EF4-FFF2-40B4-BE49-F238E27FC236}">
                <a16:creationId xmlns:a16="http://schemas.microsoft.com/office/drawing/2014/main" id="{6460BEAE-74B5-442F-9EF1-A1E3CA18BF01}"/>
              </a:ext>
            </a:extLst>
          </p:cNvPr>
          <p:cNvPicPr>
            <a:picLocks noChangeAspect="1"/>
          </p:cNvPicPr>
          <p:nvPr/>
        </p:nvPicPr>
        <p:blipFill>
          <a:blip r:embed="rId3" cstate="print"/>
          <a:stretch>
            <a:fillRect/>
          </a:stretch>
        </p:blipFill>
        <p:spPr>
          <a:xfrm>
            <a:off x="10743057" y="0"/>
            <a:ext cx="1277881" cy="1145274"/>
          </a:xfrm>
          <a:prstGeom prst="rect">
            <a:avLst/>
          </a:prstGeom>
        </p:spPr>
      </p:pic>
      <p:sp>
        <p:nvSpPr>
          <p:cNvPr id="3" name="Marcador de contenido 2">
            <a:extLst>
              <a:ext uri="{FF2B5EF4-FFF2-40B4-BE49-F238E27FC236}">
                <a16:creationId xmlns:a16="http://schemas.microsoft.com/office/drawing/2014/main" id="{4062C1F7-F55B-45CE-B458-6F9F92554CE7}"/>
              </a:ext>
            </a:extLst>
          </p:cNvPr>
          <p:cNvSpPr>
            <a:spLocks noGrp="1"/>
          </p:cNvSpPr>
          <p:nvPr>
            <p:ph sz="half" idx="1"/>
          </p:nvPr>
        </p:nvSpPr>
        <p:spPr>
          <a:xfrm>
            <a:off x="148856" y="2286165"/>
            <a:ext cx="5741581" cy="4465592"/>
          </a:xfrm>
        </p:spPr>
        <p:txBody>
          <a:bodyPr/>
          <a:lstStyle/>
          <a:p>
            <a:r>
              <a:rPr lang="es-MX" dirty="0"/>
              <a:t>Dios es el Alfarero, e Israel es el barro en esta lección para Jeremías.</a:t>
            </a:r>
          </a:p>
          <a:p>
            <a:r>
              <a:rPr lang="es-MX" dirty="0"/>
              <a:t>Pero también se aplica la parábola a toda la humanidad en general e individualmente a cada persona. </a:t>
            </a:r>
          </a:p>
          <a:p>
            <a:r>
              <a:rPr lang="es-MX" dirty="0"/>
              <a:t>Cada persona es el barro, usted y yo somos el barro en la rueda del alfarero.</a:t>
            </a:r>
          </a:p>
          <a:p>
            <a:r>
              <a:rPr lang="es-MX" dirty="0"/>
              <a:t>Indiferentemente de lo que se pueda decir de usted o de mí, somos hoy el barro en manos de DIOS.</a:t>
            </a:r>
          </a:p>
          <a:p>
            <a:r>
              <a:rPr lang="es-MX" dirty="0"/>
              <a:t>¿Dios esta tratando de moldear a cada uno de nosotros?</a:t>
            </a:r>
          </a:p>
          <a:p>
            <a:r>
              <a:rPr lang="es-MX" dirty="0"/>
              <a:t>¿Te dejas moldear por el señor?</a:t>
            </a:r>
            <a:endParaRPr lang="es-CL" dirty="0"/>
          </a:p>
        </p:txBody>
      </p:sp>
    </p:spTree>
    <p:extLst>
      <p:ext uri="{BB962C8B-B14F-4D97-AF65-F5344CB8AC3E}">
        <p14:creationId xmlns:p14="http://schemas.microsoft.com/office/powerpoint/2010/main" val="304941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E73E6-B6A7-46CC-AF00-85E1825588FC}"/>
              </a:ext>
            </a:extLst>
          </p:cNvPr>
          <p:cNvSpPr>
            <a:spLocks noGrp="1"/>
          </p:cNvSpPr>
          <p:nvPr>
            <p:ph type="title"/>
          </p:nvPr>
        </p:nvSpPr>
        <p:spPr/>
        <p:txBody>
          <a:bodyPr>
            <a:normAutofit/>
          </a:bodyPr>
          <a:lstStyle/>
          <a:p>
            <a:r>
              <a:rPr lang="es-CL" sz="4000" dirty="0">
                <a:latin typeface="Aharoni" panose="02010803020104030203" pitchFamily="2" charset="-79"/>
                <a:cs typeface="Aharoni" panose="02010803020104030203" pitchFamily="2" charset="-79"/>
              </a:rPr>
              <a:t>Verdad bíblica: </a:t>
            </a:r>
            <a:r>
              <a:rPr lang="es-CL" sz="4000" dirty="0">
                <a:solidFill>
                  <a:srgbClr val="FFFF00"/>
                </a:solidFill>
                <a:latin typeface="Aharoni" panose="02010803020104030203" pitchFamily="2" charset="-79"/>
                <a:cs typeface="Aharoni" panose="02010803020104030203" pitchFamily="2" charset="-79"/>
              </a:rPr>
              <a:t>Clase Anterior</a:t>
            </a:r>
          </a:p>
        </p:txBody>
      </p:sp>
      <p:sp>
        <p:nvSpPr>
          <p:cNvPr id="3" name="Marcador de contenido 2">
            <a:extLst>
              <a:ext uri="{FF2B5EF4-FFF2-40B4-BE49-F238E27FC236}">
                <a16:creationId xmlns:a16="http://schemas.microsoft.com/office/drawing/2014/main" id="{3BBD581A-F43C-45EF-A7EF-2728B3E5569C}"/>
              </a:ext>
            </a:extLst>
          </p:cNvPr>
          <p:cNvSpPr>
            <a:spLocks noGrp="1"/>
          </p:cNvSpPr>
          <p:nvPr>
            <p:ph idx="1"/>
          </p:nvPr>
        </p:nvSpPr>
        <p:spPr>
          <a:xfrm>
            <a:off x="581192" y="2099092"/>
            <a:ext cx="10930451" cy="4425460"/>
          </a:xfrm>
        </p:spPr>
        <p:txBody>
          <a:bodyPr>
            <a:noAutofit/>
          </a:bodyPr>
          <a:lstStyle/>
          <a:p>
            <a:pPr marL="45720" indent="0" algn="ctr">
              <a:buNone/>
            </a:pPr>
            <a:r>
              <a:rPr lang="es-CL" sz="8000" b="1" dirty="0"/>
              <a:t>Nuestra Confianza </a:t>
            </a:r>
          </a:p>
          <a:p>
            <a:pPr marL="45720" indent="0" algn="ctr">
              <a:buNone/>
            </a:pPr>
            <a:r>
              <a:rPr lang="es-CL" sz="8000" b="1" dirty="0"/>
              <a:t>debe estar </a:t>
            </a:r>
          </a:p>
          <a:p>
            <a:pPr marL="45720" indent="0" algn="ctr">
              <a:buNone/>
            </a:pPr>
            <a:r>
              <a:rPr lang="es-CL" sz="8000" b="1" dirty="0"/>
              <a:t>en Dios </a:t>
            </a:r>
          </a:p>
        </p:txBody>
      </p:sp>
      <p:pic>
        <p:nvPicPr>
          <p:cNvPr id="4" name="Imagen 2" descr="Logotipo, Icono&#10;&#10;Descripción generada automáticamente">
            <a:extLst>
              <a:ext uri="{FF2B5EF4-FFF2-40B4-BE49-F238E27FC236}">
                <a16:creationId xmlns:a16="http://schemas.microsoft.com/office/drawing/2014/main" id="{7D84B44F-DD68-43D0-B02C-DB360F772B7A}"/>
              </a:ext>
            </a:extLst>
          </p:cNvPr>
          <p:cNvPicPr>
            <a:picLocks noChangeAspect="1"/>
          </p:cNvPicPr>
          <p:nvPr/>
        </p:nvPicPr>
        <p:blipFill>
          <a:blip r:embed="rId3" cstate="print"/>
          <a:stretch>
            <a:fillRect/>
          </a:stretch>
        </p:blipFill>
        <p:spPr>
          <a:xfrm>
            <a:off x="10515382" y="171036"/>
            <a:ext cx="1390942" cy="1246602"/>
          </a:xfrm>
          <a:prstGeom prst="rect">
            <a:avLst/>
          </a:prstGeom>
        </p:spPr>
      </p:pic>
    </p:spTree>
    <p:extLst>
      <p:ext uri="{BB962C8B-B14F-4D97-AF65-F5344CB8AC3E}">
        <p14:creationId xmlns:p14="http://schemas.microsoft.com/office/powerpoint/2010/main" val="1257261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04B026C-4079-4654-99B5-AC187048E0F7}"/>
              </a:ext>
            </a:extLst>
          </p:cNvPr>
          <p:cNvSpPr>
            <a:spLocks noGrp="1"/>
          </p:cNvSpPr>
          <p:nvPr>
            <p:ph type="title"/>
          </p:nvPr>
        </p:nvSpPr>
        <p:spPr>
          <a:xfrm>
            <a:off x="1" y="0"/>
            <a:ext cx="10345478" cy="1796901"/>
          </a:xfrm>
        </p:spPr>
        <p:txBody>
          <a:bodyPr/>
          <a:lstStyle/>
          <a:p>
            <a:r>
              <a:rPr lang="es-MX" sz="3600" b="0" i="0" dirty="0">
                <a:solidFill>
                  <a:srgbClr val="999966"/>
                </a:solidFill>
                <a:effectLst/>
                <a:latin typeface="Segoe UI" panose="020B0502040204020203" pitchFamily="34" charset="0"/>
              </a:rPr>
              <a:t>4</a:t>
            </a:r>
            <a:r>
              <a:rPr lang="es-MX" sz="3600" b="0" i="0" dirty="0">
                <a:solidFill>
                  <a:srgbClr val="2B2B2B"/>
                </a:solidFill>
                <a:effectLst/>
                <a:latin typeface="Georgia" panose="02040502050405020303" pitchFamily="18" charset="0"/>
              </a:rPr>
              <a:t>  Y el vaso que él hacía de barro se </a:t>
            </a:r>
            <a:r>
              <a:rPr lang="es-MX" sz="3600" i="0" dirty="0">
                <a:solidFill>
                  <a:srgbClr val="2B2B2B"/>
                </a:solidFill>
                <a:effectLst/>
                <a:latin typeface="Georgia" panose="02040502050405020303" pitchFamily="18" charset="0"/>
              </a:rPr>
              <a:t>quebró</a:t>
            </a:r>
            <a:r>
              <a:rPr lang="es-MX" sz="3600" b="0" i="0" dirty="0">
                <a:solidFill>
                  <a:srgbClr val="2B2B2B"/>
                </a:solidFill>
                <a:effectLst/>
                <a:latin typeface="Georgia" panose="02040502050405020303" pitchFamily="18" charset="0"/>
              </a:rPr>
              <a:t> en la mano del alfarero; y tornó é </a:t>
            </a:r>
            <a:r>
              <a:rPr lang="es-MX" sz="3600" b="0" i="0" dirty="0" err="1">
                <a:solidFill>
                  <a:srgbClr val="2B2B2B"/>
                </a:solidFill>
                <a:effectLst/>
                <a:latin typeface="Georgia" panose="02040502050405020303" pitchFamily="18" charset="0"/>
              </a:rPr>
              <a:t>hízolo</a:t>
            </a:r>
            <a:r>
              <a:rPr lang="es-MX" sz="3600" b="0" i="0" dirty="0">
                <a:solidFill>
                  <a:srgbClr val="2B2B2B"/>
                </a:solidFill>
                <a:effectLst/>
                <a:latin typeface="Georgia" panose="02040502050405020303" pitchFamily="18" charset="0"/>
              </a:rPr>
              <a:t> otro vaso, según que al alfarero pareció mejor hacerlo.</a:t>
            </a:r>
            <a:endParaRPr lang="es-CL" sz="3600" dirty="0"/>
          </a:p>
        </p:txBody>
      </p:sp>
      <p:sp>
        <p:nvSpPr>
          <p:cNvPr id="6" name="Marcador de contenido 5">
            <a:extLst>
              <a:ext uri="{FF2B5EF4-FFF2-40B4-BE49-F238E27FC236}">
                <a16:creationId xmlns:a16="http://schemas.microsoft.com/office/drawing/2014/main" id="{98B80D7B-2B07-44BD-8E23-05ED9A310B90}"/>
              </a:ext>
            </a:extLst>
          </p:cNvPr>
          <p:cNvSpPr>
            <a:spLocks noGrp="1"/>
          </p:cNvSpPr>
          <p:nvPr>
            <p:ph idx="1"/>
          </p:nvPr>
        </p:nvSpPr>
        <p:spPr>
          <a:xfrm>
            <a:off x="212651" y="2275367"/>
            <a:ext cx="6836735" cy="4497572"/>
          </a:xfrm>
        </p:spPr>
        <p:txBody>
          <a:bodyPr numCol="1">
            <a:normAutofit lnSpcReduction="10000"/>
          </a:bodyPr>
          <a:lstStyle/>
          <a:p>
            <a:r>
              <a:rPr lang="es-CL" sz="2000" dirty="0"/>
              <a:t>¿Es Fácil la labor o el trabajo del alfarero?</a:t>
            </a:r>
          </a:p>
          <a:p>
            <a:r>
              <a:rPr lang="es-CL" sz="2000" dirty="0"/>
              <a:t>NO, PARA NADA FACIL.</a:t>
            </a:r>
          </a:p>
          <a:p>
            <a:r>
              <a:rPr lang="es-CL" sz="2000" dirty="0"/>
              <a:t>EL Alfarero debe escoger el barro y transformarlo con mucha paciencia en una hermosa vasija de la mejor calidad.</a:t>
            </a:r>
          </a:p>
          <a:p>
            <a:r>
              <a:rPr lang="es-CL" sz="2000" dirty="0"/>
              <a:t>El proceso es laborioso y cansador.</a:t>
            </a:r>
          </a:p>
          <a:p>
            <a:r>
              <a:rPr lang="es-CL" sz="2000" dirty="0"/>
              <a:t>Es bastante difícil mas si quieres aplicar detalles y ser minucioso.</a:t>
            </a:r>
          </a:p>
          <a:p>
            <a:r>
              <a:rPr lang="es-CL" sz="2000" dirty="0"/>
              <a:t>¿Es posible para Dios que se le quiebre el barro?</a:t>
            </a:r>
          </a:p>
          <a:p>
            <a:r>
              <a:rPr lang="es-CL" sz="2000" dirty="0"/>
              <a:t>Increíblemente Dios es tan genial que no se le puede quebrar por mas inútil y de mala calidad que sea el barro.</a:t>
            </a:r>
          </a:p>
        </p:txBody>
      </p:sp>
      <p:pic>
        <p:nvPicPr>
          <p:cNvPr id="8" name="Imagen 7">
            <a:extLst>
              <a:ext uri="{FF2B5EF4-FFF2-40B4-BE49-F238E27FC236}">
                <a16:creationId xmlns:a16="http://schemas.microsoft.com/office/drawing/2014/main" id="{93D011C6-432C-41A9-8863-374589E26D4A}"/>
              </a:ext>
            </a:extLst>
          </p:cNvPr>
          <p:cNvPicPr>
            <a:picLocks noChangeAspect="1"/>
          </p:cNvPicPr>
          <p:nvPr/>
        </p:nvPicPr>
        <p:blipFill>
          <a:blip r:embed="rId3"/>
          <a:stretch>
            <a:fillRect/>
          </a:stretch>
        </p:blipFill>
        <p:spPr>
          <a:xfrm>
            <a:off x="7336465" y="1960223"/>
            <a:ext cx="4731488" cy="4812716"/>
          </a:xfrm>
          <a:prstGeom prst="rect">
            <a:avLst/>
          </a:prstGeom>
        </p:spPr>
      </p:pic>
      <p:pic>
        <p:nvPicPr>
          <p:cNvPr id="9" name="Imagen 8" descr="Logotipo, Icono&#10;&#10;Descripción generada automáticamente">
            <a:extLst>
              <a:ext uri="{FF2B5EF4-FFF2-40B4-BE49-F238E27FC236}">
                <a16:creationId xmlns:a16="http://schemas.microsoft.com/office/drawing/2014/main" id="{E707D826-64C2-4DB8-BB14-186AA566CEB4}"/>
              </a:ext>
            </a:extLst>
          </p:cNvPr>
          <p:cNvPicPr>
            <a:picLocks noChangeAspect="1"/>
          </p:cNvPicPr>
          <p:nvPr/>
        </p:nvPicPr>
        <p:blipFill>
          <a:blip r:embed="rId4" cstate="print"/>
          <a:stretch>
            <a:fillRect/>
          </a:stretch>
        </p:blipFill>
        <p:spPr>
          <a:xfrm>
            <a:off x="10790072" y="160651"/>
            <a:ext cx="1277881" cy="1145274"/>
          </a:xfrm>
          <a:prstGeom prst="rect">
            <a:avLst/>
          </a:prstGeom>
        </p:spPr>
      </p:pic>
    </p:spTree>
    <p:extLst>
      <p:ext uri="{BB962C8B-B14F-4D97-AF65-F5344CB8AC3E}">
        <p14:creationId xmlns:p14="http://schemas.microsoft.com/office/powerpoint/2010/main" val="201869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04B026C-4079-4654-99B5-AC187048E0F7}"/>
              </a:ext>
            </a:extLst>
          </p:cNvPr>
          <p:cNvSpPr>
            <a:spLocks noGrp="1"/>
          </p:cNvSpPr>
          <p:nvPr>
            <p:ph type="title"/>
          </p:nvPr>
        </p:nvSpPr>
        <p:spPr>
          <a:xfrm>
            <a:off x="106325" y="0"/>
            <a:ext cx="10164726" cy="1796901"/>
          </a:xfrm>
        </p:spPr>
        <p:txBody>
          <a:bodyPr/>
          <a:lstStyle/>
          <a:p>
            <a:pPr algn="ctr"/>
            <a:r>
              <a:rPr lang="es-MX" sz="3600" b="0" i="0" dirty="0">
                <a:solidFill>
                  <a:srgbClr val="999966"/>
                </a:solidFill>
                <a:effectLst/>
                <a:latin typeface="Segoe UI" panose="020B0502040204020203" pitchFamily="34" charset="0"/>
              </a:rPr>
              <a:t>4</a:t>
            </a:r>
            <a:r>
              <a:rPr lang="es-MX" sz="3600" b="0" i="0" dirty="0">
                <a:solidFill>
                  <a:srgbClr val="2B2B2B"/>
                </a:solidFill>
                <a:effectLst/>
                <a:latin typeface="Georgia" panose="02040502050405020303" pitchFamily="18" charset="0"/>
              </a:rPr>
              <a:t>  Y el vaso que él hacía de barro se quebró en la mano del alfarero; y tornó é </a:t>
            </a:r>
            <a:r>
              <a:rPr lang="es-MX" sz="3600" b="0" i="0" dirty="0" err="1">
                <a:solidFill>
                  <a:srgbClr val="2B2B2B"/>
                </a:solidFill>
                <a:effectLst/>
                <a:latin typeface="Georgia" panose="02040502050405020303" pitchFamily="18" charset="0"/>
              </a:rPr>
              <a:t>hízolo</a:t>
            </a:r>
            <a:r>
              <a:rPr lang="es-MX" sz="3600" b="0" i="0" dirty="0">
                <a:solidFill>
                  <a:srgbClr val="2B2B2B"/>
                </a:solidFill>
                <a:effectLst/>
                <a:latin typeface="Georgia" panose="02040502050405020303" pitchFamily="18" charset="0"/>
              </a:rPr>
              <a:t> otro vaso, según que al alfarero pareció mejor hacerlo.</a:t>
            </a:r>
            <a:endParaRPr lang="es-CL" sz="3600" dirty="0"/>
          </a:p>
        </p:txBody>
      </p:sp>
      <p:pic>
        <p:nvPicPr>
          <p:cNvPr id="10" name="Imagen 9">
            <a:extLst>
              <a:ext uri="{FF2B5EF4-FFF2-40B4-BE49-F238E27FC236}">
                <a16:creationId xmlns:a16="http://schemas.microsoft.com/office/drawing/2014/main" id="{DF501BA8-BD5B-46B5-83D5-0A32EA03F3AF}"/>
              </a:ext>
            </a:extLst>
          </p:cNvPr>
          <p:cNvPicPr>
            <a:picLocks noChangeAspect="1"/>
          </p:cNvPicPr>
          <p:nvPr/>
        </p:nvPicPr>
        <p:blipFill>
          <a:blip r:embed="rId2"/>
          <a:stretch>
            <a:fillRect/>
          </a:stretch>
        </p:blipFill>
        <p:spPr>
          <a:xfrm>
            <a:off x="1" y="1901619"/>
            <a:ext cx="6095999" cy="4956381"/>
          </a:xfrm>
          <a:prstGeom prst="rect">
            <a:avLst/>
          </a:prstGeom>
        </p:spPr>
      </p:pic>
      <p:sp>
        <p:nvSpPr>
          <p:cNvPr id="12" name="CuadroTexto 11">
            <a:extLst>
              <a:ext uri="{FF2B5EF4-FFF2-40B4-BE49-F238E27FC236}">
                <a16:creationId xmlns:a16="http://schemas.microsoft.com/office/drawing/2014/main" id="{C7204A29-1CF9-4A7E-B638-A8DD60840F6B}"/>
              </a:ext>
            </a:extLst>
          </p:cNvPr>
          <p:cNvSpPr txBox="1"/>
          <p:nvPr/>
        </p:nvSpPr>
        <p:spPr>
          <a:xfrm>
            <a:off x="6096001" y="1943146"/>
            <a:ext cx="6096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Determina otra vez un cierto día, diciendo por David: Hoy, después de tanto tiempo; como está dicho: Si oyereis su voz hoy, No endurezcáis vuestros corazones.</a:t>
            </a:r>
            <a:endParaRPr lang="es-CL" dirty="0"/>
          </a:p>
        </p:txBody>
      </p:sp>
      <p:sp>
        <p:nvSpPr>
          <p:cNvPr id="14" name="CuadroTexto 13">
            <a:extLst>
              <a:ext uri="{FF2B5EF4-FFF2-40B4-BE49-F238E27FC236}">
                <a16:creationId xmlns:a16="http://schemas.microsoft.com/office/drawing/2014/main" id="{B4A500A3-1963-4D9F-87E4-1FFA8DF6B76F}"/>
              </a:ext>
            </a:extLst>
          </p:cNvPr>
          <p:cNvSpPr txBox="1"/>
          <p:nvPr/>
        </p:nvSpPr>
        <p:spPr>
          <a:xfrm>
            <a:off x="6095999" y="2917726"/>
            <a:ext cx="6095998"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MX" b="0" i="0" dirty="0">
                <a:solidFill>
                  <a:srgbClr val="999966"/>
                </a:solidFill>
                <a:effectLst/>
                <a:latin typeface="Segoe UI" panose="020B0502040204020203" pitchFamily="34" charset="0"/>
              </a:rPr>
              <a:t>15</a:t>
            </a:r>
            <a:r>
              <a:rPr lang="es-MX" b="0" i="0" dirty="0">
                <a:solidFill>
                  <a:srgbClr val="2B2B2B"/>
                </a:solidFill>
                <a:effectLst/>
                <a:latin typeface="Georgia" panose="02040502050405020303" pitchFamily="18" charset="0"/>
              </a:rPr>
              <a:t>  Mirando bien que ninguno se aparte de la gracia de Dios, que ninguna raíz de amargura brotando os impida, y por ella muchos sean contaminados;</a:t>
            </a:r>
            <a:endParaRPr lang="es-CL" dirty="0"/>
          </a:p>
        </p:txBody>
      </p:sp>
      <p:sp>
        <p:nvSpPr>
          <p:cNvPr id="16" name="CuadroTexto 15">
            <a:extLst>
              <a:ext uri="{FF2B5EF4-FFF2-40B4-BE49-F238E27FC236}">
                <a16:creationId xmlns:a16="http://schemas.microsoft.com/office/drawing/2014/main" id="{C8EABE11-2EF0-427A-BE72-7563565F2D94}"/>
              </a:ext>
            </a:extLst>
          </p:cNvPr>
          <p:cNvSpPr txBox="1"/>
          <p:nvPr/>
        </p:nvSpPr>
        <p:spPr>
          <a:xfrm>
            <a:off x="6095999" y="3892642"/>
            <a:ext cx="609599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es-MX" b="0" i="0" dirty="0">
                <a:solidFill>
                  <a:srgbClr val="999966"/>
                </a:solidFill>
                <a:effectLst/>
                <a:latin typeface="Segoe UI" panose="020B0502040204020203" pitchFamily="34" charset="0"/>
              </a:rPr>
              <a:t>16</a:t>
            </a:r>
            <a:r>
              <a:rPr lang="es-MX" b="0" i="0" dirty="0">
                <a:solidFill>
                  <a:srgbClr val="2B2B2B"/>
                </a:solidFill>
                <a:effectLst/>
                <a:latin typeface="Georgia" panose="02040502050405020303" pitchFamily="18" charset="0"/>
              </a:rPr>
              <a:t>  Toda Escritura es inspirada divinamente y útil para enseñar, para redargüir, para corregir, para instituir en justicia, </a:t>
            </a:r>
            <a:r>
              <a:rPr lang="es-MX" b="0" i="0" dirty="0">
                <a:solidFill>
                  <a:srgbClr val="999966"/>
                </a:solidFill>
                <a:effectLst/>
                <a:latin typeface="Segoe UI" panose="020B0502040204020203" pitchFamily="34" charset="0"/>
              </a:rPr>
              <a:t>17</a:t>
            </a:r>
            <a:r>
              <a:rPr lang="es-MX" b="0" i="0" dirty="0">
                <a:solidFill>
                  <a:srgbClr val="2B2B2B"/>
                </a:solidFill>
                <a:effectLst/>
                <a:latin typeface="Georgia" panose="02040502050405020303" pitchFamily="18" charset="0"/>
              </a:rPr>
              <a:t>  Para que el hombre de Dios sea perfecto, enteramente </a:t>
            </a:r>
            <a:r>
              <a:rPr lang="es-MX" b="0" i="0" dirty="0" err="1">
                <a:solidFill>
                  <a:srgbClr val="2B2B2B"/>
                </a:solidFill>
                <a:effectLst/>
                <a:latin typeface="Georgia" panose="02040502050405020303" pitchFamily="18" charset="0"/>
              </a:rPr>
              <a:t>instruído</a:t>
            </a:r>
            <a:r>
              <a:rPr lang="es-MX" b="0" i="0" dirty="0">
                <a:solidFill>
                  <a:srgbClr val="2B2B2B"/>
                </a:solidFill>
                <a:effectLst/>
                <a:latin typeface="Georgia" panose="02040502050405020303" pitchFamily="18" charset="0"/>
              </a:rPr>
              <a:t> para toda buena obra.</a:t>
            </a:r>
          </a:p>
        </p:txBody>
      </p:sp>
      <p:sp>
        <p:nvSpPr>
          <p:cNvPr id="18" name="CuadroTexto 17">
            <a:extLst>
              <a:ext uri="{FF2B5EF4-FFF2-40B4-BE49-F238E27FC236}">
                <a16:creationId xmlns:a16="http://schemas.microsoft.com/office/drawing/2014/main" id="{B044E13B-A475-4144-8FD2-8BBCE0AE45CD}"/>
              </a:ext>
            </a:extLst>
          </p:cNvPr>
          <p:cNvSpPr txBox="1"/>
          <p:nvPr/>
        </p:nvSpPr>
        <p:spPr>
          <a:xfrm>
            <a:off x="6095999" y="5141130"/>
            <a:ext cx="609600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MX" b="0" i="0" dirty="0">
                <a:solidFill>
                  <a:srgbClr val="999966"/>
                </a:solidFill>
                <a:effectLst/>
                <a:latin typeface="Segoe UI" panose="020B0502040204020203" pitchFamily="34" charset="0"/>
              </a:rPr>
              <a:t>10</a:t>
            </a:r>
            <a:r>
              <a:rPr lang="es-MX" b="0" i="0" dirty="0">
                <a:solidFill>
                  <a:srgbClr val="2B2B2B"/>
                </a:solidFill>
                <a:effectLst/>
                <a:latin typeface="Georgia" panose="02040502050405020303" pitchFamily="18" charset="0"/>
              </a:rPr>
              <a:t>  Mas él conoció mi camino: </a:t>
            </a:r>
            <a:r>
              <a:rPr lang="es-MX" b="0" i="0" dirty="0" err="1">
                <a:solidFill>
                  <a:srgbClr val="2B2B2B"/>
                </a:solidFill>
                <a:effectLst/>
                <a:latin typeface="Georgia" panose="02040502050405020303" pitchFamily="18" charset="0"/>
              </a:rPr>
              <a:t>Probaráme</a:t>
            </a:r>
            <a:r>
              <a:rPr lang="es-MX" b="0" i="0" dirty="0">
                <a:solidFill>
                  <a:srgbClr val="2B2B2B"/>
                </a:solidFill>
                <a:effectLst/>
                <a:latin typeface="Georgia" panose="02040502050405020303" pitchFamily="18" charset="0"/>
              </a:rPr>
              <a:t>, y saldré como oro.</a:t>
            </a:r>
            <a:endParaRPr lang="es-CL" dirty="0"/>
          </a:p>
        </p:txBody>
      </p:sp>
      <p:sp>
        <p:nvSpPr>
          <p:cNvPr id="20" name="CuadroTexto 19">
            <a:extLst>
              <a:ext uri="{FF2B5EF4-FFF2-40B4-BE49-F238E27FC236}">
                <a16:creationId xmlns:a16="http://schemas.microsoft.com/office/drawing/2014/main" id="{DA8BBEB6-D500-48E5-AD55-195EDFA70FF6}"/>
              </a:ext>
            </a:extLst>
          </p:cNvPr>
          <p:cNvSpPr txBox="1"/>
          <p:nvPr/>
        </p:nvSpPr>
        <p:spPr>
          <a:xfrm>
            <a:off x="6096005" y="5850268"/>
            <a:ext cx="609599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MX" b="0" i="0" dirty="0">
                <a:solidFill>
                  <a:srgbClr val="999966"/>
                </a:solidFill>
                <a:effectLst/>
                <a:latin typeface="Segoe UI" panose="020B0502040204020203" pitchFamily="34" charset="0"/>
              </a:rPr>
              <a:t>12</a:t>
            </a:r>
            <a:r>
              <a:rPr lang="es-MX" b="0" i="0" dirty="0">
                <a:solidFill>
                  <a:srgbClr val="2B2B2B"/>
                </a:solidFill>
                <a:effectLst/>
                <a:latin typeface="Georgia" panose="02040502050405020303" pitchFamily="18" charset="0"/>
              </a:rPr>
              <a:t>  Carísimos, no os maravilléis cuando sois examinados por fuego, lo cual se hace para vuestra prueba, como si alguna cosa peregrina os aconteciese;</a:t>
            </a:r>
            <a:endParaRPr lang="es-CL" dirty="0"/>
          </a:p>
        </p:txBody>
      </p:sp>
      <p:pic>
        <p:nvPicPr>
          <p:cNvPr id="21" name="Imagen 20" descr="Logotipo, Icono&#10;&#10;Descripción generada automáticamente">
            <a:extLst>
              <a:ext uri="{FF2B5EF4-FFF2-40B4-BE49-F238E27FC236}">
                <a16:creationId xmlns:a16="http://schemas.microsoft.com/office/drawing/2014/main" id="{CFB07E9F-BC97-40D1-A265-A6D1931EB029}"/>
              </a:ext>
            </a:extLst>
          </p:cNvPr>
          <p:cNvPicPr>
            <a:picLocks noChangeAspect="1"/>
          </p:cNvPicPr>
          <p:nvPr/>
        </p:nvPicPr>
        <p:blipFill>
          <a:blip r:embed="rId3" cstate="print"/>
          <a:stretch>
            <a:fillRect/>
          </a:stretch>
        </p:blipFill>
        <p:spPr>
          <a:xfrm>
            <a:off x="10790072" y="160651"/>
            <a:ext cx="1277881" cy="1145274"/>
          </a:xfrm>
          <a:prstGeom prst="rect">
            <a:avLst/>
          </a:prstGeom>
        </p:spPr>
      </p:pic>
    </p:spTree>
    <p:extLst>
      <p:ext uri="{BB962C8B-B14F-4D97-AF65-F5344CB8AC3E}">
        <p14:creationId xmlns:p14="http://schemas.microsoft.com/office/powerpoint/2010/main" val="258453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0FB2DA-A3EB-48BE-806F-09241CC3DD6D}"/>
              </a:ext>
            </a:extLst>
          </p:cNvPr>
          <p:cNvSpPr>
            <a:spLocks noGrp="1"/>
          </p:cNvSpPr>
          <p:nvPr>
            <p:ph type="title"/>
          </p:nvPr>
        </p:nvSpPr>
        <p:spPr>
          <a:xfrm>
            <a:off x="74429" y="202019"/>
            <a:ext cx="10377376" cy="1531087"/>
          </a:xfrm>
        </p:spPr>
        <p:txBody>
          <a:bodyPr/>
          <a:lstStyle/>
          <a:p>
            <a:r>
              <a:rPr lang="es-MX" sz="2800" b="0" i="0" dirty="0">
                <a:solidFill>
                  <a:srgbClr val="FFFF00"/>
                </a:solidFill>
                <a:effectLst/>
                <a:latin typeface="Segoe UI" panose="020B0502040204020203" pitchFamily="34" charset="0"/>
              </a:rPr>
              <a:t>5</a:t>
            </a:r>
            <a:r>
              <a:rPr lang="es-MX" sz="2800" b="0" i="0" dirty="0">
                <a:solidFill>
                  <a:srgbClr val="FFFF00"/>
                </a:solidFill>
                <a:effectLst/>
                <a:latin typeface="Georgia" panose="02040502050405020303" pitchFamily="18" charset="0"/>
              </a:rPr>
              <a:t>  Entonces </a:t>
            </a:r>
            <a:r>
              <a:rPr lang="es-MX" sz="2800" b="0" i="0" dirty="0" err="1">
                <a:solidFill>
                  <a:srgbClr val="FFFF00"/>
                </a:solidFill>
                <a:effectLst/>
                <a:latin typeface="Georgia" panose="02040502050405020303" pitchFamily="18" charset="0"/>
              </a:rPr>
              <a:t>fué</a:t>
            </a:r>
            <a:r>
              <a:rPr lang="es-MX" sz="2800" b="0" i="0" dirty="0">
                <a:solidFill>
                  <a:srgbClr val="FFFF00"/>
                </a:solidFill>
                <a:effectLst/>
                <a:latin typeface="Georgia" panose="02040502050405020303" pitchFamily="18" charset="0"/>
              </a:rPr>
              <a:t> á mí palabra de Jehová, diciendo:</a:t>
            </a:r>
            <a:br>
              <a:rPr lang="es-MX" sz="2800" b="0" i="0" dirty="0">
                <a:solidFill>
                  <a:srgbClr val="FFFF00"/>
                </a:solidFill>
                <a:effectLst/>
                <a:latin typeface="Georgia" panose="02040502050405020303" pitchFamily="18" charset="0"/>
              </a:rPr>
            </a:br>
            <a:r>
              <a:rPr lang="es-MX" sz="2800" b="0" i="0" dirty="0">
                <a:solidFill>
                  <a:srgbClr val="FFFF00"/>
                </a:solidFill>
                <a:effectLst/>
                <a:latin typeface="Segoe UI" panose="020B0502040204020203" pitchFamily="34" charset="0"/>
              </a:rPr>
              <a:t>6</a:t>
            </a:r>
            <a:r>
              <a:rPr lang="es-MX" sz="2800" b="0" i="0" dirty="0">
                <a:solidFill>
                  <a:srgbClr val="FFFF00"/>
                </a:solidFill>
                <a:effectLst/>
                <a:latin typeface="Georgia" panose="02040502050405020303" pitchFamily="18" charset="0"/>
              </a:rPr>
              <a:t>  ¿No podré yo hacer de vosotros como este alfarero, oh </a:t>
            </a:r>
            <a:r>
              <a:rPr lang="es-MX" sz="2800" i="0" dirty="0">
                <a:solidFill>
                  <a:schemeClr val="accent3">
                    <a:lumMod val="20000"/>
                    <a:lumOff val="80000"/>
                  </a:schemeClr>
                </a:solidFill>
                <a:effectLst/>
                <a:latin typeface="Georgia" panose="02040502050405020303" pitchFamily="18" charset="0"/>
              </a:rPr>
              <a:t>casa de Israel, </a:t>
            </a:r>
            <a:r>
              <a:rPr lang="es-MX" sz="2800" b="0" i="0" dirty="0">
                <a:solidFill>
                  <a:srgbClr val="FFFF00"/>
                </a:solidFill>
                <a:effectLst/>
                <a:latin typeface="Georgia" panose="02040502050405020303" pitchFamily="18" charset="0"/>
              </a:rPr>
              <a:t>dice Jehová? He aquí que como el barro en la mano del alfarero, así sois vosotros en mi mano, oh</a:t>
            </a:r>
            <a:r>
              <a:rPr lang="es-MX" sz="2800" i="0" dirty="0">
                <a:solidFill>
                  <a:schemeClr val="accent3">
                    <a:lumMod val="20000"/>
                    <a:lumOff val="80000"/>
                  </a:schemeClr>
                </a:solidFill>
                <a:effectLst/>
                <a:latin typeface="Georgia" panose="02040502050405020303" pitchFamily="18" charset="0"/>
              </a:rPr>
              <a:t> casa de Israel.</a:t>
            </a:r>
            <a:endParaRPr lang="es-CL" sz="2800" dirty="0">
              <a:solidFill>
                <a:schemeClr val="accent3">
                  <a:lumMod val="20000"/>
                  <a:lumOff val="80000"/>
                </a:schemeClr>
              </a:solidFill>
            </a:endParaRPr>
          </a:p>
        </p:txBody>
      </p:sp>
      <p:sp>
        <p:nvSpPr>
          <p:cNvPr id="3" name="Marcador de contenido 2">
            <a:extLst>
              <a:ext uri="{FF2B5EF4-FFF2-40B4-BE49-F238E27FC236}">
                <a16:creationId xmlns:a16="http://schemas.microsoft.com/office/drawing/2014/main" id="{6F21BCFE-2C76-417E-A7ED-6CA9284FF23F}"/>
              </a:ext>
            </a:extLst>
          </p:cNvPr>
          <p:cNvSpPr>
            <a:spLocks noGrp="1"/>
          </p:cNvSpPr>
          <p:nvPr>
            <p:ph idx="1"/>
          </p:nvPr>
        </p:nvSpPr>
        <p:spPr>
          <a:xfrm>
            <a:off x="170121" y="2105247"/>
            <a:ext cx="6432699" cy="4646427"/>
          </a:xfrm>
        </p:spPr>
        <p:txBody>
          <a:bodyPr/>
          <a:lstStyle/>
          <a:p>
            <a:r>
              <a:rPr lang="es-CL" dirty="0"/>
              <a:t>Dios le habla a Jeremías y a todo Israel.</a:t>
            </a:r>
          </a:p>
          <a:p>
            <a:r>
              <a:rPr lang="es-CL" dirty="0"/>
              <a:t>Les recuerda su derecho soberano de Dios de hacer lo que ÉL quisiera con su pueblo estropeado.</a:t>
            </a:r>
          </a:p>
          <a:p>
            <a:r>
              <a:rPr lang="es-CL" dirty="0"/>
              <a:t>Israel en estos momentos es como una vasija de poca calidad, que no quiere cooperar.</a:t>
            </a:r>
          </a:p>
          <a:p>
            <a:r>
              <a:rPr lang="es-CL" dirty="0"/>
              <a:t>Israel es como una vasija rota que necesita ser reparada por el alfarero.</a:t>
            </a:r>
          </a:p>
          <a:p>
            <a:r>
              <a:rPr lang="es-CL" dirty="0"/>
              <a:t>Israel estaba estropeada moral y espiritualmente.</a:t>
            </a:r>
          </a:p>
          <a:p>
            <a:r>
              <a:rPr lang="es-CL" dirty="0"/>
              <a:t>Casa de Israel referente a las 12 tribus, tanto las esparcidas como las que están ahora.</a:t>
            </a:r>
          </a:p>
          <a:p>
            <a:r>
              <a:rPr lang="es-CL" dirty="0"/>
              <a:t>Había representantes de las 12 tribus en ese momento probablemente.</a:t>
            </a:r>
          </a:p>
        </p:txBody>
      </p:sp>
      <p:pic>
        <p:nvPicPr>
          <p:cNvPr id="4" name="Imagen 3" descr="Logotipo, Icono&#10;&#10;Descripción generada automáticamente">
            <a:extLst>
              <a:ext uri="{FF2B5EF4-FFF2-40B4-BE49-F238E27FC236}">
                <a16:creationId xmlns:a16="http://schemas.microsoft.com/office/drawing/2014/main" id="{98D3E481-E44B-458B-BBD4-4074ADEEEB01}"/>
              </a:ext>
            </a:extLst>
          </p:cNvPr>
          <p:cNvPicPr>
            <a:picLocks noChangeAspect="1"/>
          </p:cNvPicPr>
          <p:nvPr/>
        </p:nvPicPr>
        <p:blipFill>
          <a:blip r:embed="rId2" cstate="print"/>
          <a:stretch>
            <a:fillRect/>
          </a:stretch>
        </p:blipFill>
        <p:spPr>
          <a:xfrm>
            <a:off x="10790072" y="160651"/>
            <a:ext cx="1277881" cy="1145274"/>
          </a:xfrm>
          <a:prstGeom prst="rect">
            <a:avLst/>
          </a:prstGeom>
        </p:spPr>
      </p:pic>
      <p:pic>
        <p:nvPicPr>
          <p:cNvPr id="10242" name="Picture 2" descr="GIF camara interesante radical - GIF animado en GIFER">
            <a:extLst>
              <a:ext uri="{FF2B5EF4-FFF2-40B4-BE49-F238E27FC236}">
                <a16:creationId xmlns:a16="http://schemas.microsoft.com/office/drawing/2014/main" id="{3C068A01-B517-4A6A-A6E8-72CAA064E8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02819" y="2105248"/>
            <a:ext cx="5419059" cy="455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5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0FB96-DAB7-4AEB-A8A0-E9811192C785}"/>
              </a:ext>
            </a:extLst>
          </p:cNvPr>
          <p:cNvSpPr>
            <a:spLocks noGrp="1"/>
          </p:cNvSpPr>
          <p:nvPr>
            <p:ph type="title"/>
          </p:nvPr>
        </p:nvSpPr>
        <p:spPr/>
        <p:txBody>
          <a:bodyPr/>
          <a:lstStyle/>
          <a:p>
            <a:r>
              <a:rPr lang="es-MX" dirty="0"/>
              <a:t>Himno 269 “Haz lo que quieras”</a:t>
            </a:r>
            <a:endParaRPr lang="es-CL" dirty="0"/>
          </a:p>
        </p:txBody>
      </p:sp>
      <p:sp>
        <p:nvSpPr>
          <p:cNvPr id="3" name="Marcador de contenido 2">
            <a:extLst>
              <a:ext uri="{FF2B5EF4-FFF2-40B4-BE49-F238E27FC236}">
                <a16:creationId xmlns:a16="http://schemas.microsoft.com/office/drawing/2014/main" id="{B04C694A-5445-4404-8C35-D4D44B70181B}"/>
              </a:ext>
            </a:extLst>
          </p:cNvPr>
          <p:cNvSpPr>
            <a:spLocks noGrp="1"/>
          </p:cNvSpPr>
          <p:nvPr>
            <p:ph idx="1"/>
          </p:nvPr>
        </p:nvSpPr>
        <p:spPr>
          <a:xfrm>
            <a:off x="138223" y="2403040"/>
            <a:ext cx="5092995" cy="3636511"/>
          </a:xfrm>
        </p:spPr>
        <p:txBody>
          <a:bodyPr>
            <a:normAutofit/>
          </a:bodyPr>
          <a:lstStyle/>
          <a:p>
            <a:pPr marL="0" indent="0" algn="ctr">
              <a:buNone/>
            </a:pPr>
            <a:r>
              <a:rPr lang="es-MX" sz="2400" b="1" dirty="0"/>
              <a:t>1.</a:t>
            </a:r>
          </a:p>
          <a:p>
            <a:pPr marL="0" indent="0" algn="ctr">
              <a:buNone/>
            </a:pPr>
            <a:r>
              <a:rPr lang="es-MX" sz="2400" dirty="0"/>
              <a:t>Haz lo que quieras de mí, Señor </a:t>
            </a:r>
          </a:p>
          <a:p>
            <a:pPr marL="0" indent="0" algn="ctr">
              <a:buNone/>
            </a:pPr>
            <a:r>
              <a:rPr lang="es-MX" sz="2400" dirty="0"/>
              <a:t>Tú el alfarero, Yo el barro soy, </a:t>
            </a:r>
          </a:p>
          <a:p>
            <a:pPr marL="0" indent="0" algn="ctr">
              <a:buNone/>
            </a:pPr>
            <a:r>
              <a:rPr lang="es-MX" sz="2400" dirty="0"/>
              <a:t>Dócil y humilde anhelo ser, </a:t>
            </a:r>
          </a:p>
          <a:p>
            <a:pPr marL="0" indent="0" algn="ctr">
              <a:buNone/>
            </a:pPr>
            <a:r>
              <a:rPr lang="es-MX" sz="2400" dirty="0"/>
              <a:t>Cúmplase siempre en mí tu querer.</a:t>
            </a:r>
            <a:endParaRPr lang="es-CL" sz="2400" dirty="0"/>
          </a:p>
        </p:txBody>
      </p:sp>
      <p:pic>
        <p:nvPicPr>
          <p:cNvPr id="4" name="Imagen 3" descr="Logotipo, Icono&#10;&#10;Descripción generada automáticamente">
            <a:extLst>
              <a:ext uri="{FF2B5EF4-FFF2-40B4-BE49-F238E27FC236}">
                <a16:creationId xmlns:a16="http://schemas.microsoft.com/office/drawing/2014/main" id="{7C448B98-472E-47AB-9E71-578FE63BD7AA}"/>
              </a:ext>
            </a:extLst>
          </p:cNvPr>
          <p:cNvPicPr>
            <a:picLocks noChangeAspect="1"/>
          </p:cNvPicPr>
          <p:nvPr/>
        </p:nvPicPr>
        <p:blipFill>
          <a:blip r:embed="rId3" cstate="print"/>
          <a:stretch>
            <a:fillRect/>
          </a:stretch>
        </p:blipFill>
        <p:spPr>
          <a:xfrm>
            <a:off x="10790072" y="160651"/>
            <a:ext cx="1277881" cy="1145274"/>
          </a:xfrm>
          <a:prstGeom prst="rect">
            <a:avLst/>
          </a:prstGeom>
        </p:spPr>
      </p:pic>
      <p:pic>
        <p:nvPicPr>
          <p:cNvPr id="6" name="Imagen 5">
            <a:extLst>
              <a:ext uri="{FF2B5EF4-FFF2-40B4-BE49-F238E27FC236}">
                <a16:creationId xmlns:a16="http://schemas.microsoft.com/office/drawing/2014/main" id="{DD4AEC35-9413-40B1-BEC0-515A98AFACFA}"/>
              </a:ext>
            </a:extLst>
          </p:cNvPr>
          <p:cNvPicPr>
            <a:picLocks noChangeAspect="1"/>
          </p:cNvPicPr>
          <p:nvPr/>
        </p:nvPicPr>
        <p:blipFill>
          <a:blip r:embed="rId4"/>
          <a:stretch>
            <a:fillRect/>
          </a:stretch>
        </p:blipFill>
        <p:spPr>
          <a:xfrm>
            <a:off x="5401339" y="2210448"/>
            <a:ext cx="6537701" cy="4486901"/>
          </a:xfrm>
          <a:prstGeom prst="rect">
            <a:avLst/>
          </a:prstGeom>
        </p:spPr>
      </p:pic>
    </p:spTree>
    <p:extLst>
      <p:ext uri="{BB962C8B-B14F-4D97-AF65-F5344CB8AC3E}">
        <p14:creationId xmlns:p14="http://schemas.microsoft.com/office/powerpoint/2010/main" val="1789044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6C4-63C9-4009-9375-92915A85CF63}"/>
              </a:ext>
            </a:extLst>
          </p:cNvPr>
          <p:cNvSpPr>
            <a:spLocks noGrp="1"/>
          </p:cNvSpPr>
          <p:nvPr>
            <p:ph type="title"/>
          </p:nvPr>
        </p:nvSpPr>
        <p:spPr/>
        <p:txBody>
          <a:bodyPr/>
          <a:lstStyle/>
          <a:p>
            <a:r>
              <a:rPr lang="es-CL" dirty="0"/>
              <a:t>¿En que nos moldea el señor?</a:t>
            </a:r>
          </a:p>
        </p:txBody>
      </p:sp>
      <p:sp>
        <p:nvSpPr>
          <p:cNvPr id="3" name="Marcador de contenido 2">
            <a:extLst>
              <a:ext uri="{FF2B5EF4-FFF2-40B4-BE49-F238E27FC236}">
                <a16:creationId xmlns:a16="http://schemas.microsoft.com/office/drawing/2014/main" id="{26AE1F03-BC84-4B93-B83F-7FB56BD59C64}"/>
              </a:ext>
            </a:extLst>
          </p:cNvPr>
          <p:cNvSpPr>
            <a:spLocks noGrp="1"/>
          </p:cNvSpPr>
          <p:nvPr>
            <p:ph idx="1"/>
          </p:nvPr>
        </p:nvSpPr>
        <p:spPr>
          <a:xfrm>
            <a:off x="113415" y="2163489"/>
            <a:ext cx="5085904" cy="2777827"/>
          </a:xfrm>
        </p:spPr>
        <p:txBody>
          <a:bodyPr/>
          <a:lstStyle/>
          <a:p>
            <a:pPr>
              <a:buFont typeface="+mj-lt"/>
              <a:buAutoNum type="arabicPeriod"/>
            </a:pPr>
            <a:r>
              <a:rPr lang="es-CL" dirty="0"/>
              <a:t>EN nuestra toma de decisiones</a:t>
            </a:r>
          </a:p>
          <a:p>
            <a:pPr>
              <a:buFont typeface="+mj-lt"/>
              <a:buAutoNum type="arabicPeriod"/>
            </a:pPr>
            <a:r>
              <a:rPr lang="es-CL" dirty="0"/>
              <a:t>Dejar que Dios escoja por nosotros.</a:t>
            </a:r>
          </a:p>
          <a:p>
            <a:pPr>
              <a:buFont typeface="+mj-lt"/>
              <a:buAutoNum type="arabicPeriod"/>
            </a:pPr>
            <a:r>
              <a:rPr lang="es-CL" dirty="0"/>
              <a:t>A tener dependencia de el.</a:t>
            </a:r>
          </a:p>
          <a:p>
            <a:pPr>
              <a:buFont typeface="+mj-lt"/>
              <a:buAutoNum type="arabicPeriod"/>
            </a:pPr>
            <a:r>
              <a:rPr lang="es-CL" dirty="0"/>
              <a:t>Nos enseña que existe un proceso de trabajo arduo de parte del alfarero.</a:t>
            </a:r>
          </a:p>
          <a:p>
            <a:pPr>
              <a:buFont typeface="+mj-lt"/>
              <a:buAutoNum type="arabicPeriod"/>
            </a:pPr>
            <a:r>
              <a:rPr lang="es-CL" dirty="0"/>
              <a:t>Para que seamos como CRISTO</a:t>
            </a:r>
          </a:p>
          <a:p>
            <a:pPr>
              <a:buFont typeface="+mj-lt"/>
              <a:buAutoNum type="arabicPeriod"/>
            </a:pPr>
            <a:r>
              <a:rPr lang="es-CL" dirty="0"/>
              <a:t>Logremos la Santidad</a:t>
            </a:r>
          </a:p>
        </p:txBody>
      </p:sp>
      <p:sp>
        <p:nvSpPr>
          <p:cNvPr id="5" name="CuadroTexto 4">
            <a:extLst>
              <a:ext uri="{FF2B5EF4-FFF2-40B4-BE49-F238E27FC236}">
                <a16:creationId xmlns:a16="http://schemas.microsoft.com/office/drawing/2014/main" id="{81096E41-B882-473D-9F30-BC315FF6D2A4}"/>
              </a:ext>
            </a:extLst>
          </p:cNvPr>
          <p:cNvSpPr txBox="1"/>
          <p:nvPr/>
        </p:nvSpPr>
        <p:spPr>
          <a:xfrm>
            <a:off x="5816009" y="1959540"/>
            <a:ext cx="6375991"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r>
              <a:rPr lang="es-MX" b="0" i="0" dirty="0">
                <a:solidFill>
                  <a:srgbClr val="999966"/>
                </a:solidFill>
                <a:effectLst/>
                <a:latin typeface="Segoe UI" panose="020B0502040204020203" pitchFamily="34" charset="0"/>
              </a:rPr>
              <a:t>5</a:t>
            </a:r>
            <a:r>
              <a:rPr lang="es-MX" b="0" i="0" dirty="0">
                <a:solidFill>
                  <a:srgbClr val="2B2B2B"/>
                </a:solidFill>
                <a:effectLst/>
                <a:latin typeface="Georgia" panose="02040502050405020303" pitchFamily="18" charset="0"/>
              </a:rPr>
              <a:t>  Fíate de Jehová de todo tu corazón, Y no estribes en tu prudencia.</a:t>
            </a:r>
          </a:p>
          <a:p>
            <a:pPr algn="l"/>
            <a:r>
              <a:rPr lang="es-MX" b="0" i="0" dirty="0">
                <a:solidFill>
                  <a:srgbClr val="999966"/>
                </a:solidFill>
                <a:effectLst/>
                <a:latin typeface="Segoe UI" panose="020B0502040204020203" pitchFamily="34" charset="0"/>
              </a:rPr>
              <a:t>6</a:t>
            </a:r>
            <a:r>
              <a:rPr lang="es-MX" b="0" i="0" dirty="0">
                <a:solidFill>
                  <a:srgbClr val="2B2B2B"/>
                </a:solidFill>
                <a:effectLst/>
                <a:latin typeface="Georgia" panose="02040502050405020303" pitchFamily="18" charset="0"/>
              </a:rPr>
              <a:t>  Reconócelo en todos tus caminos, Y él enderezará tus veredas.</a:t>
            </a:r>
          </a:p>
          <a:p>
            <a:pPr algn="l"/>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No seas sabio en tu opinión: Teme á Jehová, y apártate del mal;</a:t>
            </a:r>
          </a:p>
        </p:txBody>
      </p:sp>
      <p:sp>
        <p:nvSpPr>
          <p:cNvPr id="7" name="CuadroTexto 6">
            <a:extLst>
              <a:ext uri="{FF2B5EF4-FFF2-40B4-BE49-F238E27FC236}">
                <a16:creationId xmlns:a16="http://schemas.microsoft.com/office/drawing/2014/main" id="{C1B5B421-985F-4C1E-A23B-88A012430597}"/>
              </a:ext>
            </a:extLst>
          </p:cNvPr>
          <p:cNvSpPr txBox="1"/>
          <p:nvPr/>
        </p:nvSpPr>
        <p:spPr>
          <a:xfrm>
            <a:off x="6634716" y="4663286"/>
            <a:ext cx="5557283"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s-MX" b="0" i="0" dirty="0">
                <a:solidFill>
                  <a:srgbClr val="999966"/>
                </a:solidFill>
                <a:effectLst/>
                <a:latin typeface="Segoe UI" panose="020B0502040204020203" pitchFamily="34" charset="0"/>
              </a:rPr>
              <a:t>23</a:t>
            </a:r>
            <a:r>
              <a:rPr lang="es-MX" b="0" i="0" dirty="0">
                <a:solidFill>
                  <a:srgbClr val="2B2B2B"/>
                </a:solidFill>
                <a:effectLst/>
                <a:latin typeface="Georgia" panose="02040502050405020303" pitchFamily="18" charset="0"/>
              </a:rPr>
              <a:t>  Por Jehová son ordenados los pasos del hombre, Y aprueba su camino.</a:t>
            </a:r>
          </a:p>
          <a:p>
            <a:pPr algn="l"/>
            <a:r>
              <a:rPr lang="es-MX" b="0" i="0" dirty="0">
                <a:solidFill>
                  <a:srgbClr val="999966"/>
                </a:solidFill>
                <a:effectLst/>
                <a:latin typeface="Segoe UI" panose="020B0502040204020203" pitchFamily="34" charset="0"/>
              </a:rPr>
              <a:t>24</a:t>
            </a:r>
            <a:r>
              <a:rPr lang="es-MX" b="0" i="0" dirty="0">
                <a:solidFill>
                  <a:srgbClr val="2B2B2B"/>
                </a:solidFill>
                <a:effectLst/>
                <a:latin typeface="Georgia" panose="02040502050405020303" pitchFamily="18" charset="0"/>
              </a:rPr>
              <a:t>  Cuando cayere, no quedará postrado; Porque Jehová sostiene su mano.</a:t>
            </a:r>
          </a:p>
        </p:txBody>
      </p:sp>
      <p:sp>
        <p:nvSpPr>
          <p:cNvPr id="9" name="CuadroTexto 8">
            <a:extLst>
              <a:ext uri="{FF2B5EF4-FFF2-40B4-BE49-F238E27FC236}">
                <a16:creationId xmlns:a16="http://schemas.microsoft.com/office/drawing/2014/main" id="{EF776537-31BD-4B66-829A-6A949C960476}"/>
              </a:ext>
            </a:extLst>
          </p:cNvPr>
          <p:cNvSpPr txBox="1"/>
          <p:nvPr/>
        </p:nvSpPr>
        <p:spPr>
          <a:xfrm>
            <a:off x="6634715" y="5893250"/>
            <a:ext cx="555728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MX" b="0" i="0" dirty="0">
                <a:solidFill>
                  <a:srgbClr val="999966"/>
                </a:solidFill>
                <a:effectLst/>
                <a:latin typeface="Segoe UI" panose="020B0502040204020203" pitchFamily="34" charset="0"/>
              </a:rPr>
              <a:t>23</a:t>
            </a:r>
            <a:r>
              <a:rPr lang="es-MX" b="0" i="0" dirty="0">
                <a:solidFill>
                  <a:srgbClr val="2B2B2B"/>
                </a:solidFill>
                <a:effectLst/>
                <a:latin typeface="Georgia" panose="02040502050405020303" pitchFamily="18" charset="0"/>
              </a:rPr>
              <a:t>  Conozco, oh Jehová, que el hombre no es señor de su camino, ni del hombre que camina es ordenar sus pasos.</a:t>
            </a:r>
            <a:endParaRPr lang="es-CL" dirty="0"/>
          </a:p>
        </p:txBody>
      </p:sp>
      <p:sp>
        <p:nvSpPr>
          <p:cNvPr id="11" name="CuadroTexto 10">
            <a:extLst>
              <a:ext uri="{FF2B5EF4-FFF2-40B4-BE49-F238E27FC236}">
                <a16:creationId xmlns:a16="http://schemas.microsoft.com/office/drawing/2014/main" id="{AA455BF7-AF29-4D18-A3CD-D9B423F33E6A}"/>
              </a:ext>
            </a:extLst>
          </p:cNvPr>
          <p:cNvSpPr txBox="1"/>
          <p:nvPr/>
        </p:nvSpPr>
        <p:spPr>
          <a:xfrm>
            <a:off x="5816009" y="3726911"/>
            <a:ext cx="6375991"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MX" b="0" i="0" dirty="0">
                <a:solidFill>
                  <a:srgbClr val="999966"/>
                </a:solidFill>
                <a:effectLst/>
                <a:latin typeface="Segoe UI" panose="020B0502040204020203" pitchFamily="34" charset="0"/>
              </a:rPr>
              <a:t>5</a:t>
            </a:r>
            <a:r>
              <a:rPr lang="es-MX" b="0" i="0" dirty="0">
                <a:solidFill>
                  <a:srgbClr val="2B2B2B"/>
                </a:solidFill>
                <a:effectLst/>
                <a:latin typeface="Georgia" panose="02040502050405020303" pitchFamily="18" charset="0"/>
              </a:rPr>
              <a:t>  Yo soy la vid, vosotros los pámpanos: el que está en mí, y yo en él, éste lleva mucho fruto; porque sin mí nada podéis hacer.</a:t>
            </a:r>
            <a:endParaRPr lang="es-CL" dirty="0"/>
          </a:p>
        </p:txBody>
      </p:sp>
      <p:pic>
        <p:nvPicPr>
          <p:cNvPr id="12" name="Imagen 11" descr="Logotipo, Icono&#10;&#10;Descripción generada automáticamente">
            <a:extLst>
              <a:ext uri="{FF2B5EF4-FFF2-40B4-BE49-F238E27FC236}">
                <a16:creationId xmlns:a16="http://schemas.microsoft.com/office/drawing/2014/main" id="{921E0A75-EF98-4F4C-A6C3-4CF287C5A9CE}"/>
              </a:ext>
            </a:extLst>
          </p:cNvPr>
          <p:cNvPicPr>
            <a:picLocks noChangeAspect="1"/>
          </p:cNvPicPr>
          <p:nvPr/>
        </p:nvPicPr>
        <p:blipFill>
          <a:blip r:embed="rId3" cstate="print"/>
          <a:stretch>
            <a:fillRect/>
          </a:stretch>
        </p:blipFill>
        <p:spPr>
          <a:xfrm>
            <a:off x="10557168" y="272364"/>
            <a:ext cx="1277881" cy="1145274"/>
          </a:xfrm>
          <a:prstGeom prst="rect">
            <a:avLst/>
          </a:prstGeom>
        </p:spPr>
      </p:pic>
      <p:sp>
        <p:nvSpPr>
          <p:cNvPr id="14" name="CuadroTexto 13">
            <a:extLst>
              <a:ext uri="{FF2B5EF4-FFF2-40B4-BE49-F238E27FC236}">
                <a16:creationId xmlns:a16="http://schemas.microsoft.com/office/drawing/2014/main" id="{BEE81507-9DA9-4703-973F-AEFA5011B9C8}"/>
              </a:ext>
            </a:extLst>
          </p:cNvPr>
          <p:cNvSpPr txBox="1"/>
          <p:nvPr/>
        </p:nvSpPr>
        <p:spPr>
          <a:xfrm>
            <a:off x="-1" y="5070220"/>
            <a:ext cx="6634717"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s-MX" b="0" i="0" dirty="0">
                <a:solidFill>
                  <a:srgbClr val="999966"/>
                </a:solidFill>
                <a:effectLst/>
                <a:latin typeface="Segoe UI" panose="020B0502040204020203" pitchFamily="34" charset="0"/>
              </a:rPr>
              <a:t>5</a:t>
            </a:r>
            <a:r>
              <a:rPr lang="es-MX" b="0" i="0" dirty="0">
                <a:solidFill>
                  <a:srgbClr val="2B2B2B"/>
                </a:solidFill>
                <a:effectLst/>
                <a:latin typeface="Georgia" panose="02040502050405020303" pitchFamily="18" charset="0"/>
              </a:rPr>
              <a:t>  Y estáis ya olvidados de la exhortación que como con hijos habla con vosotros, diciendo: Hijo mío, no menosprecies el castigo del Señor, Ni desmayes cuando eres de él reprendido. </a:t>
            </a:r>
            <a:r>
              <a:rPr lang="es-MX" b="0" i="0" dirty="0">
                <a:solidFill>
                  <a:srgbClr val="999966"/>
                </a:solidFill>
                <a:effectLst/>
                <a:latin typeface="Segoe UI" panose="020B0502040204020203" pitchFamily="34" charset="0"/>
              </a:rPr>
              <a:t>6</a:t>
            </a:r>
            <a:r>
              <a:rPr lang="es-MX" b="0" i="0" dirty="0">
                <a:solidFill>
                  <a:srgbClr val="2B2B2B"/>
                </a:solidFill>
                <a:effectLst/>
                <a:latin typeface="Georgia" panose="02040502050405020303" pitchFamily="18" charset="0"/>
              </a:rPr>
              <a:t>  Porque el Señor al que ama castiga, Y azota á cualquiera que recibe por hijo. </a:t>
            </a:r>
            <a:r>
              <a:rPr lang="es-MX" b="0" i="0" dirty="0">
                <a:solidFill>
                  <a:srgbClr val="999966"/>
                </a:solidFill>
                <a:effectLst/>
                <a:latin typeface="Segoe UI" panose="020B0502040204020203" pitchFamily="34" charset="0"/>
              </a:rPr>
              <a:t>7</a:t>
            </a:r>
            <a:r>
              <a:rPr lang="es-MX" b="0" i="0" dirty="0">
                <a:solidFill>
                  <a:srgbClr val="2B2B2B"/>
                </a:solidFill>
                <a:effectLst/>
                <a:latin typeface="Georgia" panose="02040502050405020303" pitchFamily="18" charset="0"/>
              </a:rPr>
              <a:t>  Si sufrís el castigo, Dios se os presenta como á hijos; porque ¿qué hijo es aquel á quien el padre no castiga?</a:t>
            </a:r>
          </a:p>
        </p:txBody>
      </p:sp>
    </p:spTree>
    <p:extLst>
      <p:ext uri="{BB962C8B-B14F-4D97-AF65-F5344CB8AC3E}">
        <p14:creationId xmlns:p14="http://schemas.microsoft.com/office/powerpoint/2010/main" val="24043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1000"/>
                                        <p:tgtEl>
                                          <p:spTgt spid="3">
                                            <p:txEl>
                                              <p:pRg st="3" end="3"/>
                                            </p:txEl>
                                          </p:spTgt>
                                        </p:tgtEl>
                                      </p:cBhvr>
                                    </p:animEffect>
                                    <p:anim calcmode="lin" valueType="num">
                                      <p:cBhvr>
                                        <p:cTn id="5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500"/>
                                        <p:tgtEl>
                                          <p:spTgt spid="3">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64" dur="500"/>
                                        <p:tgtEl>
                                          <p:spTgt spid="3">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style.rotation</p:attrName>
                                        </p:attrNameLst>
                                      </p:cBhvr>
                                      <p:tavLst>
                                        <p:tav tm="0">
                                          <p:val>
                                            <p:fltVal val="90"/>
                                          </p:val>
                                        </p:tav>
                                        <p:tav tm="100000">
                                          <p:val>
                                            <p:fltVal val="0"/>
                                          </p:val>
                                        </p:tav>
                                      </p:tavLst>
                                    </p:anim>
                                    <p:animEffect transition="in" filter="fade">
                                      <p:cBhvr>
                                        <p:cTn id="7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animBg="1"/>
      <p:bldP spid="9"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l exilio en Babilonia.">
            <a:extLst>
              <a:ext uri="{FF2B5EF4-FFF2-40B4-BE49-F238E27FC236}">
                <a16:creationId xmlns:a16="http://schemas.microsoft.com/office/drawing/2014/main" id="{FF87CBCF-0AF8-4F5E-B693-D91DF0037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29AE0C5-1977-440A-BB88-211787606C9F}"/>
              </a:ext>
            </a:extLst>
          </p:cNvPr>
          <p:cNvSpPr>
            <a:spLocks noGrp="1"/>
          </p:cNvSpPr>
          <p:nvPr>
            <p:ph type="title"/>
          </p:nvPr>
        </p:nvSpPr>
        <p:spPr>
          <a:xfrm>
            <a:off x="1160875" y="2334709"/>
            <a:ext cx="10561418" cy="1468800"/>
          </a:xfrm>
        </p:spPr>
        <p:txBody>
          <a:bodyPr/>
          <a:lstStyle/>
          <a:p>
            <a:r>
              <a:rPr lang="es-CL" u="sng" dirty="0"/>
              <a:t>JEREMIAS 18:7-10</a:t>
            </a:r>
          </a:p>
        </p:txBody>
      </p:sp>
      <p:sp>
        <p:nvSpPr>
          <p:cNvPr id="3" name="Marcador de texto 2">
            <a:extLst>
              <a:ext uri="{FF2B5EF4-FFF2-40B4-BE49-F238E27FC236}">
                <a16:creationId xmlns:a16="http://schemas.microsoft.com/office/drawing/2014/main" id="{CA401D28-18F0-4D73-AE50-CF2451A2E9EC}"/>
              </a:ext>
            </a:extLst>
          </p:cNvPr>
          <p:cNvSpPr>
            <a:spLocks noGrp="1"/>
          </p:cNvSpPr>
          <p:nvPr>
            <p:ph type="body" idx="1"/>
          </p:nvPr>
        </p:nvSpPr>
        <p:spPr>
          <a:xfrm>
            <a:off x="6347637" y="5498178"/>
            <a:ext cx="5023781" cy="433955"/>
          </a:xfrm>
        </p:spPr>
        <p:style>
          <a:lnRef idx="1">
            <a:schemeClr val="accent5"/>
          </a:lnRef>
          <a:fillRef idx="2">
            <a:schemeClr val="accent5"/>
          </a:fillRef>
          <a:effectRef idx="1">
            <a:schemeClr val="accent5"/>
          </a:effectRef>
          <a:fontRef idx="minor">
            <a:schemeClr val="dk1"/>
          </a:fontRef>
        </p:style>
        <p:txBody>
          <a:bodyPr/>
          <a:lstStyle/>
          <a:p>
            <a:r>
              <a:rPr lang="es-MX" b="1" dirty="0">
                <a:solidFill>
                  <a:schemeClr val="bg1"/>
                </a:solidFill>
              </a:rPr>
              <a:t>El mensaje de advertencia y esperanza</a:t>
            </a:r>
            <a:endParaRPr lang="es-CL" b="1" dirty="0">
              <a:solidFill>
                <a:schemeClr val="bg1"/>
              </a:solidFill>
            </a:endParaRPr>
          </a:p>
        </p:txBody>
      </p:sp>
      <p:pic>
        <p:nvPicPr>
          <p:cNvPr id="7" name="Imagen 6" descr="Logotipo, Icono&#10;&#10;Descripción generada automáticamente">
            <a:extLst>
              <a:ext uri="{FF2B5EF4-FFF2-40B4-BE49-F238E27FC236}">
                <a16:creationId xmlns:a16="http://schemas.microsoft.com/office/drawing/2014/main" id="{6540D5E8-A5A2-46F6-AA45-F2ADFBE3B6C0}"/>
              </a:ext>
            </a:extLst>
          </p:cNvPr>
          <p:cNvPicPr>
            <a:picLocks noChangeAspect="1"/>
          </p:cNvPicPr>
          <p:nvPr/>
        </p:nvPicPr>
        <p:blipFill>
          <a:blip r:embed="rId4" cstate="print"/>
          <a:stretch>
            <a:fillRect/>
          </a:stretch>
        </p:blipFill>
        <p:spPr>
          <a:xfrm>
            <a:off x="10557168" y="49477"/>
            <a:ext cx="1277881" cy="1145274"/>
          </a:xfrm>
          <a:prstGeom prst="rect">
            <a:avLst/>
          </a:prstGeom>
        </p:spPr>
      </p:pic>
    </p:spTree>
    <p:extLst>
      <p:ext uri="{BB962C8B-B14F-4D97-AF65-F5344CB8AC3E}">
        <p14:creationId xmlns:p14="http://schemas.microsoft.com/office/powerpoint/2010/main" val="1130151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CDBA887-E50E-459B-9C74-BCA02DEE7C07}"/>
              </a:ext>
            </a:extLst>
          </p:cNvPr>
          <p:cNvSpPr>
            <a:spLocks noGrp="1"/>
          </p:cNvSpPr>
          <p:nvPr>
            <p:ph type="title"/>
          </p:nvPr>
        </p:nvSpPr>
        <p:spPr>
          <a:xfrm>
            <a:off x="0" y="0"/>
            <a:ext cx="12191999" cy="1860698"/>
          </a:xfrm>
        </p:spPr>
        <p:txBody>
          <a:bodyPr/>
          <a:lstStyle/>
          <a:p>
            <a:r>
              <a:rPr lang="es-MX" sz="2000" b="0" i="0" dirty="0">
                <a:solidFill>
                  <a:schemeClr val="tx1"/>
                </a:solidFill>
                <a:effectLst/>
                <a:latin typeface="Segoe UI" panose="020B0502040204020203" pitchFamily="34" charset="0"/>
              </a:rPr>
              <a:t>7  En un instante hablaré contra gentes y contra reinos, </a:t>
            </a:r>
            <a:r>
              <a:rPr lang="es-MX" sz="2000" i="0" dirty="0">
                <a:solidFill>
                  <a:schemeClr val="bg1"/>
                </a:solidFill>
                <a:effectLst/>
                <a:latin typeface="Segoe UI" panose="020B0502040204020203" pitchFamily="34" charset="0"/>
              </a:rPr>
              <a:t>para arrancar, y disipar, y destruir.</a:t>
            </a:r>
            <a:br>
              <a:rPr lang="es-MX" sz="2000" b="0" i="0" dirty="0">
                <a:solidFill>
                  <a:schemeClr val="tx1"/>
                </a:solidFill>
                <a:effectLst/>
                <a:latin typeface="Segoe UI" panose="020B0502040204020203" pitchFamily="34" charset="0"/>
              </a:rPr>
            </a:br>
            <a:r>
              <a:rPr lang="es-MX" sz="2000" b="0" i="0" dirty="0">
                <a:solidFill>
                  <a:schemeClr val="tx1"/>
                </a:solidFill>
                <a:effectLst/>
                <a:latin typeface="Segoe UI" panose="020B0502040204020203" pitchFamily="34" charset="0"/>
              </a:rPr>
              <a:t>8  Empero si esas gentes se convirtieren de su maldad, de que habré hablado, yo </a:t>
            </a:r>
            <a:r>
              <a:rPr lang="es-MX" sz="2000" b="0" i="0" dirty="0">
                <a:solidFill>
                  <a:srgbClr val="FFFF00"/>
                </a:solidFill>
                <a:effectLst/>
                <a:latin typeface="Segoe UI" panose="020B0502040204020203" pitchFamily="34" charset="0"/>
              </a:rPr>
              <a:t>me arrepentiré </a:t>
            </a:r>
            <a:br>
              <a:rPr lang="es-MX" sz="2000" b="0" i="0" dirty="0">
                <a:solidFill>
                  <a:srgbClr val="FFFF00"/>
                </a:solidFill>
                <a:effectLst/>
                <a:latin typeface="Segoe UI" panose="020B0502040204020203" pitchFamily="34" charset="0"/>
              </a:rPr>
            </a:br>
            <a:r>
              <a:rPr lang="es-MX" sz="2000" b="0" i="0" dirty="0">
                <a:solidFill>
                  <a:srgbClr val="FFFF00"/>
                </a:solidFill>
                <a:effectLst/>
                <a:latin typeface="Segoe UI" panose="020B0502040204020203" pitchFamily="34" charset="0"/>
              </a:rPr>
              <a:t>del mal que había pensado hacerles.</a:t>
            </a:r>
            <a:br>
              <a:rPr lang="es-MX" sz="2000" b="0" i="0" dirty="0">
                <a:solidFill>
                  <a:schemeClr val="tx1"/>
                </a:solidFill>
                <a:effectLst/>
                <a:latin typeface="Segoe UI" panose="020B0502040204020203" pitchFamily="34" charset="0"/>
              </a:rPr>
            </a:br>
            <a:r>
              <a:rPr lang="es-MX" sz="2000" b="0" i="0" dirty="0">
                <a:solidFill>
                  <a:schemeClr val="tx1"/>
                </a:solidFill>
                <a:effectLst/>
                <a:latin typeface="Segoe UI" panose="020B0502040204020203" pitchFamily="34" charset="0"/>
              </a:rPr>
              <a:t>9  Y en un instante hablaré de la gente y del reino, para edificar y para plantar;</a:t>
            </a:r>
            <a:br>
              <a:rPr lang="es-MX" sz="2000" b="0" i="0" dirty="0">
                <a:solidFill>
                  <a:schemeClr val="tx1"/>
                </a:solidFill>
                <a:effectLst/>
                <a:latin typeface="Segoe UI" panose="020B0502040204020203" pitchFamily="34" charset="0"/>
              </a:rPr>
            </a:br>
            <a:r>
              <a:rPr lang="es-MX" sz="2000" b="0" i="0" dirty="0">
                <a:solidFill>
                  <a:schemeClr val="tx1"/>
                </a:solidFill>
                <a:effectLst/>
                <a:latin typeface="Segoe UI" panose="020B0502040204020203" pitchFamily="34" charset="0"/>
              </a:rPr>
              <a:t>10  Pero si hiciere lo malo delante de mis ojos, no oyendo mi voz, </a:t>
            </a:r>
            <a:r>
              <a:rPr lang="es-MX" sz="2000" b="0" i="0" dirty="0" err="1">
                <a:solidFill>
                  <a:schemeClr val="tx1"/>
                </a:solidFill>
                <a:effectLst/>
                <a:latin typeface="Segoe UI" panose="020B0502040204020203" pitchFamily="34" charset="0"/>
              </a:rPr>
              <a:t>arrepentiréme</a:t>
            </a:r>
            <a:r>
              <a:rPr lang="es-MX" sz="2000" b="0" i="0" dirty="0">
                <a:solidFill>
                  <a:schemeClr val="tx1"/>
                </a:solidFill>
                <a:effectLst/>
                <a:latin typeface="Segoe UI" panose="020B0502040204020203" pitchFamily="34" charset="0"/>
              </a:rPr>
              <a:t> del bien que </a:t>
            </a:r>
            <a:br>
              <a:rPr lang="es-MX" sz="2000" b="0" i="0" dirty="0">
                <a:solidFill>
                  <a:schemeClr val="tx1"/>
                </a:solidFill>
                <a:effectLst/>
                <a:latin typeface="Segoe UI" panose="020B0502040204020203" pitchFamily="34" charset="0"/>
              </a:rPr>
            </a:br>
            <a:r>
              <a:rPr lang="es-MX" sz="2000" b="0" i="0" dirty="0">
                <a:solidFill>
                  <a:schemeClr val="tx1"/>
                </a:solidFill>
                <a:effectLst/>
                <a:latin typeface="Segoe UI" panose="020B0502040204020203" pitchFamily="34" charset="0"/>
              </a:rPr>
              <a:t>había determinado hacerle.</a:t>
            </a:r>
            <a:endParaRPr lang="es-CL" sz="2000" dirty="0">
              <a:solidFill>
                <a:schemeClr val="tx1"/>
              </a:solidFill>
            </a:endParaRPr>
          </a:p>
        </p:txBody>
      </p:sp>
      <p:sp>
        <p:nvSpPr>
          <p:cNvPr id="6" name="Marcador de contenido 5">
            <a:extLst>
              <a:ext uri="{FF2B5EF4-FFF2-40B4-BE49-F238E27FC236}">
                <a16:creationId xmlns:a16="http://schemas.microsoft.com/office/drawing/2014/main" id="{475A88BB-C38D-40B9-8768-DF65F7306840}"/>
              </a:ext>
            </a:extLst>
          </p:cNvPr>
          <p:cNvSpPr>
            <a:spLocks noGrp="1"/>
          </p:cNvSpPr>
          <p:nvPr>
            <p:ph sz="half" idx="1"/>
          </p:nvPr>
        </p:nvSpPr>
        <p:spPr>
          <a:xfrm>
            <a:off x="106327" y="2105248"/>
            <a:ext cx="5989674" cy="4678324"/>
          </a:xfrm>
        </p:spPr>
        <p:txBody>
          <a:bodyPr>
            <a:normAutofit/>
          </a:bodyPr>
          <a:lstStyle/>
          <a:p>
            <a:pPr>
              <a:buFont typeface="Arial" panose="020B0604020202020204" pitchFamily="34" charset="0"/>
              <a:buChar char="•"/>
            </a:pPr>
            <a:r>
              <a:rPr lang="es-MX" dirty="0"/>
              <a:t>Hay esperanza para Judá si se arrepienten o hay Juicio para Israel si siguen igual.</a:t>
            </a:r>
          </a:p>
          <a:p>
            <a:pPr>
              <a:buFont typeface="Arial" panose="020B0604020202020204" pitchFamily="34" charset="0"/>
              <a:buChar char="•"/>
            </a:pPr>
            <a:r>
              <a:rPr lang="es-MX" dirty="0"/>
              <a:t>La ilustración del alfarero no solo demostraba el derecho de Dios a mostrar juicio.</a:t>
            </a:r>
          </a:p>
          <a:p>
            <a:pPr>
              <a:buFont typeface="Arial" panose="020B0604020202020204" pitchFamily="34" charset="0"/>
              <a:buChar char="•"/>
            </a:pPr>
            <a:r>
              <a:rPr lang="es-MX" dirty="0"/>
              <a:t>Sino también su derecho a mostrar misericordia. </a:t>
            </a:r>
          </a:p>
          <a:p>
            <a:pPr>
              <a:buFont typeface="Arial" panose="020B0604020202020204" pitchFamily="34" charset="0"/>
              <a:buChar char="•"/>
            </a:pPr>
            <a:r>
              <a:rPr lang="es-MX" dirty="0"/>
              <a:t>Dios trabaja con una vasija previamente estropeada si así lo deseaba.</a:t>
            </a:r>
          </a:p>
          <a:p>
            <a:pPr>
              <a:buFont typeface="Arial" panose="020B0604020202020204" pitchFamily="34" charset="0"/>
              <a:buChar char="•"/>
            </a:pPr>
            <a:r>
              <a:rPr lang="es-MX" dirty="0"/>
              <a:t>Y también Dios puede trabajar para retomar una vasija y arreglarla.</a:t>
            </a:r>
          </a:p>
          <a:p>
            <a:pPr>
              <a:buFont typeface="Arial" panose="020B0604020202020204" pitchFamily="34" charset="0"/>
              <a:buChar char="•"/>
            </a:pPr>
            <a:r>
              <a:rPr lang="es-MX" dirty="0"/>
              <a:t>O Puede dejar la vasija a un costado esperando que esta no tenga mantenciones y se pudra.</a:t>
            </a:r>
            <a:endParaRPr lang="es-CL" dirty="0"/>
          </a:p>
        </p:txBody>
      </p:sp>
      <p:pic>
        <p:nvPicPr>
          <p:cNvPr id="8" name="Imagen 7" descr="Logotipo, Icono&#10;&#10;Descripción generada automáticamente">
            <a:extLst>
              <a:ext uri="{FF2B5EF4-FFF2-40B4-BE49-F238E27FC236}">
                <a16:creationId xmlns:a16="http://schemas.microsoft.com/office/drawing/2014/main" id="{6460BEAE-74B5-442F-9EF1-A1E3CA18BF01}"/>
              </a:ext>
            </a:extLst>
          </p:cNvPr>
          <p:cNvPicPr>
            <a:picLocks noChangeAspect="1"/>
          </p:cNvPicPr>
          <p:nvPr/>
        </p:nvPicPr>
        <p:blipFill>
          <a:blip r:embed="rId3" cstate="print"/>
          <a:stretch>
            <a:fillRect/>
          </a:stretch>
        </p:blipFill>
        <p:spPr>
          <a:xfrm>
            <a:off x="10914118" y="563747"/>
            <a:ext cx="1277881" cy="1145274"/>
          </a:xfrm>
          <a:prstGeom prst="rect">
            <a:avLst/>
          </a:prstGeom>
        </p:spPr>
      </p:pic>
      <p:pic>
        <p:nvPicPr>
          <p:cNvPr id="17410" name="Picture 2" descr="La vasija agrietada o el derecho a ser imperfecto | Humanizar">
            <a:extLst>
              <a:ext uri="{FF2B5EF4-FFF2-40B4-BE49-F238E27FC236}">
                <a16:creationId xmlns:a16="http://schemas.microsoft.com/office/drawing/2014/main" id="{8F7F20B2-7DA3-4C36-94FF-885332BEA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0731" y="2272767"/>
            <a:ext cx="5560263" cy="424499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2758219D-1A8A-4C5D-BFAC-B3FAE75224DF}"/>
              </a:ext>
            </a:extLst>
          </p:cNvPr>
          <p:cNvPicPr>
            <a:picLocks noChangeAspect="1"/>
          </p:cNvPicPr>
          <p:nvPr/>
        </p:nvPicPr>
        <p:blipFill>
          <a:blip r:embed="rId5"/>
          <a:stretch>
            <a:fillRect/>
          </a:stretch>
        </p:blipFill>
        <p:spPr>
          <a:xfrm>
            <a:off x="6390731" y="2272767"/>
            <a:ext cx="5560263" cy="4244991"/>
          </a:xfrm>
          <a:prstGeom prst="rect">
            <a:avLst/>
          </a:prstGeom>
        </p:spPr>
      </p:pic>
    </p:spTree>
    <p:extLst>
      <p:ext uri="{BB962C8B-B14F-4D97-AF65-F5344CB8AC3E}">
        <p14:creationId xmlns:p14="http://schemas.microsoft.com/office/powerpoint/2010/main" val="1344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C065-5346-4F4B-9F85-1962686D00DB}"/>
              </a:ext>
            </a:extLst>
          </p:cNvPr>
          <p:cNvSpPr>
            <a:spLocks noGrp="1"/>
          </p:cNvSpPr>
          <p:nvPr>
            <p:ph type="title"/>
          </p:nvPr>
        </p:nvSpPr>
        <p:spPr>
          <a:xfrm>
            <a:off x="0" y="1"/>
            <a:ext cx="12192000" cy="1881962"/>
          </a:xfrm>
        </p:spPr>
        <p:txBody>
          <a:bodyPr/>
          <a:lstStyle/>
          <a:p>
            <a:r>
              <a:rPr lang="es-MX" sz="2000" dirty="0"/>
              <a:t>7  En un instante hablaré contra gentes y contra reinos, para arrancar, y disipar, y destruir.</a:t>
            </a:r>
            <a:br>
              <a:rPr lang="es-MX" sz="2000" dirty="0"/>
            </a:br>
            <a:r>
              <a:rPr lang="es-MX" sz="2000" dirty="0"/>
              <a:t>8  Empero si esas gentes se convirtieren de su maldad, de que habré hablado, </a:t>
            </a:r>
            <a:br>
              <a:rPr lang="es-MX" sz="2000" dirty="0"/>
            </a:br>
            <a:r>
              <a:rPr lang="es-MX" sz="2000" dirty="0"/>
              <a:t>yo me arrepentiré del mal que había pensado hacerles.</a:t>
            </a:r>
            <a:br>
              <a:rPr lang="es-MX" sz="2000" dirty="0"/>
            </a:br>
            <a:r>
              <a:rPr lang="es-MX" sz="2000" dirty="0">
                <a:solidFill>
                  <a:srgbClr val="92D050"/>
                </a:solidFill>
              </a:rPr>
              <a:t>9  Y en un instante hablaré de la gente y del reino, para edificar y para plantar;</a:t>
            </a:r>
            <a:br>
              <a:rPr lang="es-MX" sz="2000" dirty="0">
                <a:solidFill>
                  <a:srgbClr val="92D050"/>
                </a:solidFill>
              </a:rPr>
            </a:br>
            <a:r>
              <a:rPr lang="es-MX" sz="2000" dirty="0">
                <a:solidFill>
                  <a:srgbClr val="92D050"/>
                </a:solidFill>
              </a:rPr>
              <a:t>10  Pero si hiciere lo malo delante de mis ojos, no oyendo mi voz, </a:t>
            </a:r>
            <a:r>
              <a:rPr lang="es-MX" sz="2000" dirty="0" err="1">
                <a:solidFill>
                  <a:srgbClr val="92D050"/>
                </a:solidFill>
              </a:rPr>
              <a:t>arrepentiréme</a:t>
            </a:r>
            <a:r>
              <a:rPr lang="es-MX" sz="2000" dirty="0">
                <a:solidFill>
                  <a:srgbClr val="92D050"/>
                </a:solidFill>
              </a:rPr>
              <a:t> </a:t>
            </a:r>
            <a:br>
              <a:rPr lang="es-MX" sz="2000" dirty="0">
                <a:solidFill>
                  <a:srgbClr val="92D050"/>
                </a:solidFill>
              </a:rPr>
            </a:br>
            <a:r>
              <a:rPr lang="es-MX" sz="2000" dirty="0">
                <a:solidFill>
                  <a:srgbClr val="92D050"/>
                </a:solidFill>
              </a:rPr>
              <a:t>del bien que había determinado hacerle.</a:t>
            </a:r>
            <a:endParaRPr lang="es-CL" sz="2000" dirty="0">
              <a:solidFill>
                <a:srgbClr val="92D050"/>
              </a:solidFill>
            </a:endParaRPr>
          </a:p>
        </p:txBody>
      </p:sp>
      <p:sp>
        <p:nvSpPr>
          <p:cNvPr id="3" name="Marcador de contenido 2">
            <a:extLst>
              <a:ext uri="{FF2B5EF4-FFF2-40B4-BE49-F238E27FC236}">
                <a16:creationId xmlns:a16="http://schemas.microsoft.com/office/drawing/2014/main" id="{D576B458-D2F1-4C10-B570-8CB15A686ED5}"/>
              </a:ext>
            </a:extLst>
          </p:cNvPr>
          <p:cNvSpPr>
            <a:spLocks noGrp="1"/>
          </p:cNvSpPr>
          <p:nvPr>
            <p:ph sz="half" idx="1"/>
          </p:nvPr>
        </p:nvSpPr>
        <p:spPr/>
        <p:txBody>
          <a:bodyPr/>
          <a:lstStyle/>
          <a:p>
            <a:endParaRPr lang="es-CL"/>
          </a:p>
        </p:txBody>
      </p:sp>
      <p:sp>
        <p:nvSpPr>
          <p:cNvPr id="4" name="Marcador de contenido 3">
            <a:extLst>
              <a:ext uri="{FF2B5EF4-FFF2-40B4-BE49-F238E27FC236}">
                <a16:creationId xmlns:a16="http://schemas.microsoft.com/office/drawing/2014/main" id="{183D70E8-F04E-4BB8-86FD-E4AFB74AF562}"/>
              </a:ext>
            </a:extLst>
          </p:cNvPr>
          <p:cNvSpPr>
            <a:spLocks noGrp="1"/>
          </p:cNvSpPr>
          <p:nvPr>
            <p:ph sz="half" idx="2"/>
          </p:nvPr>
        </p:nvSpPr>
        <p:spPr/>
        <p:txBody>
          <a:bodyPr/>
          <a:lstStyle/>
          <a:p>
            <a:endParaRPr lang="es-CL"/>
          </a:p>
        </p:txBody>
      </p:sp>
      <p:pic>
        <p:nvPicPr>
          <p:cNvPr id="6" name="Imagen 5">
            <a:extLst>
              <a:ext uri="{FF2B5EF4-FFF2-40B4-BE49-F238E27FC236}">
                <a16:creationId xmlns:a16="http://schemas.microsoft.com/office/drawing/2014/main" id="{DDA4DE7B-2CC2-44C9-B032-B20C8BC13960}"/>
              </a:ext>
            </a:extLst>
          </p:cNvPr>
          <p:cNvPicPr>
            <a:picLocks noChangeAspect="1"/>
          </p:cNvPicPr>
          <p:nvPr/>
        </p:nvPicPr>
        <p:blipFill>
          <a:blip r:embed="rId3"/>
          <a:stretch>
            <a:fillRect/>
          </a:stretch>
        </p:blipFill>
        <p:spPr>
          <a:xfrm>
            <a:off x="854977" y="2272767"/>
            <a:ext cx="10461696" cy="4540020"/>
          </a:xfrm>
          <a:prstGeom prst="rect">
            <a:avLst/>
          </a:prstGeom>
        </p:spPr>
      </p:pic>
      <p:pic>
        <p:nvPicPr>
          <p:cNvPr id="9" name="Imagen 8" descr="Logotipo, Icono&#10;&#10;Descripción generada automáticamente">
            <a:extLst>
              <a:ext uri="{FF2B5EF4-FFF2-40B4-BE49-F238E27FC236}">
                <a16:creationId xmlns:a16="http://schemas.microsoft.com/office/drawing/2014/main" id="{D0D75D84-1C58-4C46-A5D3-B3B6E0705D78}"/>
              </a:ext>
            </a:extLst>
          </p:cNvPr>
          <p:cNvPicPr>
            <a:picLocks noChangeAspect="1"/>
          </p:cNvPicPr>
          <p:nvPr/>
        </p:nvPicPr>
        <p:blipFill>
          <a:blip r:embed="rId4" cstate="print"/>
          <a:stretch>
            <a:fillRect/>
          </a:stretch>
        </p:blipFill>
        <p:spPr>
          <a:xfrm>
            <a:off x="10914118" y="563747"/>
            <a:ext cx="1277881" cy="1145274"/>
          </a:xfrm>
          <a:prstGeom prst="rect">
            <a:avLst/>
          </a:prstGeom>
        </p:spPr>
      </p:pic>
    </p:spTree>
    <p:extLst>
      <p:ext uri="{BB962C8B-B14F-4D97-AF65-F5344CB8AC3E}">
        <p14:creationId xmlns:p14="http://schemas.microsoft.com/office/powerpoint/2010/main" val="259252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L VERDADERO ARREPENTIMIENTO. | Presbiteriano Confesional">
            <a:extLst>
              <a:ext uri="{FF2B5EF4-FFF2-40B4-BE49-F238E27FC236}">
                <a16:creationId xmlns:a16="http://schemas.microsoft.com/office/drawing/2014/main" id="{C6CCBF9C-3AFA-4567-9A7E-04D83EF17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29AE0C5-1977-440A-BB88-211787606C9F}"/>
              </a:ext>
            </a:extLst>
          </p:cNvPr>
          <p:cNvSpPr>
            <a:spLocks noGrp="1"/>
          </p:cNvSpPr>
          <p:nvPr>
            <p:ph type="title"/>
          </p:nvPr>
        </p:nvSpPr>
        <p:spPr>
          <a:xfrm>
            <a:off x="5730948" y="2152879"/>
            <a:ext cx="5922207" cy="1145274"/>
          </a:xfrm>
        </p:spPr>
        <p:style>
          <a:lnRef idx="2">
            <a:schemeClr val="accent1"/>
          </a:lnRef>
          <a:fillRef idx="1">
            <a:schemeClr val="lt1"/>
          </a:fillRef>
          <a:effectRef idx="0">
            <a:schemeClr val="accent1"/>
          </a:effectRef>
          <a:fontRef idx="minor">
            <a:schemeClr val="dk1"/>
          </a:fontRef>
        </p:style>
        <p:txBody>
          <a:bodyPr/>
          <a:lstStyle/>
          <a:p>
            <a:r>
              <a:rPr lang="es-CL" u="sng" dirty="0"/>
              <a:t>JEREMIAS 18:11-12</a:t>
            </a:r>
          </a:p>
        </p:txBody>
      </p:sp>
      <p:sp>
        <p:nvSpPr>
          <p:cNvPr id="3" name="Marcador de texto 2">
            <a:extLst>
              <a:ext uri="{FF2B5EF4-FFF2-40B4-BE49-F238E27FC236}">
                <a16:creationId xmlns:a16="http://schemas.microsoft.com/office/drawing/2014/main" id="{CA401D28-18F0-4D73-AE50-CF2451A2E9EC}"/>
              </a:ext>
            </a:extLst>
          </p:cNvPr>
          <p:cNvSpPr>
            <a:spLocks noGrp="1"/>
          </p:cNvSpPr>
          <p:nvPr>
            <p:ph type="body" idx="1"/>
          </p:nvPr>
        </p:nvSpPr>
        <p:spPr>
          <a:xfrm>
            <a:off x="6992022" y="5281201"/>
            <a:ext cx="4843027" cy="433955"/>
          </a:xfrm>
        </p:spPr>
        <p:style>
          <a:lnRef idx="1">
            <a:schemeClr val="accent5"/>
          </a:lnRef>
          <a:fillRef idx="2">
            <a:schemeClr val="accent5"/>
          </a:fillRef>
          <a:effectRef idx="1">
            <a:schemeClr val="accent5"/>
          </a:effectRef>
          <a:fontRef idx="minor">
            <a:schemeClr val="dk1"/>
          </a:fontRef>
        </p:style>
        <p:txBody>
          <a:bodyPr/>
          <a:lstStyle/>
          <a:p>
            <a:r>
              <a:rPr lang="es-MX" b="1" dirty="0">
                <a:solidFill>
                  <a:schemeClr val="bg1"/>
                </a:solidFill>
              </a:rPr>
              <a:t>El llamado al arrepentimiento de Judá</a:t>
            </a:r>
            <a:endParaRPr lang="es-CL" b="1" dirty="0">
              <a:solidFill>
                <a:schemeClr val="bg1"/>
              </a:solidFill>
            </a:endParaRPr>
          </a:p>
        </p:txBody>
      </p:sp>
      <p:pic>
        <p:nvPicPr>
          <p:cNvPr id="7" name="Imagen 6" descr="Logotipo, Icono&#10;&#10;Descripción generada automáticamente">
            <a:extLst>
              <a:ext uri="{FF2B5EF4-FFF2-40B4-BE49-F238E27FC236}">
                <a16:creationId xmlns:a16="http://schemas.microsoft.com/office/drawing/2014/main" id="{6540D5E8-A5A2-46F6-AA45-F2ADFBE3B6C0}"/>
              </a:ext>
            </a:extLst>
          </p:cNvPr>
          <p:cNvPicPr>
            <a:picLocks noChangeAspect="1"/>
          </p:cNvPicPr>
          <p:nvPr/>
        </p:nvPicPr>
        <p:blipFill>
          <a:blip r:embed="rId4" cstate="print"/>
          <a:stretch>
            <a:fillRect/>
          </a:stretch>
        </p:blipFill>
        <p:spPr>
          <a:xfrm>
            <a:off x="10557168" y="49477"/>
            <a:ext cx="1277881" cy="1145274"/>
          </a:xfrm>
          <a:prstGeom prst="rect">
            <a:avLst/>
          </a:prstGeom>
        </p:spPr>
      </p:pic>
    </p:spTree>
    <p:extLst>
      <p:ext uri="{BB962C8B-B14F-4D97-AF65-F5344CB8AC3E}">
        <p14:creationId xmlns:p14="http://schemas.microsoft.com/office/powerpoint/2010/main" val="4091547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53494A7-392C-4AAB-9D3D-318C05BE709C}"/>
              </a:ext>
            </a:extLst>
          </p:cNvPr>
          <p:cNvSpPr>
            <a:spLocks noGrp="1"/>
          </p:cNvSpPr>
          <p:nvPr>
            <p:ph type="title"/>
          </p:nvPr>
        </p:nvSpPr>
        <p:spPr>
          <a:xfrm>
            <a:off x="79542" y="49477"/>
            <a:ext cx="10834577" cy="1828800"/>
          </a:xfrm>
        </p:spPr>
        <p:txBody>
          <a:bodyPr/>
          <a:lstStyle/>
          <a:p>
            <a:r>
              <a:rPr lang="es-MX" sz="2000" b="0" i="0" dirty="0">
                <a:solidFill>
                  <a:schemeClr val="bg2">
                    <a:lumMod val="10000"/>
                    <a:lumOff val="90000"/>
                  </a:schemeClr>
                </a:solidFill>
                <a:effectLst/>
                <a:latin typeface="Segoe UI" panose="020B0502040204020203" pitchFamily="34" charset="0"/>
              </a:rPr>
              <a:t>11</a:t>
            </a:r>
            <a:r>
              <a:rPr lang="es-MX" sz="2000" b="0" i="0" dirty="0">
                <a:solidFill>
                  <a:schemeClr val="bg2">
                    <a:lumMod val="10000"/>
                    <a:lumOff val="90000"/>
                  </a:schemeClr>
                </a:solidFill>
                <a:effectLst/>
                <a:latin typeface="Georgia" panose="02040502050405020303" pitchFamily="18" charset="0"/>
              </a:rPr>
              <a:t>  Ahora pues habla luego á todo hombre de Judá, y á los moradores de </a:t>
            </a:r>
            <a:r>
              <a:rPr lang="es-MX" sz="2000" b="0" i="0" dirty="0" err="1">
                <a:solidFill>
                  <a:schemeClr val="bg2">
                    <a:lumMod val="10000"/>
                    <a:lumOff val="90000"/>
                  </a:schemeClr>
                </a:solidFill>
                <a:effectLst/>
                <a:latin typeface="Georgia" panose="02040502050405020303" pitchFamily="18" charset="0"/>
              </a:rPr>
              <a:t>Jerusalem</a:t>
            </a:r>
            <a:r>
              <a:rPr lang="es-MX" sz="2000" b="0" i="0" dirty="0">
                <a:solidFill>
                  <a:schemeClr val="bg2">
                    <a:lumMod val="10000"/>
                    <a:lumOff val="90000"/>
                  </a:schemeClr>
                </a:solidFill>
                <a:effectLst/>
                <a:latin typeface="Georgia" panose="02040502050405020303" pitchFamily="18" charset="0"/>
              </a:rPr>
              <a:t>, diciendo: Así ha dicho Jehová: He aquí que yo </a:t>
            </a:r>
            <a:r>
              <a:rPr lang="es-MX" sz="2000" i="0" dirty="0">
                <a:solidFill>
                  <a:srgbClr val="FFFF00"/>
                </a:solidFill>
                <a:effectLst/>
                <a:latin typeface="Georgia" panose="02040502050405020303" pitchFamily="18" charset="0"/>
              </a:rPr>
              <a:t>dispongo mal </a:t>
            </a:r>
            <a:r>
              <a:rPr lang="es-MX" sz="2000" b="0" i="0" dirty="0">
                <a:solidFill>
                  <a:schemeClr val="bg2">
                    <a:lumMod val="10000"/>
                    <a:lumOff val="90000"/>
                  </a:schemeClr>
                </a:solidFill>
                <a:effectLst/>
                <a:latin typeface="Georgia" panose="02040502050405020303" pitchFamily="18" charset="0"/>
              </a:rPr>
              <a:t>contra vosotros, y trazo contra vosotros designios: conviértase ahora cada uno de su mal camino, y mejorad vuestros caminos y vuestras obras.</a:t>
            </a:r>
            <a:br>
              <a:rPr lang="es-MX" sz="2000" b="0" i="0" dirty="0">
                <a:solidFill>
                  <a:schemeClr val="bg2">
                    <a:lumMod val="10000"/>
                    <a:lumOff val="90000"/>
                  </a:schemeClr>
                </a:solidFill>
                <a:effectLst/>
                <a:latin typeface="Georgia" panose="02040502050405020303" pitchFamily="18" charset="0"/>
              </a:rPr>
            </a:br>
            <a:r>
              <a:rPr lang="es-MX" sz="2000" b="0" i="0" dirty="0">
                <a:solidFill>
                  <a:schemeClr val="bg2">
                    <a:lumMod val="10000"/>
                    <a:lumOff val="90000"/>
                  </a:schemeClr>
                </a:solidFill>
                <a:effectLst/>
                <a:latin typeface="Segoe UI" panose="020B0502040204020203" pitchFamily="34" charset="0"/>
              </a:rPr>
              <a:t>12</a:t>
            </a:r>
            <a:r>
              <a:rPr lang="es-MX" sz="2000" b="0" i="0" dirty="0">
                <a:solidFill>
                  <a:schemeClr val="bg2">
                    <a:lumMod val="10000"/>
                    <a:lumOff val="90000"/>
                  </a:schemeClr>
                </a:solidFill>
                <a:effectLst/>
                <a:latin typeface="Georgia" panose="02040502050405020303" pitchFamily="18" charset="0"/>
              </a:rPr>
              <a:t>  Y dijeron: Es por demás: porque en </a:t>
            </a:r>
            <a:r>
              <a:rPr lang="es-MX" sz="2000" b="0" i="0" dirty="0" err="1">
                <a:solidFill>
                  <a:schemeClr val="bg2">
                    <a:lumMod val="10000"/>
                    <a:lumOff val="90000"/>
                  </a:schemeClr>
                </a:solidFill>
                <a:effectLst/>
                <a:latin typeface="Georgia" panose="02040502050405020303" pitchFamily="18" charset="0"/>
              </a:rPr>
              <a:t>pos</a:t>
            </a:r>
            <a:r>
              <a:rPr lang="es-MX" sz="2000" b="0" i="0" dirty="0">
                <a:solidFill>
                  <a:schemeClr val="bg2">
                    <a:lumMod val="10000"/>
                    <a:lumOff val="90000"/>
                  </a:schemeClr>
                </a:solidFill>
                <a:effectLst/>
                <a:latin typeface="Georgia" panose="02040502050405020303" pitchFamily="18" charset="0"/>
              </a:rPr>
              <a:t> de nuestras imaginaciones hemos de ir, y hemos de hacer cada uno el pensamiento de su malvado corazón</a:t>
            </a:r>
            <a:r>
              <a:rPr lang="es-MX" sz="2000" b="0" dirty="0">
                <a:solidFill>
                  <a:schemeClr val="tx1"/>
                </a:solidFill>
                <a:latin typeface="Georgia" panose="02040502050405020303" pitchFamily="18" charset="0"/>
              </a:rPr>
              <a:t>.</a:t>
            </a:r>
            <a:endParaRPr lang="es-CL" sz="2000" dirty="0">
              <a:solidFill>
                <a:schemeClr val="tx1"/>
              </a:solidFill>
            </a:endParaRPr>
          </a:p>
        </p:txBody>
      </p:sp>
      <p:sp>
        <p:nvSpPr>
          <p:cNvPr id="5" name="Marcador de contenido 4">
            <a:extLst>
              <a:ext uri="{FF2B5EF4-FFF2-40B4-BE49-F238E27FC236}">
                <a16:creationId xmlns:a16="http://schemas.microsoft.com/office/drawing/2014/main" id="{BEE252DC-16CF-4727-ABD9-8045FB0FC943}"/>
              </a:ext>
            </a:extLst>
          </p:cNvPr>
          <p:cNvSpPr>
            <a:spLocks noGrp="1"/>
          </p:cNvSpPr>
          <p:nvPr>
            <p:ph idx="1"/>
          </p:nvPr>
        </p:nvSpPr>
        <p:spPr>
          <a:xfrm>
            <a:off x="6096000" y="2009553"/>
            <a:ext cx="5844362" cy="4593266"/>
          </a:xfrm>
        </p:spPr>
        <p:txBody>
          <a:bodyPr/>
          <a:lstStyle/>
          <a:p>
            <a:r>
              <a:rPr lang="es-MX" dirty="0"/>
              <a:t> Creían que, dado que eran el pueblo del pacto de Dios, ningún daño podría acontecerles.</a:t>
            </a:r>
          </a:p>
          <a:p>
            <a:r>
              <a:rPr lang="es-MX" dirty="0"/>
              <a:t>Dios quiere mediante la lección del alfarero que aprendiesen y se dieran cuenta de su error.</a:t>
            </a:r>
          </a:p>
          <a:p>
            <a:r>
              <a:rPr lang="es-MX" dirty="0"/>
              <a:t>Que despertara algo en ellos y vieran el peligro.</a:t>
            </a:r>
          </a:p>
          <a:p>
            <a:r>
              <a:rPr lang="es-MX" dirty="0"/>
              <a:t>Perfectamente Dios puede imponer mal sobre ellos cuando quiera.</a:t>
            </a:r>
          </a:p>
          <a:p>
            <a:r>
              <a:rPr lang="es-MX" dirty="0"/>
              <a:t>Dispongo mal: Hebreo “YOSER” que significa dar forma. Misma raíz de Alfarero.</a:t>
            </a:r>
          </a:p>
          <a:p>
            <a:r>
              <a:rPr lang="es-MX" b="1" dirty="0">
                <a:solidFill>
                  <a:srgbClr val="00B0F0"/>
                </a:solidFill>
              </a:rPr>
              <a:t>La nación sería moldeada mediante el exilio.</a:t>
            </a:r>
            <a:endParaRPr lang="es-CL" b="1" dirty="0">
              <a:solidFill>
                <a:srgbClr val="00B0F0"/>
              </a:solidFill>
            </a:endParaRPr>
          </a:p>
        </p:txBody>
      </p:sp>
      <p:pic>
        <p:nvPicPr>
          <p:cNvPr id="6" name="Imagen 5" descr="Logotipo, Icono&#10;&#10;Descripción generada automáticamente">
            <a:extLst>
              <a:ext uri="{FF2B5EF4-FFF2-40B4-BE49-F238E27FC236}">
                <a16:creationId xmlns:a16="http://schemas.microsoft.com/office/drawing/2014/main" id="{B137B2A3-218A-4E52-BA1B-6880F169D0B2}"/>
              </a:ext>
            </a:extLst>
          </p:cNvPr>
          <p:cNvPicPr>
            <a:picLocks noChangeAspect="1"/>
          </p:cNvPicPr>
          <p:nvPr/>
        </p:nvPicPr>
        <p:blipFill>
          <a:blip r:embed="rId3" cstate="print"/>
          <a:stretch>
            <a:fillRect/>
          </a:stretch>
        </p:blipFill>
        <p:spPr>
          <a:xfrm>
            <a:off x="10834577" y="49477"/>
            <a:ext cx="1277881" cy="1145274"/>
          </a:xfrm>
          <a:prstGeom prst="rect">
            <a:avLst/>
          </a:prstGeom>
        </p:spPr>
      </p:pic>
      <p:pic>
        <p:nvPicPr>
          <p:cNvPr id="8" name="Imagen 7">
            <a:extLst>
              <a:ext uri="{FF2B5EF4-FFF2-40B4-BE49-F238E27FC236}">
                <a16:creationId xmlns:a16="http://schemas.microsoft.com/office/drawing/2014/main" id="{0428BD04-83F7-4BDA-BA37-DEF8C0C1A8CC}"/>
              </a:ext>
            </a:extLst>
          </p:cNvPr>
          <p:cNvPicPr>
            <a:picLocks noChangeAspect="1"/>
          </p:cNvPicPr>
          <p:nvPr/>
        </p:nvPicPr>
        <p:blipFill>
          <a:blip r:embed="rId4"/>
          <a:stretch>
            <a:fillRect/>
          </a:stretch>
        </p:blipFill>
        <p:spPr>
          <a:xfrm>
            <a:off x="836426" y="2476434"/>
            <a:ext cx="4883892" cy="3946582"/>
          </a:xfrm>
          <a:prstGeom prst="rect">
            <a:avLst/>
          </a:prstGeom>
        </p:spPr>
      </p:pic>
    </p:spTree>
    <p:extLst>
      <p:ext uri="{BB962C8B-B14F-4D97-AF65-F5344CB8AC3E}">
        <p14:creationId xmlns:p14="http://schemas.microsoft.com/office/powerpoint/2010/main" val="181647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5556" y="1796160"/>
            <a:ext cx="11446328" cy="3785652"/>
          </a:xfrm>
          <a:prstGeom prst="rect">
            <a:avLst/>
          </a:prstGeom>
        </p:spPr>
        <p:txBody>
          <a:bodyPr wrap="square">
            <a:spAutoFit/>
          </a:bodyPr>
          <a:lstStyle/>
          <a:p>
            <a:pPr algn="ctr"/>
            <a:r>
              <a:rPr lang="es-CL" sz="6000" b="1" dirty="0">
                <a:solidFill>
                  <a:srgbClr val="0070C0"/>
                </a:solidFill>
              </a:rPr>
              <a:t>Bendito el varón </a:t>
            </a:r>
          </a:p>
          <a:p>
            <a:pPr algn="ctr"/>
            <a:r>
              <a:rPr lang="es-CL" sz="6000" b="1" dirty="0">
                <a:solidFill>
                  <a:srgbClr val="0070C0"/>
                </a:solidFill>
              </a:rPr>
              <a:t>que se fía en Jehová, </a:t>
            </a:r>
          </a:p>
          <a:p>
            <a:pPr algn="ctr"/>
            <a:r>
              <a:rPr lang="es-CL" sz="6000" b="1" dirty="0">
                <a:solidFill>
                  <a:srgbClr val="0070C0"/>
                </a:solidFill>
              </a:rPr>
              <a:t>y cuya confianza </a:t>
            </a:r>
          </a:p>
          <a:p>
            <a:pPr algn="ctr"/>
            <a:r>
              <a:rPr lang="es-CL" sz="6000" b="1" dirty="0">
                <a:solidFill>
                  <a:srgbClr val="0070C0"/>
                </a:solidFill>
              </a:rPr>
              <a:t>es Jehová.</a:t>
            </a:r>
          </a:p>
        </p:txBody>
      </p:sp>
      <p:sp>
        <p:nvSpPr>
          <p:cNvPr id="3" name="2 Rectángulo"/>
          <p:cNvSpPr/>
          <p:nvPr/>
        </p:nvSpPr>
        <p:spPr>
          <a:xfrm>
            <a:off x="6970034" y="5611977"/>
            <a:ext cx="4948791" cy="923330"/>
          </a:xfrm>
          <a:prstGeom prst="rect">
            <a:avLst/>
          </a:prstGeom>
        </p:spPr>
        <p:txBody>
          <a:bodyPr wrap="none">
            <a:spAutoFit/>
          </a:bodyPr>
          <a:lstStyle/>
          <a:p>
            <a:r>
              <a:rPr lang="es-CL" sz="5400" b="1" dirty="0"/>
              <a:t>Jeremías 17:7</a:t>
            </a:r>
            <a:r>
              <a:rPr lang="es-CL" sz="5400" dirty="0"/>
              <a:t> </a:t>
            </a:r>
          </a:p>
        </p:txBody>
      </p:sp>
      <p:sp>
        <p:nvSpPr>
          <p:cNvPr id="4" name="3 Rectángulo"/>
          <p:cNvSpPr/>
          <p:nvPr/>
        </p:nvSpPr>
        <p:spPr>
          <a:xfrm>
            <a:off x="298580" y="872830"/>
            <a:ext cx="11103427" cy="923330"/>
          </a:xfrm>
          <a:prstGeom prst="rect">
            <a:avLst/>
          </a:prstGeom>
          <a:noFill/>
        </p:spPr>
        <p:txBody>
          <a:bodyPr wrap="square" lIns="91440" tIns="45720" rIns="91440" bIns="45720">
            <a:spAutoFit/>
          </a:bodyPr>
          <a:lstStyle/>
          <a:p>
            <a:pPr algn="ctr"/>
            <a:r>
              <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Versículo para Memorizar</a:t>
            </a:r>
          </a:p>
        </p:txBody>
      </p:sp>
      <p:sp>
        <p:nvSpPr>
          <p:cNvPr id="6" name="CuadroTexto 5">
            <a:extLst>
              <a:ext uri="{FF2B5EF4-FFF2-40B4-BE49-F238E27FC236}">
                <a16:creationId xmlns:a16="http://schemas.microsoft.com/office/drawing/2014/main" id="{05716435-8D57-423A-A4BF-9482A7468CF4}"/>
              </a:ext>
            </a:extLst>
          </p:cNvPr>
          <p:cNvSpPr txBox="1"/>
          <p:nvPr/>
        </p:nvSpPr>
        <p:spPr>
          <a:xfrm>
            <a:off x="3170076" y="88000"/>
            <a:ext cx="609755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CLASE ANTERIOR</a:t>
            </a:r>
            <a:endParaRPr lang="es-CL" sz="3600" dirty="0"/>
          </a:p>
        </p:txBody>
      </p:sp>
      <p:pic>
        <p:nvPicPr>
          <p:cNvPr id="7" name="Imagen 6" descr="Logotipo, Icono&#10;&#10;Descripción generada automáticamente">
            <a:extLst>
              <a:ext uri="{FF2B5EF4-FFF2-40B4-BE49-F238E27FC236}">
                <a16:creationId xmlns:a16="http://schemas.microsoft.com/office/drawing/2014/main" id="{D368CBA9-179B-4586-9498-1E9C72BC0FB0}"/>
              </a:ext>
            </a:extLst>
          </p:cNvPr>
          <p:cNvPicPr>
            <a:picLocks noChangeAspect="1"/>
          </p:cNvPicPr>
          <p:nvPr/>
        </p:nvPicPr>
        <p:blipFill>
          <a:blip r:embed="rId2" cstate="print"/>
          <a:stretch>
            <a:fillRect/>
          </a:stretch>
        </p:blipFill>
        <p:spPr>
          <a:xfrm>
            <a:off x="10615539" y="161694"/>
            <a:ext cx="1277881" cy="114527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88CEE1F-77B7-44FA-B2A4-49890B0235D2}"/>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29AE0C5-1977-440A-BB88-211787606C9F}"/>
              </a:ext>
            </a:extLst>
          </p:cNvPr>
          <p:cNvSpPr>
            <a:spLocks noGrp="1"/>
          </p:cNvSpPr>
          <p:nvPr>
            <p:ph type="title"/>
          </p:nvPr>
        </p:nvSpPr>
        <p:spPr>
          <a:xfrm>
            <a:off x="810000" y="3227843"/>
            <a:ext cx="10561418" cy="1468800"/>
          </a:xfrm>
        </p:spPr>
        <p:txBody>
          <a:bodyPr/>
          <a:lstStyle/>
          <a:p>
            <a:r>
              <a:rPr lang="es-CL" u="sng" dirty="0"/>
              <a:t>JEREMIAS 18:13-17</a:t>
            </a:r>
          </a:p>
        </p:txBody>
      </p:sp>
      <p:sp>
        <p:nvSpPr>
          <p:cNvPr id="3" name="Marcador de texto 2">
            <a:extLst>
              <a:ext uri="{FF2B5EF4-FFF2-40B4-BE49-F238E27FC236}">
                <a16:creationId xmlns:a16="http://schemas.microsoft.com/office/drawing/2014/main" id="{CA401D28-18F0-4D73-AE50-CF2451A2E9EC}"/>
              </a:ext>
            </a:extLst>
          </p:cNvPr>
          <p:cNvSpPr>
            <a:spLocks noGrp="1"/>
          </p:cNvSpPr>
          <p:nvPr>
            <p:ph type="body" idx="1"/>
          </p:nvPr>
        </p:nvSpPr>
        <p:spPr>
          <a:xfrm>
            <a:off x="6528391" y="5560344"/>
            <a:ext cx="4843027" cy="433955"/>
          </a:xfrm>
        </p:spPr>
        <p:style>
          <a:lnRef idx="1">
            <a:schemeClr val="accent5"/>
          </a:lnRef>
          <a:fillRef idx="2">
            <a:schemeClr val="accent5"/>
          </a:fillRef>
          <a:effectRef idx="1">
            <a:schemeClr val="accent5"/>
          </a:effectRef>
          <a:fontRef idx="minor">
            <a:schemeClr val="dk1"/>
          </a:fontRef>
        </p:style>
        <p:txBody>
          <a:bodyPr/>
          <a:lstStyle/>
          <a:p>
            <a:r>
              <a:rPr lang="es-MX" b="1" dirty="0">
                <a:solidFill>
                  <a:schemeClr val="bg1"/>
                </a:solidFill>
              </a:rPr>
              <a:t>Las consecuencias de rechazar a Dios</a:t>
            </a:r>
            <a:endParaRPr lang="es-CL" b="1" dirty="0">
              <a:solidFill>
                <a:schemeClr val="bg1"/>
              </a:solidFill>
            </a:endParaRPr>
          </a:p>
        </p:txBody>
      </p:sp>
      <p:pic>
        <p:nvPicPr>
          <p:cNvPr id="7" name="Imagen 6" descr="Logotipo, Icono&#10;&#10;Descripción generada automáticamente">
            <a:extLst>
              <a:ext uri="{FF2B5EF4-FFF2-40B4-BE49-F238E27FC236}">
                <a16:creationId xmlns:a16="http://schemas.microsoft.com/office/drawing/2014/main" id="{6540D5E8-A5A2-46F6-AA45-F2ADFBE3B6C0}"/>
              </a:ext>
            </a:extLst>
          </p:cNvPr>
          <p:cNvPicPr>
            <a:picLocks noChangeAspect="1"/>
          </p:cNvPicPr>
          <p:nvPr/>
        </p:nvPicPr>
        <p:blipFill>
          <a:blip r:embed="rId4" cstate="print"/>
          <a:stretch>
            <a:fillRect/>
          </a:stretch>
        </p:blipFill>
        <p:spPr>
          <a:xfrm>
            <a:off x="10557168" y="49477"/>
            <a:ext cx="1277881" cy="1145274"/>
          </a:xfrm>
          <a:prstGeom prst="rect">
            <a:avLst/>
          </a:prstGeom>
        </p:spPr>
      </p:pic>
    </p:spTree>
    <p:extLst>
      <p:ext uri="{BB962C8B-B14F-4D97-AF65-F5344CB8AC3E}">
        <p14:creationId xmlns:p14="http://schemas.microsoft.com/office/powerpoint/2010/main" val="113409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C9F26B-5EF4-4178-BB34-3C4BD98CDFB9}"/>
              </a:ext>
            </a:extLst>
          </p:cNvPr>
          <p:cNvSpPr>
            <a:spLocks noGrp="1"/>
          </p:cNvSpPr>
          <p:nvPr>
            <p:ph type="title"/>
          </p:nvPr>
        </p:nvSpPr>
        <p:spPr>
          <a:xfrm>
            <a:off x="0" y="49477"/>
            <a:ext cx="10914119" cy="1832486"/>
          </a:xfrm>
        </p:spPr>
        <p:style>
          <a:lnRef idx="1">
            <a:schemeClr val="accent1"/>
          </a:lnRef>
          <a:fillRef idx="2">
            <a:schemeClr val="accent1"/>
          </a:fillRef>
          <a:effectRef idx="1">
            <a:schemeClr val="accent1"/>
          </a:effectRef>
          <a:fontRef idx="minor">
            <a:schemeClr val="dk1"/>
          </a:fontRef>
        </p:style>
        <p:txBody>
          <a:bodyPr/>
          <a:lstStyle/>
          <a:p>
            <a:r>
              <a:rPr lang="es-MX" sz="2000" b="0" i="0" dirty="0">
                <a:solidFill>
                  <a:srgbClr val="002060"/>
                </a:solidFill>
                <a:effectLst/>
                <a:latin typeface="Segoe UI" panose="020B0502040204020203" pitchFamily="34" charset="0"/>
              </a:rPr>
              <a:t>13</a:t>
            </a:r>
            <a:r>
              <a:rPr lang="es-MX" sz="2000" b="0" i="0" dirty="0">
                <a:solidFill>
                  <a:srgbClr val="002060"/>
                </a:solidFill>
                <a:effectLst/>
                <a:latin typeface="Georgia" panose="02040502050405020303" pitchFamily="18" charset="0"/>
              </a:rPr>
              <a:t>  Por tanto, así dijo Jehová: Preguntad ahora á las gentes, quién tal haya oído. Gran fealdad ha hecho la virgen de Israel.</a:t>
            </a:r>
            <a:br>
              <a:rPr lang="es-MX" sz="2000" b="0" i="0" dirty="0">
                <a:solidFill>
                  <a:srgbClr val="002060"/>
                </a:solidFill>
                <a:effectLst/>
                <a:latin typeface="Georgia" panose="02040502050405020303" pitchFamily="18" charset="0"/>
              </a:rPr>
            </a:br>
            <a:r>
              <a:rPr lang="es-MX" sz="2000" b="0" i="0" dirty="0">
                <a:solidFill>
                  <a:srgbClr val="002060"/>
                </a:solidFill>
                <a:effectLst/>
                <a:latin typeface="Segoe UI" panose="020B0502040204020203" pitchFamily="34" charset="0"/>
              </a:rPr>
              <a:t>14</a:t>
            </a:r>
            <a:r>
              <a:rPr lang="es-MX" sz="2000" b="0" i="0" dirty="0">
                <a:solidFill>
                  <a:srgbClr val="002060"/>
                </a:solidFill>
                <a:effectLst/>
                <a:latin typeface="Georgia" panose="02040502050405020303" pitchFamily="18" charset="0"/>
              </a:rPr>
              <a:t>  ¿Faltará la nieve del Líbano de la piedra del campo? ¿faltarán las aguas frías que corren de lejanas tierras?</a:t>
            </a:r>
            <a:br>
              <a:rPr lang="es-MX" sz="2000" b="0" i="0" dirty="0">
                <a:solidFill>
                  <a:srgbClr val="002060"/>
                </a:solidFill>
                <a:effectLst/>
                <a:latin typeface="Georgia" panose="02040502050405020303" pitchFamily="18" charset="0"/>
              </a:rPr>
            </a:br>
            <a:r>
              <a:rPr lang="es-MX" sz="2000" b="0" i="0" dirty="0">
                <a:solidFill>
                  <a:srgbClr val="002060"/>
                </a:solidFill>
                <a:effectLst/>
                <a:latin typeface="Segoe UI" panose="020B0502040204020203" pitchFamily="34" charset="0"/>
              </a:rPr>
              <a:t>15</a:t>
            </a:r>
            <a:r>
              <a:rPr lang="es-MX" sz="2000" b="0" i="0" dirty="0">
                <a:solidFill>
                  <a:srgbClr val="002060"/>
                </a:solidFill>
                <a:effectLst/>
                <a:latin typeface="Georgia" panose="02040502050405020303" pitchFamily="18" charset="0"/>
              </a:rPr>
              <a:t>  Porque mi pueblo me ha olvidado, incensando á la vanidad, y </a:t>
            </a:r>
            <a:r>
              <a:rPr lang="es-MX" sz="2000" b="0" i="0" dirty="0" err="1">
                <a:solidFill>
                  <a:srgbClr val="002060"/>
                </a:solidFill>
                <a:effectLst/>
                <a:latin typeface="Georgia" panose="02040502050405020303" pitchFamily="18" charset="0"/>
              </a:rPr>
              <a:t>hácenles</a:t>
            </a:r>
            <a:r>
              <a:rPr lang="es-MX" sz="2000" b="0" i="0" dirty="0">
                <a:solidFill>
                  <a:srgbClr val="002060"/>
                </a:solidFill>
                <a:effectLst/>
                <a:latin typeface="Georgia" panose="02040502050405020303" pitchFamily="18" charset="0"/>
              </a:rPr>
              <a:t> tropezar en sus caminos, en las sendas antiguas, para que caminen por sendas, por camino no hollado;</a:t>
            </a:r>
            <a:endParaRPr lang="es-CL" sz="2000" dirty="0">
              <a:solidFill>
                <a:srgbClr val="002060"/>
              </a:solidFill>
            </a:endParaRPr>
          </a:p>
        </p:txBody>
      </p:sp>
      <p:sp>
        <p:nvSpPr>
          <p:cNvPr id="5" name="Marcador de contenido 4">
            <a:extLst>
              <a:ext uri="{FF2B5EF4-FFF2-40B4-BE49-F238E27FC236}">
                <a16:creationId xmlns:a16="http://schemas.microsoft.com/office/drawing/2014/main" id="{0A34B4C8-44B7-4BF4-927C-08D0F2FCF06D}"/>
              </a:ext>
            </a:extLst>
          </p:cNvPr>
          <p:cNvSpPr>
            <a:spLocks noGrp="1"/>
          </p:cNvSpPr>
          <p:nvPr>
            <p:ph sz="half" idx="1"/>
          </p:nvPr>
        </p:nvSpPr>
        <p:spPr>
          <a:xfrm>
            <a:off x="267893" y="2371141"/>
            <a:ext cx="5558749" cy="4189145"/>
          </a:xfrm>
        </p:spPr>
        <p:txBody>
          <a:bodyPr/>
          <a:lstStyle/>
          <a:p>
            <a:r>
              <a:rPr lang="es-MX" dirty="0"/>
              <a:t>Dios responde a su respuesta con asombro. Ni siquiera entre las naciones había tanta insensatez y dureza de corazón.</a:t>
            </a:r>
          </a:p>
          <a:p>
            <a:r>
              <a:rPr lang="es-MX" dirty="0"/>
              <a:t>Era como dejar aguas puras (la nieve del Líbano) por aguas extrañas, un charco de lodo de inmundicia. </a:t>
            </a:r>
          </a:p>
          <a:p>
            <a:r>
              <a:rPr lang="es-MX" dirty="0"/>
              <a:t>Era como dejar un camino por una peligrosa senda donde los hombres tropiezan y caen.</a:t>
            </a:r>
            <a:endParaRPr lang="es-CL" dirty="0"/>
          </a:p>
        </p:txBody>
      </p:sp>
      <p:pic>
        <p:nvPicPr>
          <p:cNvPr id="7" name="Imagen 6" descr="Logotipo, Icono&#10;&#10;Descripción generada automáticamente">
            <a:extLst>
              <a:ext uri="{FF2B5EF4-FFF2-40B4-BE49-F238E27FC236}">
                <a16:creationId xmlns:a16="http://schemas.microsoft.com/office/drawing/2014/main" id="{93C44B4B-75D1-451A-9914-032B36C780C5}"/>
              </a:ext>
            </a:extLst>
          </p:cNvPr>
          <p:cNvPicPr>
            <a:picLocks noChangeAspect="1"/>
          </p:cNvPicPr>
          <p:nvPr/>
        </p:nvPicPr>
        <p:blipFill>
          <a:blip r:embed="rId2" cstate="print"/>
          <a:stretch>
            <a:fillRect/>
          </a:stretch>
        </p:blipFill>
        <p:spPr>
          <a:xfrm>
            <a:off x="10914119" y="304659"/>
            <a:ext cx="1277881" cy="1145274"/>
          </a:xfrm>
          <a:prstGeom prst="rect">
            <a:avLst/>
          </a:prstGeom>
        </p:spPr>
      </p:pic>
      <p:pic>
        <p:nvPicPr>
          <p:cNvPr id="23554" name="Picture 2" descr="Lluvia Lodo Charco - Foto gratis en Pixabay">
            <a:extLst>
              <a:ext uri="{FF2B5EF4-FFF2-40B4-BE49-F238E27FC236}">
                <a16:creationId xmlns:a16="http://schemas.microsoft.com/office/drawing/2014/main" id="{63D520EA-ADA9-4386-932F-A5F2F0459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107" y="2137145"/>
            <a:ext cx="6096000" cy="442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263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C9F26B-5EF4-4178-BB34-3C4BD98CDFB9}"/>
              </a:ext>
            </a:extLst>
          </p:cNvPr>
          <p:cNvSpPr>
            <a:spLocks noGrp="1"/>
          </p:cNvSpPr>
          <p:nvPr>
            <p:ph type="title"/>
          </p:nvPr>
        </p:nvSpPr>
        <p:spPr>
          <a:xfrm>
            <a:off x="0" y="49477"/>
            <a:ext cx="10914119" cy="1832486"/>
          </a:xfrm>
        </p:spPr>
        <p:style>
          <a:lnRef idx="1">
            <a:schemeClr val="accent4"/>
          </a:lnRef>
          <a:fillRef idx="2">
            <a:schemeClr val="accent4"/>
          </a:fillRef>
          <a:effectRef idx="1">
            <a:schemeClr val="accent4"/>
          </a:effectRef>
          <a:fontRef idx="minor">
            <a:schemeClr val="dk1"/>
          </a:fontRef>
        </p:style>
        <p:txBody>
          <a:bodyPr anchor="ctr"/>
          <a:lstStyle/>
          <a:p>
            <a:r>
              <a:rPr lang="es-MX" sz="2400" b="0" i="0" dirty="0">
                <a:solidFill>
                  <a:schemeClr val="bg1"/>
                </a:solidFill>
                <a:effectLst/>
                <a:latin typeface="Segoe UI" panose="020B0502040204020203" pitchFamily="34" charset="0"/>
              </a:rPr>
              <a:t>16  Para poner su tierra en desolación, y en silbos perpetuos; todo aquel que pasare por ella se maravillará, y meneará su cabeza.</a:t>
            </a:r>
            <a:br>
              <a:rPr lang="es-MX" sz="2400" b="0" i="0" dirty="0">
                <a:solidFill>
                  <a:schemeClr val="bg1"/>
                </a:solidFill>
                <a:effectLst/>
                <a:latin typeface="Segoe UI" panose="020B0502040204020203" pitchFamily="34" charset="0"/>
              </a:rPr>
            </a:br>
            <a:r>
              <a:rPr lang="es-MX" sz="2400" b="0" i="0" dirty="0">
                <a:solidFill>
                  <a:schemeClr val="bg1"/>
                </a:solidFill>
                <a:effectLst/>
                <a:latin typeface="Segoe UI" panose="020B0502040204020203" pitchFamily="34" charset="0"/>
              </a:rPr>
              <a:t>17  Como viento solano los esparciré delante del enemigo; </a:t>
            </a:r>
            <a:r>
              <a:rPr lang="es-MX" sz="2400" b="0" i="0" dirty="0" err="1">
                <a:solidFill>
                  <a:schemeClr val="bg1"/>
                </a:solidFill>
                <a:effectLst/>
                <a:latin typeface="Segoe UI" panose="020B0502040204020203" pitchFamily="34" charset="0"/>
              </a:rPr>
              <a:t>mostraréles</a:t>
            </a:r>
            <a:r>
              <a:rPr lang="es-MX" sz="2400" b="0" i="0" dirty="0">
                <a:solidFill>
                  <a:schemeClr val="bg1"/>
                </a:solidFill>
                <a:effectLst/>
                <a:latin typeface="Segoe UI" panose="020B0502040204020203" pitchFamily="34" charset="0"/>
              </a:rPr>
              <a:t> las espaldas, y no el rostro, en el día de su perdición.</a:t>
            </a:r>
          </a:p>
        </p:txBody>
      </p:sp>
      <p:sp>
        <p:nvSpPr>
          <p:cNvPr id="5" name="Marcador de contenido 4">
            <a:extLst>
              <a:ext uri="{FF2B5EF4-FFF2-40B4-BE49-F238E27FC236}">
                <a16:creationId xmlns:a16="http://schemas.microsoft.com/office/drawing/2014/main" id="{0A34B4C8-44B7-4BF4-927C-08D0F2FCF06D}"/>
              </a:ext>
            </a:extLst>
          </p:cNvPr>
          <p:cNvSpPr>
            <a:spLocks noGrp="1"/>
          </p:cNvSpPr>
          <p:nvPr>
            <p:ph sz="half" idx="1"/>
          </p:nvPr>
        </p:nvSpPr>
        <p:spPr>
          <a:xfrm>
            <a:off x="129670" y="2371141"/>
            <a:ext cx="6292395" cy="4486859"/>
          </a:xfrm>
        </p:spPr>
        <p:txBody>
          <a:bodyPr>
            <a:normAutofit/>
          </a:bodyPr>
          <a:lstStyle/>
          <a:p>
            <a:r>
              <a:rPr lang="es-MX" dirty="0"/>
              <a:t>Silbos perpetuos u objetos de burlas.</a:t>
            </a:r>
          </a:p>
          <a:p>
            <a:r>
              <a:rPr lang="es-MX" dirty="0"/>
              <a:t>Será mas de asombro que de burlas.</a:t>
            </a:r>
          </a:p>
          <a:p>
            <a:r>
              <a:rPr lang="es-MX" dirty="0"/>
              <a:t>Los hombres menearán la cabeza ante la estupidez poco común de la nación.</a:t>
            </a:r>
          </a:p>
          <a:p>
            <a:r>
              <a:rPr lang="es-MX" dirty="0"/>
              <a:t>El término </a:t>
            </a:r>
            <a:r>
              <a:rPr lang="es-MX" dirty="0" err="1"/>
              <a:t>seriqot</a:t>
            </a:r>
            <a:r>
              <a:rPr lang="es-MX" dirty="0"/>
              <a:t>, ‘silbido’ o ‘siseo’ denota que la tierra se convertiría en un espectáculo tan impactante que haría que los transeúntes siseen asombrados. </a:t>
            </a:r>
          </a:p>
          <a:p>
            <a:r>
              <a:rPr lang="es-MX" dirty="0"/>
              <a:t>Dios ordenó en </a:t>
            </a:r>
            <a:r>
              <a:rPr lang="es-MX" b="1" dirty="0"/>
              <a:t>Numero 6:24-26 </a:t>
            </a:r>
            <a:r>
              <a:rPr lang="es-MX" dirty="0"/>
              <a:t>“Dios haga resplandecer tu rostro sobre ti” Pero ahora le mostrará la espalda y no resplandecería el rostro sobre ellos.</a:t>
            </a:r>
          </a:p>
          <a:p>
            <a:r>
              <a:rPr lang="es-MX" dirty="0"/>
              <a:t>El rostro del sello se ocultará.</a:t>
            </a:r>
          </a:p>
        </p:txBody>
      </p:sp>
      <p:pic>
        <p:nvPicPr>
          <p:cNvPr id="7" name="Imagen 6" descr="Logotipo, Icono&#10;&#10;Descripción generada automáticamente">
            <a:extLst>
              <a:ext uri="{FF2B5EF4-FFF2-40B4-BE49-F238E27FC236}">
                <a16:creationId xmlns:a16="http://schemas.microsoft.com/office/drawing/2014/main" id="{93C44B4B-75D1-451A-9914-032B36C780C5}"/>
              </a:ext>
            </a:extLst>
          </p:cNvPr>
          <p:cNvPicPr>
            <a:picLocks noChangeAspect="1"/>
          </p:cNvPicPr>
          <p:nvPr/>
        </p:nvPicPr>
        <p:blipFill>
          <a:blip r:embed="rId3" cstate="print"/>
          <a:stretch>
            <a:fillRect/>
          </a:stretch>
        </p:blipFill>
        <p:spPr>
          <a:xfrm>
            <a:off x="10914119" y="304659"/>
            <a:ext cx="1277881" cy="1145274"/>
          </a:xfrm>
          <a:prstGeom prst="rect">
            <a:avLst/>
          </a:prstGeom>
        </p:spPr>
      </p:pic>
      <p:pic>
        <p:nvPicPr>
          <p:cNvPr id="22530" name="Picture 2" descr="La destrucción de Jerusalén | Lecciones de la Biblia para niños">
            <a:extLst>
              <a:ext uri="{FF2B5EF4-FFF2-40B4-BE49-F238E27FC236}">
                <a16:creationId xmlns:a16="http://schemas.microsoft.com/office/drawing/2014/main" id="{F74249DB-523C-40FD-B40E-EDF1C29C2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136" y="2041451"/>
            <a:ext cx="5835194" cy="476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159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AE304AD1-FE5D-451A-82A0-C7E60CA4E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29AE0C5-1977-440A-BB88-211787606C9F}"/>
              </a:ext>
            </a:extLst>
          </p:cNvPr>
          <p:cNvSpPr>
            <a:spLocks noGrp="1"/>
          </p:cNvSpPr>
          <p:nvPr>
            <p:ph type="title"/>
          </p:nvPr>
        </p:nvSpPr>
        <p:spPr>
          <a:xfrm>
            <a:off x="810000" y="3227843"/>
            <a:ext cx="10561418" cy="1468800"/>
          </a:xfrm>
        </p:spPr>
        <p:txBody>
          <a:bodyPr/>
          <a:lstStyle/>
          <a:p>
            <a:r>
              <a:rPr lang="es-CL" u="sng" dirty="0"/>
              <a:t>JEREMIAS 18:18-23</a:t>
            </a:r>
          </a:p>
        </p:txBody>
      </p:sp>
      <p:sp>
        <p:nvSpPr>
          <p:cNvPr id="3" name="Marcador de texto 2">
            <a:extLst>
              <a:ext uri="{FF2B5EF4-FFF2-40B4-BE49-F238E27FC236}">
                <a16:creationId xmlns:a16="http://schemas.microsoft.com/office/drawing/2014/main" id="{CA401D28-18F0-4D73-AE50-CF2451A2E9EC}"/>
              </a:ext>
            </a:extLst>
          </p:cNvPr>
          <p:cNvSpPr>
            <a:spLocks noGrp="1"/>
          </p:cNvSpPr>
          <p:nvPr>
            <p:ph type="body" idx="1"/>
          </p:nvPr>
        </p:nvSpPr>
        <p:spPr>
          <a:xfrm>
            <a:off x="6528391" y="5715156"/>
            <a:ext cx="4843027" cy="433955"/>
          </a:xfrm>
        </p:spPr>
        <p:style>
          <a:lnRef idx="1">
            <a:schemeClr val="accent5"/>
          </a:lnRef>
          <a:fillRef idx="2">
            <a:schemeClr val="accent5"/>
          </a:fillRef>
          <a:effectRef idx="1">
            <a:schemeClr val="accent5"/>
          </a:effectRef>
          <a:fontRef idx="minor">
            <a:schemeClr val="dk1"/>
          </a:fontRef>
        </p:style>
        <p:txBody>
          <a:bodyPr/>
          <a:lstStyle/>
          <a:p>
            <a:r>
              <a:rPr lang="es-MX" b="1" dirty="0">
                <a:solidFill>
                  <a:schemeClr val="bg1"/>
                </a:solidFill>
              </a:rPr>
              <a:t>La reacción del pueblo contra Jeremías</a:t>
            </a:r>
            <a:endParaRPr lang="es-CL" b="1" dirty="0">
              <a:solidFill>
                <a:schemeClr val="bg1"/>
              </a:solidFill>
            </a:endParaRPr>
          </a:p>
        </p:txBody>
      </p:sp>
      <p:pic>
        <p:nvPicPr>
          <p:cNvPr id="7" name="Imagen 6" descr="Logotipo, Icono&#10;&#10;Descripción generada automáticamente">
            <a:extLst>
              <a:ext uri="{FF2B5EF4-FFF2-40B4-BE49-F238E27FC236}">
                <a16:creationId xmlns:a16="http://schemas.microsoft.com/office/drawing/2014/main" id="{6540D5E8-A5A2-46F6-AA45-F2ADFBE3B6C0}"/>
              </a:ext>
            </a:extLst>
          </p:cNvPr>
          <p:cNvPicPr>
            <a:picLocks noChangeAspect="1"/>
          </p:cNvPicPr>
          <p:nvPr/>
        </p:nvPicPr>
        <p:blipFill>
          <a:blip r:embed="rId4" cstate="print"/>
          <a:stretch>
            <a:fillRect/>
          </a:stretch>
        </p:blipFill>
        <p:spPr>
          <a:xfrm>
            <a:off x="10557168" y="49477"/>
            <a:ext cx="1277881" cy="1145274"/>
          </a:xfrm>
          <a:prstGeom prst="rect">
            <a:avLst/>
          </a:prstGeom>
        </p:spPr>
      </p:pic>
    </p:spTree>
    <p:extLst>
      <p:ext uri="{BB962C8B-B14F-4D97-AF65-F5344CB8AC3E}">
        <p14:creationId xmlns:p14="http://schemas.microsoft.com/office/powerpoint/2010/main" val="115737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C9F26B-5EF4-4178-BB34-3C4BD98CDFB9}"/>
              </a:ext>
            </a:extLst>
          </p:cNvPr>
          <p:cNvSpPr>
            <a:spLocks noGrp="1"/>
          </p:cNvSpPr>
          <p:nvPr>
            <p:ph type="title"/>
          </p:nvPr>
        </p:nvSpPr>
        <p:spPr>
          <a:xfrm>
            <a:off x="127592" y="127591"/>
            <a:ext cx="10632557" cy="1711842"/>
          </a:xfrm>
        </p:spPr>
        <p:style>
          <a:lnRef idx="1">
            <a:schemeClr val="accent3"/>
          </a:lnRef>
          <a:fillRef idx="2">
            <a:schemeClr val="accent3"/>
          </a:fillRef>
          <a:effectRef idx="1">
            <a:schemeClr val="accent3"/>
          </a:effectRef>
          <a:fontRef idx="minor">
            <a:schemeClr val="dk1"/>
          </a:fontRef>
        </p:style>
        <p:txBody>
          <a:bodyPr/>
          <a:lstStyle/>
          <a:p>
            <a:r>
              <a:rPr lang="es-MX" sz="2400" b="0" i="0" dirty="0">
                <a:solidFill>
                  <a:srgbClr val="999966"/>
                </a:solidFill>
                <a:effectLst/>
                <a:latin typeface="Segoe UI" panose="020B0502040204020203" pitchFamily="34" charset="0"/>
              </a:rPr>
              <a:t>18</a:t>
            </a:r>
            <a:r>
              <a:rPr lang="es-MX" sz="2400" b="0" i="0" dirty="0">
                <a:solidFill>
                  <a:srgbClr val="2B2B2B"/>
                </a:solidFill>
                <a:effectLst/>
                <a:latin typeface="Georgia" panose="02040502050405020303" pitchFamily="18" charset="0"/>
              </a:rPr>
              <a:t>  Y dijeron: Venid, y tracemos maquinaciones contra Jeremías; porque la ley no faltará del sacerdote, ni consejo del sabio, ni palabra del profeta. Venid é hirámoslo de lengua, y no miremos á todas sus palabras.</a:t>
            </a:r>
            <a:endParaRPr lang="es-CL" sz="2400" dirty="0"/>
          </a:p>
        </p:txBody>
      </p:sp>
      <p:sp>
        <p:nvSpPr>
          <p:cNvPr id="5" name="Marcador de contenido 4">
            <a:extLst>
              <a:ext uri="{FF2B5EF4-FFF2-40B4-BE49-F238E27FC236}">
                <a16:creationId xmlns:a16="http://schemas.microsoft.com/office/drawing/2014/main" id="{0A34B4C8-44B7-4BF4-927C-08D0F2FCF06D}"/>
              </a:ext>
            </a:extLst>
          </p:cNvPr>
          <p:cNvSpPr>
            <a:spLocks noGrp="1"/>
          </p:cNvSpPr>
          <p:nvPr>
            <p:ph sz="half" idx="1"/>
          </p:nvPr>
        </p:nvSpPr>
        <p:spPr>
          <a:xfrm>
            <a:off x="267893" y="2371141"/>
            <a:ext cx="5558749" cy="4189145"/>
          </a:xfrm>
        </p:spPr>
        <p:txBody>
          <a:bodyPr/>
          <a:lstStyle/>
          <a:p>
            <a:r>
              <a:rPr lang="es-CL" dirty="0"/>
              <a:t>Persecución contra jeremías</a:t>
            </a:r>
          </a:p>
          <a:p>
            <a:r>
              <a:rPr lang="es-CL" dirty="0"/>
              <a:t>Mateo 5:11</a:t>
            </a:r>
          </a:p>
          <a:p>
            <a:r>
              <a:rPr lang="es-MX" dirty="0"/>
              <a:t>Vengan, tramemos un atentado contra Jeremías, porque no por eso van a faltar sacerdotes que nos digan la Ley, ni sabios que den consejos, ni profetas que transmitan palabras de Jehová. </a:t>
            </a:r>
          </a:p>
          <a:p>
            <a:r>
              <a:rPr lang="es-MX" dirty="0"/>
              <a:t>Vengan, debemos contradecirle y no hacer más caso a todas sus palabras.</a:t>
            </a:r>
          </a:p>
          <a:p>
            <a:r>
              <a:rPr lang="es-MX" dirty="0"/>
              <a:t>Bienaventurado el varón que sufre la persecución.</a:t>
            </a:r>
            <a:endParaRPr lang="es-CL" dirty="0"/>
          </a:p>
        </p:txBody>
      </p:sp>
      <p:sp>
        <p:nvSpPr>
          <p:cNvPr id="6" name="Marcador de contenido 5">
            <a:extLst>
              <a:ext uri="{FF2B5EF4-FFF2-40B4-BE49-F238E27FC236}">
                <a16:creationId xmlns:a16="http://schemas.microsoft.com/office/drawing/2014/main" id="{C08FFD3A-6600-4310-99FA-465B87AEE7E9}"/>
              </a:ext>
            </a:extLst>
          </p:cNvPr>
          <p:cNvSpPr>
            <a:spLocks noGrp="1"/>
          </p:cNvSpPr>
          <p:nvPr>
            <p:ph sz="half" idx="2"/>
          </p:nvPr>
        </p:nvSpPr>
        <p:spPr/>
        <p:txBody>
          <a:bodyPr/>
          <a:lstStyle/>
          <a:p>
            <a:endParaRPr lang="es-CL"/>
          </a:p>
        </p:txBody>
      </p:sp>
      <p:pic>
        <p:nvPicPr>
          <p:cNvPr id="21506" name="Picture 2" descr="Del libro del Profeta Jeremías 18,18-20. Miércoles 24 de Febrero de 2016. –  Evangeliza Fuerte">
            <a:extLst>
              <a:ext uri="{FF2B5EF4-FFF2-40B4-BE49-F238E27FC236}">
                <a16:creationId xmlns:a16="http://schemas.microsoft.com/office/drawing/2014/main" id="{BCCFB455-3C52-43E6-8A95-C75496DC4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584" y="1976990"/>
            <a:ext cx="6111063" cy="458329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Logotipo, Icono&#10;&#10;Descripción generada automáticamente">
            <a:extLst>
              <a:ext uri="{FF2B5EF4-FFF2-40B4-BE49-F238E27FC236}">
                <a16:creationId xmlns:a16="http://schemas.microsoft.com/office/drawing/2014/main" id="{4409D36B-9AFC-4DA7-95DA-AB668096B117}"/>
              </a:ext>
            </a:extLst>
          </p:cNvPr>
          <p:cNvPicPr>
            <a:picLocks noChangeAspect="1"/>
          </p:cNvPicPr>
          <p:nvPr/>
        </p:nvPicPr>
        <p:blipFill>
          <a:blip r:embed="rId4" cstate="print"/>
          <a:stretch>
            <a:fillRect/>
          </a:stretch>
        </p:blipFill>
        <p:spPr>
          <a:xfrm>
            <a:off x="10914119" y="377777"/>
            <a:ext cx="1277881" cy="1145274"/>
          </a:xfrm>
          <a:prstGeom prst="rect">
            <a:avLst/>
          </a:prstGeom>
        </p:spPr>
      </p:pic>
    </p:spTree>
    <p:extLst>
      <p:ext uri="{BB962C8B-B14F-4D97-AF65-F5344CB8AC3E}">
        <p14:creationId xmlns:p14="http://schemas.microsoft.com/office/powerpoint/2010/main" val="4123532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FC9F26B-5EF4-4178-BB34-3C4BD98CDFB9}"/>
              </a:ext>
            </a:extLst>
          </p:cNvPr>
          <p:cNvSpPr>
            <a:spLocks noGrp="1"/>
          </p:cNvSpPr>
          <p:nvPr>
            <p:ph type="title"/>
          </p:nvPr>
        </p:nvSpPr>
        <p:spPr>
          <a:xfrm>
            <a:off x="0" y="0"/>
            <a:ext cx="12192000" cy="1976990"/>
          </a:xfrm>
        </p:spPr>
        <p:style>
          <a:lnRef idx="1">
            <a:schemeClr val="accent5"/>
          </a:lnRef>
          <a:fillRef idx="2">
            <a:schemeClr val="accent5"/>
          </a:fillRef>
          <a:effectRef idx="1">
            <a:schemeClr val="accent5"/>
          </a:effectRef>
          <a:fontRef idx="minor">
            <a:schemeClr val="dk1"/>
          </a:fontRef>
        </p:style>
        <p:txBody>
          <a:bodyPr/>
          <a:lstStyle/>
          <a:p>
            <a:pPr algn="l"/>
            <a:r>
              <a:rPr lang="es-MX" sz="1700" b="0" i="0" dirty="0">
                <a:solidFill>
                  <a:srgbClr val="999966"/>
                </a:solidFill>
                <a:effectLst/>
                <a:latin typeface="Segoe UI" panose="020B0502040204020203" pitchFamily="34" charset="0"/>
              </a:rPr>
              <a:t>19</a:t>
            </a:r>
            <a:r>
              <a:rPr lang="es-MX" sz="1700" b="0" i="0" dirty="0">
                <a:solidFill>
                  <a:srgbClr val="2B2B2B"/>
                </a:solidFill>
                <a:effectLst/>
                <a:latin typeface="Georgia" panose="02040502050405020303" pitchFamily="18" charset="0"/>
              </a:rPr>
              <a:t>  Oh Jehová, mira por mí, y oye la voz de los que contienden conmigo. </a:t>
            </a:r>
            <a:r>
              <a:rPr lang="es-MX" sz="1700" b="0" i="0" dirty="0">
                <a:solidFill>
                  <a:srgbClr val="999966"/>
                </a:solidFill>
                <a:effectLst/>
                <a:latin typeface="Segoe UI" panose="020B0502040204020203" pitchFamily="34" charset="0"/>
              </a:rPr>
              <a:t>20</a:t>
            </a:r>
            <a:r>
              <a:rPr lang="es-MX" sz="1700" b="0" i="0" dirty="0">
                <a:solidFill>
                  <a:srgbClr val="2B2B2B"/>
                </a:solidFill>
                <a:effectLst/>
                <a:latin typeface="Georgia" panose="02040502050405020303" pitchFamily="18" charset="0"/>
              </a:rPr>
              <a:t>  ¿Dase mal por bien para que</a:t>
            </a:r>
            <a:br>
              <a:rPr lang="es-MX" sz="1700" b="0" i="0" dirty="0">
                <a:solidFill>
                  <a:srgbClr val="2B2B2B"/>
                </a:solidFill>
                <a:effectLst/>
                <a:latin typeface="Georgia" panose="02040502050405020303" pitchFamily="18" charset="0"/>
              </a:rPr>
            </a:br>
            <a:r>
              <a:rPr lang="es-MX" sz="1700" b="0" i="0" dirty="0">
                <a:solidFill>
                  <a:srgbClr val="2B2B2B"/>
                </a:solidFill>
                <a:effectLst/>
                <a:latin typeface="Georgia" panose="02040502050405020303" pitchFamily="18" charset="0"/>
              </a:rPr>
              <a:t>hayan cavado hoyo á mi alma? Acuérdate que me puse delante de ti para hablar bien por ellos, para apartar</a:t>
            </a:r>
            <a:br>
              <a:rPr lang="es-MX" sz="1700" b="0" i="0" dirty="0">
                <a:solidFill>
                  <a:srgbClr val="2B2B2B"/>
                </a:solidFill>
                <a:effectLst/>
                <a:latin typeface="Georgia" panose="02040502050405020303" pitchFamily="18" charset="0"/>
              </a:rPr>
            </a:br>
            <a:r>
              <a:rPr lang="es-MX" sz="1700" b="0" i="0" dirty="0">
                <a:solidFill>
                  <a:srgbClr val="2B2B2B"/>
                </a:solidFill>
                <a:effectLst/>
                <a:latin typeface="Georgia" panose="02040502050405020303" pitchFamily="18" charset="0"/>
              </a:rPr>
              <a:t>de ellos tu ira. </a:t>
            </a:r>
            <a:r>
              <a:rPr lang="es-MX" sz="1700" b="0" i="0" dirty="0">
                <a:solidFill>
                  <a:srgbClr val="999966"/>
                </a:solidFill>
                <a:effectLst/>
                <a:latin typeface="Segoe UI" panose="020B0502040204020203" pitchFamily="34" charset="0"/>
              </a:rPr>
              <a:t>21</a:t>
            </a:r>
            <a:r>
              <a:rPr lang="es-MX" sz="1700" b="0" i="0" dirty="0">
                <a:solidFill>
                  <a:srgbClr val="2B2B2B"/>
                </a:solidFill>
                <a:effectLst/>
                <a:latin typeface="Georgia" panose="02040502050405020303" pitchFamily="18" charset="0"/>
              </a:rPr>
              <a:t>  Por tanto, entrega sus hijos á hambre, y hazlos derramar por medio de la espada;  y queden </a:t>
            </a:r>
            <a:br>
              <a:rPr lang="es-MX" sz="1700" b="0" i="0" dirty="0">
                <a:solidFill>
                  <a:srgbClr val="2B2B2B"/>
                </a:solidFill>
                <a:effectLst/>
                <a:latin typeface="Georgia" panose="02040502050405020303" pitchFamily="18" charset="0"/>
              </a:rPr>
            </a:br>
            <a:r>
              <a:rPr lang="es-MX" sz="1700" b="0" i="0" dirty="0">
                <a:solidFill>
                  <a:srgbClr val="2B2B2B"/>
                </a:solidFill>
                <a:effectLst/>
                <a:latin typeface="Georgia" panose="02040502050405020303" pitchFamily="18" charset="0"/>
              </a:rPr>
              <a:t>sus mujeres sin hijos, y viudas; y sus maridos  sean puestos á muerte, y sus jóvenes heridos á cuchillo en la guerra. </a:t>
            </a:r>
            <a:br>
              <a:rPr lang="es-MX" sz="1700" b="0" i="0" dirty="0">
                <a:solidFill>
                  <a:srgbClr val="2B2B2B"/>
                </a:solidFill>
                <a:effectLst/>
                <a:latin typeface="Georgia" panose="02040502050405020303" pitchFamily="18" charset="0"/>
              </a:rPr>
            </a:br>
            <a:r>
              <a:rPr lang="es-MX" sz="1700" b="0" i="0" dirty="0">
                <a:solidFill>
                  <a:srgbClr val="999966"/>
                </a:solidFill>
                <a:effectLst/>
                <a:latin typeface="Segoe UI" panose="020B0502040204020203" pitchFamily="34" charset="0"/>
              </a:rPr>
              <a:t>22</a:t>
            </a:r>
            <a:r>
              <a:rPr lang="es-MX" sz="1700" b="0" i="0" dirty="0">
                <a:solidFill>
                  <a:srgbClr val="2B2B2B"/>
                </a:solidFill>
                <a:effectLst/>
                <a:latin typeface="Georgia" panose="02040502050405020303" pitchFamily="18" charset="0"/>
              </a:rPr>
              <a:t>  </a:t>
            </a:r>
            <a:r>
              <a:rPr lang="es-MX" sz="1700" b="0" i="0" dirty="0" err="1">
                <a:solidFill>
                  <a:srgbClr val="2B2B2B"/>
                </a:solidFill>
                <a:effectLst/>
                <a:latin typeface="Georgia" panose="02040502050405020303" pitchFamily="18" charset="0"/>
              </a:rPr>
              <a:t>Oigase</a:t>
            </a:r>
            <a:r>
              <a:rPr lang="es-MX" sz="1700" b="0" i="0" dirty="0">
                <a:solidFill>
                  <a:srgbClr val="2B2B2B"/>
                </a:solidFill>
                <a:effectLst/>
                <a:latin typeface="Georgia" panose="02040502050405020303" pitchFamily="18" charset="0"/>
              </a:rPr>
              <a:t> clamor de sus casas, cuando trajeres sobre ellos ejército de repente: porque cavaron hoyo para prenderme, y á mis pies han escondido lazos. </a:t>
            </a:r>
            <a:r>
              <a:rPr lang="es-MX" sz="1700" b="0" i="0" dirty="0">
                <a:solidFill>
                  <a:srgbClr val="999966"/>
                </a:solidFill>
                <a:effectLst/>
                <a:latin typeface="Segoe UI" panose="020B0502040204020203" pitchFamily="34" charset="0"/>
              </a:rPr>
              <a:t>23</a:t>
            </a:r>
            <a:r>
              <a:rPr lang="es-MX" sz="1700" b="0" i="0" dirty="0">
                <a:solidFill>
                  <a:srgbClr val="2B2B2B"/>
                </a:solidFill>
                <a:effectLst/>
                <a:latin typeface="Georgia" panose="02040502050405020303" pitchFamily="18" charset="0"/>
              </a:rPr>
              <a:t>  Mas tú, oh Jehová, </a:t>
            </a:r>
            <a:r>
              <a:rPr lang="es-MX" sz="1700" i="0" dirty="0">
                <a:solidFill>
                  <a:srgbClr val="2B2B2B"/>
                </a:solidFill>
                <a:effectLst/>
                <a:latin typeface="Georgia" panose="02040502050405020303" pitchFamily="18" charset="0"/>
              </a:rPr>
              <a:t>conoces</a:t>
            </a:r>
            <a:r>
              <a:rPr lang="es-MX" sz="1700" b="0" i="0" dirty="0">
                <a:solidFill>
                  <a:srgbClr val="2B2B2B"/>
                </a:solidFill>
                <a:effectLst/>
                <a:latin typeface="Georgia" panose="02040502050405020303" pitchFamily="18" charset="0"/>
              </a:rPr>
              <a:t> todo su consejo contra mí para muerte; no perdones su maldad, ni borres su pecado de delante de tu rostro: y tropiecen delante de ti; haz así con ellos en el </a:t>
            </a:r>
            <a:r>
              <a:rPr lang="es-MX" sz="1700" i="0" dirty="0">
                <a:solidFill>
                  <a:srgbClr val="2B2B2B"/>
                </a:solidFill>
                <a:effectLst/>
                <a:latin typeface="Georgia" panose="02040502050405020303" pitchFamily="18" charset="0"/>
              </a:rPr>
              <a:t>tiempo</a:t>
            </a:r>
            <a:r>
              <a:rPr lang="es-MX" sz="1700" b="0" i="0" dirty="0">
                <a:solidFill>
                  <a:srgbClr val="2B2B2B"/>
                </a:solidFill>
                <a:effectLst/>
                <a:latin typeface="Georgia" panose="02040502050405020303" pitchFamily="18" charset="0"/>
              </a:rPr>
              <a:t> de tu furor.</a:t>
            </a:r>
          </a:p>
        </p:txBody>
      </p:sp>
      <p:sp>
        <p:nvSpPr>
          <p:cNvPr id="5" name="Marcador de contenido 4">
            <a:extLst>
              <a:ext uri="{FF2B5EF4-FFF2-40B4-BE49-F238E27FC236}">
                <a16:creationId xmlns:a16="http://schemas.microsoft.com/office/drawing/2014/main" id="{0A34B4C8-44B7-4BF4-927C-08D0F2FCF06D}"/>
              </a:ext>
            </a:extLst>
          </p:cNvPr>
          <p:cNvSpPr>
            <a:spLocks noGrp="1"/>
          </p:cNvSpPr>
          <p:nvPr>
            <p:ph sz="half" idx="1"/>
          </p:nvPr>
        </p:nvSpPr>
        <p:spPr>
          <a:xfrm>
            <a:off x="267893" y="2371141"/>
            <a:ext cx="6419986" cy="4189145"/>
          </a:xfrm>
        </p:spPr>
        <p:txBody>
          <a:bodyPr>
            <a:normAutofit fontScale="92500" lnSpcReduction="10000"/>
          </a:bodyPr>
          <a:lstStyle/>
          <a:p>
            <a:r>
              <a:rPr lang="es-CL" dirty="0"/>
              <a:t>Jeremías en esta oración demuestra un carácter similar a Dios.</a:t>
            </a:r>
          </a:p>
          <a:p>
            <a:r>
              <a:rPr lang="es-CL" dirty="0"/>
              <a:t>Porque ahora Jeremías está pidiendo lo mismo que quiere hacer Dios con el pueblo.</a:t>
            </a:r>
          </a:p>
          <a:p>
            <a:r>
              <a:rPr lang="es-CL" dirty="0"/>
              <a:t>Jeremías primero pide que lo escuche a el y luego a sus enemigos.</a:t>
            </a:r>
          </a:p>
          <a:p>
            <a:r>
              <a:rPr lang="es-CL" dirty="0"/>
              <a:t>Jeremías hace una oración violenta sobre sus enemigos.</a:t>
            </a:r>
          </a:p>
          <a:p>
            <a:r>
              <a:rPr lang="es-CL" dirty="0"/>
              <a:t>En todo momento pide venganza pero de parte de Dios.</a:t>
            </a:r>
          </a:p>
          <a:p>
            <a:r>
              <a:rPr lang="es-CL" dirty="0"/>
              <a:t>Notamos que jeremías sabe que Dios es omnisciente además de Justo.</a:t>
            </a:r>
          </a:p>
          <a:p>
            <a:r>
              <a:rPr lang="es-CL" dirty="0"/>
              <a:t>Fíjense que Jeremías entiende bien el tiempo de Dios.</a:t>
            </a:r>
          </a:p>
        </p:txBody>
      </p:sp>
      <p:pic>
        <p:nvPicPr>
          <p:cNvPr id="8" name="Imagen 7" descr="Logotipo, Icono&#10;&#10;Descripción generada automáticamente">
            <a:extLst>
              <a:ext uri="{FF2B5EF4-FFF2-40B4-BE49-F238E27FC236}">
                <a16:creationId xmlns:a16="http://schemas.microsoft.com/office/drawing/2014/main" id="{4409D36B-9AFC-4DA7-95DA-AB668096B117}"/>
              </a:ext>
            </a:extLst>
          </p:cNvPr>
          <p:cNvPicPr>
            <a:picLocks noChangeAspect="1"/>
          </p:cNvPicPr>
          <p:nvPr/>
        </p:nvPicPr>
        <p:blipFill>
          <a:blip r:embed="rId3" cstate="print"/>
          <a:stretch>
            <a:fillRect/>
          </a:stretch>
        </p:blipFill>
        <p:spPr>
          <a:xfrm>
            <a:off x="10946114" y="149471"/>
            <a:ext cx="1097030" cy="983190"/>
          </a:xfrm>
          <a:prstGeom prst="rect">
            <a:avLst/>
          </a:prstGeom>
        </p:spPr>
      </p:pic>
      <p:pic>
        <p:nvPicPr>
          <p:cNvPr id="24578" name="Picture 2" descr="1a lect del libro del Profeta Jeremías 20,10-13. Domingo 25 de Junio de  2017. – Evangeliza Fuerte">
            <a:extLst>
              <a:ext uri="{FF2B5EF4-FFF2-40B4-BE49-F238E27FC236}">
                <a16:creationId xmlns:a16="http://schemas.microsoft.com/office/drawing/2014/main" id="{6E4297FC-6317-4892-A5CA-80DAD2B9D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591" y="1998870"/>
            <a:ext cx="5206409" cy="485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7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D1F134-B4A7-4D2E-B451-FFFCAD3D8E6C}"/>
              </a:ext>
            </a:extLst>
          </p:cNvPr>
          <p:cNvSpPr>
            <a:spLocks noGrp="1"/>
          </p:cNvSpPr>
          <p:nvPr>
            <p:ph type="title"/>
          </p:nvPr>
        </p:nvSpPr>
        <p:spPr>
          <a:xfrm>
            <a:off x="180753" y="31897"/>
            <a:ext cx="12011247" cy="1701210"/>
          </a:xfrm>
        </p:spPr>
        <p:txBody>
          <a:bodyPr/>
          <a:lstStyle/>
          <a:p>
            <a:r>
              <a:rPr lang="es-CL" sz="4400" dirty="0"/>
              <a:t>CONCLUSION: </a:t>
            </a:r>
            <a:r>
              <a:rPr lang="es-CL" sz="3200" dirty="0">
                <a:solidFill>
                  <a:srgbClr val="92D050"/>
                </a:solidFill>
              </a:rPr>
              <a:t>EL ALFARERO LE QUEDAN DOS ALTERNATIVAS; TIRARLO O VOLVER A FORMARLO</a:t>
            </a:r>
          </a:p>
        </p:txBody>
      </p:sp>
      <p:sp>
        <p:nvSpPr>
          <p:cNvPr id="3" name="Marcador de contenido 2">
            <a:extLst>
              <a:ext uri="{FF2B5EF4-FFF2-40B4-BE49-F238E27FC236}">
                <a16:creationId xmlns:a16="http://schemas.microsoft.com/office/drawing/2014/main" id="{EBD23C2B-8CFC-40B4-B68E-5D1F1C51C863}"/>
              </a:ext>
            </a:extLst>
          </p:cNvPr>
          <p:cNvSpPr>
            <a:spLocks noGrp="1"/>
          </p:cNvSpPr>
          <p:nvPr>
            <p:ph idx="1"/>
          </p:nvPr>
        </p:nvSpPr>
        <p:spPr>
          <a:xfrm>
            <a:off x="180753" y="2243470"/>
            <a:ext cx="12011247" cy="4614530"/>
          </a:xfrm>
        </p:spPr>
        <p:txBody>
          <a:bodyPr>
            <a:normAutofit/>
          </a:bodyPr>
          <a:lstStyle/>
          <a:p>
            <a:pPr algn="ctr">
              <a:buFont typeface="Wingdings" panose="05000000000000000000" pitchFamily="2" charset="2"/>
              <a:buChar char="ü"/>
            </a:pPr>
            <a:r>
              <a:rPr lang="es-CL" sz="2000" dirty="0">
                <a:solidFill>
                  <a:srgbClr val="FFC000"/>
                </a:solidFill>
              </a:rPr>
              <a:t>DIOS PREFIERE PERDONARNOS Y VOLVER A TRABAJARNOS.</a:t>
            </a:r>
          </a:p>
          <a:p>
            <a:pPr>
              <a:buFont typeface="Wingdings" panose="05000000000000000000" pitchFamily="2" charset="2"/>
              <a:buChar char="ü"/>
            </a:pPr>
            <a:r>
              <a:rPr lang="es-CL" dirty="0"/>
              <a:t>A) Somos trabajados por el evangelio, regenerados. </a:t>
            </a:r>
          </a:p>
          <a:p>
            <a:pPr marL="0" indent="0" algn="ctr">
              <a:buNone/>
            </a:pPr>
            <a:r>
              <a:rPr lang="es-CL" b="1" dirty="0"/>
              <a:t>Tito 3:5</a:t>
            </a:r>
          </a:p>
          <a:p>
            <a:pPr>
              <a:buFont typeface="Wingdings" panose="05000000000000000000" pitchFamily="2" charset="2"/>
              <a:buChar char="ü"/>
            </a:pPr>
            <a:r>
              <a:rPr lang="es-CL" dirty="0"/>
              <a:t>B) Somos Renacidos en una Nueva Criatura </a:t>
            </a:r>
          </a:p>
          <a:p>
            <a:pPr marL="0" indent="0" algn="ctr">
              <a:buNone/>
            </a:pPr>
            <a:r>
              <a:rPr lang="es-CL" b="1" dirty="0"/>
              <a:t>2° Corintios 5:17, 1° Pedro 1:23</a:t>
            </a:r>
          </a:p>
          <a:p>
            <a:pPr>
              <a:buFont typeface="Wingdings" panose="05000000000000000000" pitchFamily="2" charset="2"/>
              <a:buChar char="ü"/>
            </a:pPr>
            <a:r>
              <a:rPr lang="es-CL" dirty="0"/>
              <a:t>C) Nuestro entendimiento es Renovado transformado para entender su voluntad. </a:t>
            </a:r>
          </a:p>
          <a:p>
            <a:pPr marL="0" indent="0" algn="ctr">
              <a:buNone/>
            </a:pPr>
            <a:r>
              <a:rPr lang="es-CL" b="1" dirty="0"/>
              <a:t>Romanos 12:2</a:t>
            </a:r>
          </a:p>
          <a:p>
            <a:pPr>
              <a:buFont typeface="Wingdings" panose="05000000000000000000" pitchFamily="2" charset="2"/>
              <a:buChar char="ü"/>
            </a:pPr>
            <a:r>
              <a:rPr lang="es-CL" dirty="0"/>
              <a:t>D) Somos Transformados la imagen de Cristo </a:t>
            </a:r>
          </a:p>
          <a:p>
            <a:pPr marL="0" indent="0" algn="ctr">
              <a:buNone/>
            </a:pPr>
            <a:r>
              <a:rPr lang="es-CL" b="1" dirty="0"/>
              <a:t>2° Corintios 3:18</a:t>
            </a:r>
          </a:p>
        </p:txBody>
      </p:sp>
      <p:pic>
        <p:nvPicPr>
          <p:cNvPr id="4" name="Imagen 3" descr="Logotipo, Icono&#10;&#10;Descripción generada automáticamente">
            <a:extLst>
              <a:ext uri="{FF2B5EF4-FFF2-40B4-BE49-F238E27FC236}">
                <a16:creationId xmlns:a16="http://schemas.microsoft.com/office/drawing/2014/main" id="{5901D2AC-E57D-4CE0-A0E9-552BBBA2BEF4}"/>
              </a:ext>
            </a:extLst>
          </p:cNvPr>
          <p:cNvPicPr>
            <a:picLocks noChangeAspect="1"/>
          </p:cNvPicPr>
          <p:nvPr/>
        </p:nvPicPr>
        <p:blipFill>
          <a:blip r:embed="rId3" cstate="print"/>
          <a:stretch>
            <a:fillRect/>
          </a:stretch>
        </p:blipFill>
        <p:spPr>
          <a:xfrm>
            <a:off x="10807794" y="426823"/>
            <a:ext cx="1277881" cy="1145274"/>
          </a:xfrm>
          <a:prstGeom prst="rect">
            <a:avLst/>
          </a:prstGeom>
        </p:spPr>
      </p:pic>
    </p:spTree>
    <p:extLst>
      <p:ext uri="{BB962C8B-B14F-4D97-AF65-F5344CB8AC3E}">
        <p14:creationId xmlns:p14="http://schemas.microsoft.com/office/powerpoint/2010/main" val="233847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D1F134-B4A7-4D2E-B451-FFFCAD3D8E6C}"/>
              </a:ext>
            </a:extLst>
          </p:cNvPr>
          <p:cNvSpPr>
            <a:spLocks noGrp="1"/>
          </p:cNvSpPr>
          <p:nvPr>
            <p:ph type="title"/>
          </p:nvPr>
        </p:nvSpPr>
        <p:spPr>
          <a:xfrm>
            <a:off x="180753" y="31897"/>
            <a:ext cx="12011247" cy="1701210"/>
          </a:xfrm>
        </p:spPr>
        <p:txBody>
          <a:bodyPr/>
          <a:lstStyle/>
          <a:p>
            <a:r>
              <a:rPr lang="es-CL" sz="4400" dirty="0"/>
              <a:t>CONCLUSION: </a:t>
            </a:r>
            <a:r>
              <a:rPr lang="es-CL" sz="3200" dirty="0">
                <a:solidFill>
                  <a:srgbClr val="92D050"/>
                </a:solidFill>
              </a:rPr>
              <a:t>¡EXALTEMOS A NUESTRO ALFARERO POR SU EXCELENTE TRABAJO EN NOSOTROS!</a:t>
            </a:r>
          </a:p>
        </p:txBody>
      </p:sp>
      <p:sp>
        <p:nvSpPr>
          <p:cNvPr id="3" name="Marcador de contenido 2">
            <a:extLst>
              <a:ext uri="{FF2B5EF4-FFF2-40B4-BE49-F238E27FC236}">
                <a16:creationId xmlns:a16="http://schemas.microsoft.com/office/drawing/2014/main" id="{EBD23C2B-8CFC-40B4-B68E-5D1F1C51C863}"/>
              </a:ext>
            </a:extLst>
          </p:cNvPr>
          <p:cNvSpPr>
            <a:spLocks noGrp="1"/>
          </p:cNvSpPr>
          <p:nvPr>
            <p:ph idx="1"/>
          </p:nvPr>
        </p:nvSpPr>
        <p:spPr>
          <a:xfrm>
            <a:off x="180753" y="2243470"/>
            <a:ext cx="12011247" cy="4614530"/>
          </a:xfrm>
        </p:spPr>
        <p:txBody>
          <a:bodyPr>
            <a:normAutofit/>
          </a:bodyPr>
          <a:lstStyle/>
          <a:p>
            <a:pPr marL="0" indent="0" algn="ctr">
              <a:buNone/>
            </a:pPr>
            <a:r>
              <a:rPr lang="es-MX" b="1" i="1" u="sng" dirty="0">
                <a:effectLst>
                  <a:outerShdw blurRad="38100" dist="38100" dir="2700000" algn="tl">
                    <a:srgbClr val="000000">
                      <a:alpha val="43137"/>
                    </a:srgbClr>
                  </a:outerShdw>
                </a:effectLst>
              </a:rPr>
              <a:t>7  Tenemos empero este tesoro en vasos de barro, para que la alteza del poder sea de Dios, y no de nosotros:</a:t>
            </a:r>
          </a:p>
          <a:p>
            <a:pPr marL="0" indent="0">
              <a:buNone/>
            </a:pPr>
            <a:r>
              <a:rPr lang="es-MX" dirty="0"/>
              <a:t>8  Estando atribulados en todo, mas no angustiados; en apuros, mas no desesperamos;</a:t>
            </a:r>
          </a:p>
          <a:p>
            <a:pPr marL="0" indent="0">
              <a:buNone/>
            </a:pPr>
            <a:r>
              <a:rPr lang="es-MX" dirty="0"/>
              <a:t>9  Perseguidos, mas no desamparados; abatidos, mas no perecemos;</a:t>
            </a:r>
          </a:p>
          <a:p>
            <a:pPr marL="0" indent="0">
              <a:buNone/>
            </a:pPr>
            <a:r>
              <a:rPr lang="es-MX" dirty="0"/>
              <a:t>10  Llevando siempre por todas partes la muerte de Jesús en el cuerpo, para que también la vida de Jesús sea manifestada en nuestros cuerpos.</a:t>
            </a:r>
          </a:p>
          <a:p>
            <a:pPr marL="0" indent="0">
              <a:buNone/>
            </a:pPr>
            <a:r>
              <a:rPr lang="es-MX" dirty="0"/>
              <a:t>11  Porque nosotros que vivimos, siempre estamos entregados á muerte por Jesús, para que también la vida de Jesús sea manifestada en nuestra carne mortal.</a:t>
            </a:r>
          </a:p>
          <a:p>
            <a:pPr marL="0" indent="0">
              <a:buNone/>
            </a:pPr>
            <a:r>
              <a:rPr lang="es-MX" dirty="0"/>
              <a:t>12  De manera que la muerte obra en nosotros, y en vosotros la vida.</a:t>
            </a:r>
          </a:p>
          <a:p>
            <a:pPr marL="0" indent="0">
              <a:buNone/>
            </a:pPr>
            <a:r>
              <a:rPr lang="es-MX" dirty="0"/>
              <a:t>13  Empero teniendo el mismo espíritu de fe, conforme á lo que está escrito: Creí, por lo cual también hablé: nosotros también creemos, por lo cual también hablamos;</a:t>
            </a:r>
          </a:p>
          <a:p>
            <a:pPr marL="0" indent="0">
              <a:buNone/>
            </a:pPr>
            <a:r>
              <a:rPr lang="es-MX" dirty="0"/>
              <a:t>14  Estando ciertos que el que levantó al Señor Jesús, á nosotros también nos levantará por Jesús, y nos pondrá con vosotros.</a:t>
            </a:r>
            <a:endParaRPr lang="es-CL" dirty="0"/>
          </a:p>
        </p:txBody>
      </p:sp>
      <p:pic>
        <p:nvPicPr>
          <p:cNvPr id="4" name="Imagen 3" descr="Logotipo, Icono&#10;&#10;Descripción generada automáticamente">
            <a:extLst>
              <a:ext uri="{FF2B5EF4-FFF2-40B4-BE49-F238E27FC236}">
                <a16:creationId xmlns:a16="http://schemas.microsoft.com/office/drawing/2014/main" id="{5901D2AC-E57D-4CE0-A0E9-552BBBA2BEF4}"/>
              </a:ext>
            </a:extLst>
          </p:cNvPr>
          <p:cNvPicPr>
            <a:picLocks noChangeAspect="1"/>
          </p:cNvPicPr>
          <p:nvPr/>
        </p:nvPicPr>
        <p:blipFill>
          <a:blip r:embed="rId3" cstate="print"/>
          <a:stretch>
            <a:fillRect/>
          </a:stretch>
        </p:blipFill>
        <p:spPr>
          <a:xfrm>
            <a:off x="10914119" y="1160470"/>
            <a:ext cx="1277881" cy="1145274"/>
          </a:xfrm>
          <a:prstGeom prst="rect">
            <a:avLst/>
          </a:prstGeom>
        </p:spPr>
      </p:pic>
    </p:spTree>
    <p:extLst>
      <p:ext uri="{BB962C8B-B14F-4D97-AF65-F5344CB8AC3E}">
        <p14:creationId xmlns:p14="http://schemas.microsoft.com/office/powerpoint/2010/main" val="3274166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orma libre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5" name="Rectángulo 24">
            <a:extLst>
              <a:ext uri="{FF2B5EF4-FFF2-40B4-BE49-F238E27FC236}">
                <a16:creationId xmlns:a16="http://schemas.microsoft.com/office/drawing/2014/main" id="{0C2CC41E-4EEC-4D67-B433-E1CDC5879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153"/>
            <a:ext cx="12192001" cy="6880304"/>
          </a:xfrm>
          <a:prstGeom prst="rect">
            <a:avLst/>
          </a:prstGeom>
          <a:solidFill>
            <a:schemeClr val="accent1">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a:p>
        </p:txBody>
      </p:sp>
      <p:sp>
        <p:nvSpPr>
          <p:cNvPr id="27" name="Forma libre 22">
            <a:extLst>
              <a:ext uri="{FF2B5EF4-FFF2-40B4-BE49-F238E27FC236}">
                <a16:creationId xmlns:a16="http://schemas.microsoft.com/office/drawing/2014/main" id="{B114AB90-13F9-48EF-BFF7-7634459AA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a:p>
        </p:txBody>
      </p:sp>
      <p:sp>
        <p:nvSpPr>
          <p:cNvPr id="2" name="Título 1">
            <a:extLst>
              <a:ext uri="{FF2B5EF4-FFF2-40B4-BE49-F238E27FC236}">
                <a16:creationId xmlns:a16="http://schemas.microsoft.com/office/drawing/2014/main" id="{F266081D-517B-5D43-A7B4-E67DDEDC0B31}"/>
              </a:ext>
            </a:extLst>
          </p:cNvPr>
          <p:cNvSpPr>
            <a:spLocks noGrp="1"/>
          </p:cNvSpPr>
          <p:nvPr>
            <p:ph type="title"/>
          </p:nvPr>
        </p:nvSpPr>
        <p:spPr>
          <a:xfrm>
            <a:off x="810001" y="4902200"/>
            <a:ext cx="10572000" cy="694862"/>
          </a:xfrm>
        </p:spPr>
        <p:txBody>
          <a:bodyPr vert="horz" lIns="91440" tIns="45720" rIns="91440" bIns="45720" rtlCol="0" anchor="b">
            <a:normAutofit/>
          </a:bodyPr>
          <a:lstStyle/>
          <a:p>
            <a:pPr algn="l" rtl="0">
              <a:lnSpc>
                <a:spcPct val="90000"/>
              </a:lnSpc>
            </a:pPr>
            <a:r>
              <a:rPr lang="es-ES" sz="4000" dirty="0"/>
              <a:t>Verdad Bíblica</a:t>
            </a:r>
          </a:p>
        </p:txBody>
      </p:sp>
      <p:sp>
        <p:nvSpPr>
          <p:cNvPr id="4" name="CuadroTexto 3">
            <a:extLst>
              <a:ext uri="{FF2B5EF4-FFF2-40B4-BE49-F238E27FC236}">
                <a16:creationId xmlns:a16="http://schemas.microsoft.com/office/drawing/2014/main" id="{4DE03D6F-F5B9-426B-926F-F2FD6D581423}"/>
              </a:ext>
            </a:extLst>
          </p:cNvPr>
          <p:cNvSpPr txBox="1"/>
          <p:nvPr/>
        </p:nvSpPr>
        <p:spPr>
          <a:xfrm>
            <a:off x="1116417" y="1247651"/>
            <a:ext cx="9739423" cy="2769989"/>
          </a:xfrm>
          <a:prstGeom prst="rect">
            <a:avLst/>
          </a:prstGeom>
          <a:noFill/>
        </p:spPr>
        <p:txBody>
          <a:bodyPr wrap="square" rtlCol="0">
            <a:spAutoFit/>
          </a:bodyPr>
          <a:lstStyle/>
          <a:p>
            <a:pPr algn="ctr"/>
            <a:r>
              <a:rPr lang="es-CL" sz="4000" dirty="0">
                <a:solidFill>
                  <a:schemeClr val="tx1">
                    <a:lumMod val="95000"/>
                  </a:schemeClr>
                </a:solidFill>
                <a:latin typeface="Arial Rounded MT Bold" panose="020F0704030504030204" pitchFamily="34" charset="0"/>
              </a:rPr>
              <a:t>Así como el alfarero tiene total control sobre el barro, Dios tiene total </a:t>
            </a:r>
            <a:r>
              <a:rPr lang="es-CL" sz="5400" b="1" dirty="0">
                <a:solidFill>
                  <a:schemeClr val="tx1">
                    <a:lumMod val="95000"/>
                  </a:schemeClr>
                </a:solidFill>
                <a:latin typeface="Arial Rounded MT Bold" panose="020F0704030504030204" pitchFamily="34" charset="0"/>
              </a:rPr>
              <a:t>soberanía</a:t>
            </a:r>
            <a:r>
              <a:rPr lang="es-CL" sz="4000" dirty="0">
                <a:solidFill>
                  <a:schemeClr val="tx1">
                    <a:lumMod val="95000"/>
                  </a:schemeClr>
                </a:solidFill>
                <a:latin typeface="Arial Rounded MT Bold" panose="020F0704030504030204" pitchFamily="34" charset="0"/>
              </a:rPr>
              <a:t> sobre la vida de cada uno de nosotros.</a:t>
            </a:r>
          </a:p>
        </p:txBody>
      </p:sp>
      <p:pic>
        <p:nvPicPr>
          <p:cNvPr id="9" name="Imagen 8" descr="Logotipo, Icono&#10;&#10;Descripción generada automáticamente">
            <a:extLst>
              <a:ext uri="{FF2B5EF4-FFF2-40B4-BE49-F238E27FC236}">
                <a16:creationId xmlns:a16="http://schemas.microsoft.com/office/drawing/2014/main" id="{8F820892-388F-4559-8A61-08534E937309}"/>
              </a:ext>
            </a:extLst>
          </p:cNvPr>
          <p:cNvPicPr>
            <a:picLocks noChangeAspect="1"/>
          </p:cNvPicPr>
          <p:nvPr/>
        </p:nvPicPr>
        <p:blipFill>
          <a:blip r:embed="rId3" cstate="print"/>
          <a:stretch>
            <a:fillRect/>
          </a:stretch>
        </p:blipFill>
        <p:spPr>
          <a:xfrm>
            <a:off x="10743060" y="161694"/>
            <a:ext cx="1277881" cy="1145274"/>
          </a:xfrm>
          <a:prstGeom prst="rect">
            <a:avLst/>
          </a:prstGeom>
        </p:spPr>
      </p:pic>
      <p:sp>
        <p:nvSpPr>
          <p:cNvPr id="6" name="CuadroTexto 5">
            <a:extLst>
              <a:ext uri="{FF2B5EF4-FFF2-40B4-BE49-F238E27FC236}">
                <a16:creationId xmlns:a16="http://schemas.microsoft.com/office/drawing/2014/main" id="{B614B5D1-B631-44C2-81C3-82DFEE0F5EED}"/>
              </a:ext>
            </a:extLst>
          </p:cNvPr>
          <p:cNvSpPr txBox="1"/>
          <p:nvPr/>
        </p:nvSpPr>
        <p:spPr>
          <a:xfrm>
            <a:off x="8091377" y="4525094"/>
            <a:ext cx="298774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dirty="0"/>
              <a:t>GENESIS 2:7</a:t>
            </a:r>
          </a:p>
        </p:txBody>
      </p:sp>
      <p:sp>
        <p:nvSpPr>
          <p:cNvPr id="11" name="CuadroTexto 10">
            <a:extLst>
              <a:ext uri="{FF2B5EF4-FFF2-40B4-BE49-F238E27FC236}">
                <a16:creationId xmlns:a16="http://schemas.microsoft.com/office/drawing/2014/main" id="{30C01C75-EF79-4BFB-B7AF-3B5ED90D3B10}"/>
              </a:ext>
            </a:extLst>
          </p:cNvPr>
          <p:cNvSpPr txBox="1"/>
          <p:nvPr/>
        </p:nvSpPr>
        <p:spPr>
          <a:xfrm>
            <a:off x="8091377" y="5014560"/>
            <a:ext cx="298774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dirty="0"/>
              <a:t>ROMANOS 9:20-21</a:t>
            </a:r>
          </a:p>
        </p:txBody>
      </p:sp>
    </p:spTree>
    <p:extLst>
      <p:ext uri="{BB962C8B-B14F-4D97-AF65-F5344CB8AC3E}">
        <p14:creationId xmlns:p14="http://schemas.microsoft.com/office/powerpoint/2010/main" val="141583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6081D-517B-5D43-A7B4-E67DDEDC0B31}"/>
              </a:ext>
            </a:extLst>
          </p:cNvPr>
          <p:cNvSpPr>
            <a:spLocks noGrp="1"/>
          </p:cNvSpPr>
          <p:nvPr>
            <p:ph type="title"/>
          </p:nvPr>
        </p:nvSpPr>
        <p:spPr>
          <a:xfrm>
            <a:off x="810001" y="4902200"/>
            <a:ext cx="10572000" cy="694862"/>
          </a:xfrm>
        </p:spPr>
        <p:txBody>
          <a:bodyPr vert="horz" lIns="91440" tIns="45720" rIns="91440" bIns="45720" rtlCol="0" anchor="b">
            <a:normAutofit/>
          </a:bodyPr>
          <a:lstStyle/>
          <a:p>
            <a:pPr algn="l" rtl="0">
              <a:lnSpc>
                <a:spcPct val="90000"/>
              </a:lnSpc>
            </a:pPr>
            <a:r>
              <a:rPr lang="es-ES" sz="4000" dirty="0"/>
              <a:t>Verdad Bíblica</a:t>
            </a:r>
          </a:p>
        </p:txBody>
      </p:sp>
      <p:sp>
        <p:nvSpPr>
          <p:cNvPr id="4" name="CuadroTexto 3">
            <a:extLst>
              <a:ext uri="{FF2B5EF4-FFF2-40B4-BE49-F238E27FC236}">
                <a16:creationId xmlns:a16="http://schemas.microsoft.com/office/drawing/2014/main" id="{4DE03D6F-F5B9-426B-926F-F2FD6D581423}"/>
              </a:ext>
            </a:extLst>
          </p:cNvPr>
          <p:cNvSpPr txBox="1"/>
          <p:nvPr/>
        </p:nvSpPr>
        <p:spPr>
          <a:xfrm>
            <a:off x="1116417" y="1247651"/>
            <a:ext cx="9739423" cy="2554545"/>
          </a:xfrm>
          <a:prstGeom prst="rect">
            <a:avLst/>
          </a:prstGeom>
          <a:noFill/>
        </p:spPr>
        <p:txBody>
          <a:bodyPr wrap="square" rtlCol="0">
            <a:spAutoFit/>
          </a:bodyPr>
          <a:lstStyle/>
          <a:p>
            <a:pPr algn="ctr"/>
            <a:r>
              <a:rPr lang="es-CL" sz="4000" dirty="0">
                <a:solidFill>
                  <a:schemeClr val="tx1">
                    <a:lumMod val="95000"/>
                  </a:schemeClr>
                </a:solidFill>
                <a:latin typeface="Arial Rounded MT Bold" panose="020F0704030504030204" pitchFamily="34" charset="0"/>
              </a:rPr>
              <a:t>Así como el alfarero tiene total control sobre el barro, Dios tiene total soberanía sobre la vida de cada uno de nosotros.</a:t>
            </a:r>
          </a:p>
        </p:txBody>
      </p:sp>
      <p:pic>
        <p:nvPicPr>
          <p:cNvPr id="7" name="Imagen 6" descr="Logotipo, Icono&#10;&#10;Descripción generada automáticamente">
            <a:extLst>
              <a:ext uri="{FF2B5EF4-FFF2-40B4-BE49-F238E27FC236}">
                <a16:creationId xmlns:a16="http://schemas.microsoft.com/office/drawing/2014/main" id="{500E006E-CA08-427C-8A1B-DA273751A5C6}"/>
              </a:ext>
            </a:extLst>
          </p:cNvPr>
          <p:cNvPicPr>
            <a:picLocks noChangeAspect="1"/>
          </p:cNvPicPr>
          <p:nvPr/>
        </p:nvPicPr>
        <p:blipFill>
          <a:blip r:embed="rId3" cstate="print"/>
          <a:stretch>
            <a:fillRect/>
          </a:stretch>
        </p:blipFill>
        <p:spPr>
          <a:xfrm>
            <a:off x="10743060" y="161694"/>
            <a:ext cx="1277881" cy="1145274"/>
          </a:xfrm>
          <a:prstGeom prst="rect">
            <a:avLst/>
          </a:prstGeom>
        </p:spPr>
      </p:pic>
    </p:spTree>
    <p:extLst>
      <p:ext uri="{BB962C8B-B14F-4D97-AF65-F5344CB8AC3E}">
        <p14:creationId xmlns:p14="http://schemas.microsoft.com/office/powerpoint/2010/main" val="143447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1 Rectángulo"/>
          <p:cNvSpPr/>
          <p:nvPr/>
        </p:nvSpPr>
        <p:spPr>
          <a:xfrm>
            <a:off x="83288" y="1619518"/>
            <a:ext cx="12025424" cy="3785652"/>
          </a:xfrm>
          <a:prstGeom prst="rect">
            <a:avLst/>
          </a:prstGeom>
        </p:spPr>
        <p:txBody>
          <a:bodyPr wrap="square">
            <a:spAutoFit/>
          </a:bodyPr>
          <a:lstStyle/>
          <a:p>
            <a:pPr algn="ctr"/>
            <a:r>
              <a:rPr lang="es-MX" sz="4800" b="1" dirty="0">
                <a:solidFill>
                  <a:schemeClr val="accent6">
                    <a:lumMod val="40000"/>
                    <a:lumOff val="60000"/>
                  </a:schemeClr>
                </a:solidFill>
              </a:rPr>
              <a:t> ¿No podré yo hacer de vosotros como este alfarero, oh casa de Israel, dice Jehová? He aquí que como el barro en la mano del alfarero, así sois vosotros en mi mano, oh casa de Israel.</a:t>
            </a:r>
            <a:endParaRPr lang="es-CL" sz="4800" b="1" dirty="0">
              <a:solidFill>
                <a:schemeClr val="accent6">
                  <a:lumMod val="40000"/>
                  <a:lumOff val="60000"/>
                </a:schemeClr>
              </a:solidFill>
            </a:endParaRPr>
          </a:p>
        </p:txBody>
      </p:sp>
      <p:sp>
        <p:nvSpPr>
          <p:cNvPr id="3" name="2 Rectángulo"/>
          <p:cNvSpPr/>
          <p:nvPr/>
        </p:nvSpPr>
        <p:spPr>
          <a:xfrm>
            <a:off x="6970034" y="5611977"/>
            <a:ext cx="4948791" cy="923330"/>
          </a:xfrm>
          <a:prstGeom prst="rect">
            <a:avLst/>
          </a:prstGeom>
        </p:spPr>
        <p:txBody>
          <a:bodyPr wrap="none">
            <a:spAutoFit/>
          </a:bodyPr>
          <a:lstStyle/>
          <a:p>
            <a:r>
              <a:rPr lang="es-CL" sz="5400" b="1" dirty="0">
                <a:solidFill>
                  <a:schemeClr val="accent5"/>
                </a:solidFill>
              </a:rPr>
              <a:t>Jeremías 18:6</a:t>
            </a:r>
            <a:r>
              <a:rPr lang="es-CL" sz="5400" dirty="0">
                <a:solidFill>
                  <a:schemeClr val="accent5"/>
                </a:solidFill>
              </a:rPr>
              <a:t> </a:t>
            </a:r>
          </a:p>
        </p:txBody>
      </p:sp>
      <p:sp>
        <p:nvSpPr>
          <p:cNvPr id="4" name="3 Rectángulo"/>
          <p:cNvSpPr/>
          <p:nvPr/>
        </p:nvSpPr>
        <p:spPr>
          <a:xfrm>
            <a:off x="298580" y="428941"/>
            <a:ext cx="11103427" cy="923330"/>
          </a:xfrm>
          <a:prstGeom prst="rect">
            <a:avLst/>
          </a:prstGeom>
          <a:noFill/>
        </p:spPr>
        <p:txBody>
          <a:bodyPr wrap="square" lIns="91440" tIns="45720" rIns="91440" bIns="45720">
            <a:spAutoFit/>
          </a:bodyPr>
          <a:lstStyle/>
          <a:p>
            <a:pPr algn="ctr"/>
            <a:r>
              <a:rPr lang="es-ES" sz="5400" b="1" cap="none" spc="0" dirty="0">
                <a:ln w="17780" cmpd="sng">
                  <a:solidFill>
                    <a:srgbClr val="FFFFFF"/>
                  </a:solidFill>
                  <a:prstDash val="solid"/>
                  <a:miter lim="800000"/>
                </a:ln>
                <a:solidFill>
                  <a:schemeClr val="accent5"/>
                </a:solidFill>
                <a:effectLst>
                  <a:outerShdw blurRad="50800" algn="tl" rotWithShape="0">
                    <a:srgbClr val="000000"/>
                  </a:outerShdw>
                </a:effectLst>
              </a:rPr>
              <a:t>Versículo para Memorizar</a:t>
            </a:r>
          </a:p>
        </p:txBody>
      </p:sp>
      <p:pic>
        <p:nvPicPr>
          <p:cNvPr id="7" name="Imagen 6" descr="Logotipo, Icono&#10;&#10;Descripción generada automáticamente">
            <a:extLst>
              <a:ext uri="{FF2B5EF4-FFF2-40B4-BE49-F238E27FC236}">
                <a16:creationId xmlns:a16="http://schemas.microsoft.com/office/drawing/2014/main" id="{D368CBA9-179B-4586-9498-1E9C72BC0FB0}"/>
              </a:ext>
            </a:extLst>
          </p:cNvPr>
          <p:cNvPicPr>
            <a:picLocks noChangeAspect="1"/>
          </p:cNvPicPr>
          <p:nvPr/>
        </p:nvPicPr>
        <p:blipFill>
          <a:blip r:embed="rId2" cstate="print"/>
          <a:stretch>
            <a:fillRect/>
          </a:stretch>
        </p:blipFill>
        <p:spPr>
          <a:xfrm>
            <a:off x="10615539" y="161694"/>
            <a:ext cx="1277881" cy="1145274"/>
          </a:xfrm>
          <a:prstGeom prst="rect">
            <a:avLst/>
          </a:prstGeom>
        </p:spPr>
      </p:pic>
    </p:spTree>
    <p:extLst>
      <p:ext uri="{BB962C8B-B14F-4D97-AF65-F5344CB8AC3E}">
        <p14:creationId xmlns:p14="http://schemas.microsoft.com/office/powerpoint/2010/main" val="361038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05640-DB66-4FEA-98A4-E5DB6BF40EB5}"/>
              </a:ext>
            </a:extLst>
          </p:cNvPr>
          <p:cNvSpPr>
            <a:spLocks noGrp="1"/>
          </p:cNvSpPr>
          <p:nvPr>
            <p:ph type="title"/>
          </p:nvPr>
        </p:nvSpPr>
        <p:spPr/>
        <p:txBody>
          <a:bodyPr/>
          <a:lstStyle/>
          <a:p>
            <a:pPr marL="571500" indent="-571500">
              <a:buFont typeface="Wingdings" panose="05000000000000000000" pitchFamily="2" charset="2"/>
              <a:buChar char="Ø"/>
            </a:pPr>
            <a:r>
              <a:rPr lang="es-CL" dirty="0"/>
              <a:t>INTRODUCCION</a:t>
            </a:r>
          </a:p>
        </p:txBody>
      </p:sp>
      <p:pic>
        <p:nvPicPr>
          <p:cNvPr id="4" name="Imagen 3">
            <a:extLst>
              <a:ext uri="{FF2B5EF4-FFF2-40B4-BE49-F238E27FC236}">
                <a16:creationId xmlns:a16="http://schemas.microsoft.com/office/drawing/2014/main" id="{9133FB06-EDDB-4FBE-AE3B-11924CA5F6D4}"/>
              </a:ext>
            </a:extLst>
          </p:cNvPr>
          <p:cNvPicPr>
            <a:picLocks noChangeAspect="1"/>
          </p:cNvPicPr>
          <p:nvPr/>
        </p:nvPicPr>
        <p:blipFill>
          <a:blip r:embed="rId3"/>
          <a:stretch>
            <a:fillRect/>
          </a:stretch>
        </p:blipFill>
        <p:spPr>
          <a:xfrm>
            <a:off x="6974958" y="733647"/>
            <a:ext cx="4984744" cy="5903759"/>
          </a:xfrm>
          <a:prstGeom prst="rect">
            <a:avLst/>
          </a:prstGeom>
        </p:spPr>
      </p:pic>
      <p:sp>
        <p:nvSpPr>
          <p:cNvPr id="5" name="CuadroTexto 4">
            <a:extLst>
              <a:ext uri="{FF2B5EF4-FFF2-40B4-BE49-F238E27FC236}">
                <a16:creationId xmlns:a16="http://schemas.microsoft.com/office/drawing/2014/main" id="{19207E50-D922-410D-A8F7-1AEC2B260A8E}"/>
              </a:ext>
            </a:extLst>
          </p:cNvPr>
          <p:cNvSpPr txBox="1"/>
          <p:nvPr/>
        </p:nvSpPr>
        <p:spPr>
          <a:xfrm>
            <a:off x="988828" y="3337321"/>
            <a:ext cx="498474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L" sz="2400" dirty="0"/>
              <a:t>Un campesino tenia un burrito para ayudarle en su recorrido o trabajo diario. </a:t>
            </a:r>
          </a:p>
        </p:txBody>
      </p:sp>
      <p:pic>
        <p:nvPicPr>
          <p:cNvPr id="6" name="Imagen 5" descr="Logotipo, Icono&#10;&#10;Descripción generada automáticamente">
            <a:extLst>
              <a:ext uri="{FF2B5EF4-FFF2-40B4-BE49-F238E27FC236}">
                <a16:creationId xmlns:a16="http://schemas.microsoft.com/office/drawing/2014/main" id="{07DDD05A-9CC1-4734-B496-100B8CF188FD}"/>
              </a:ext>
            </a:extLst>
          </p:cNvPr>
          <p:cNvPicPr>
            <a:picLocks noChangeAspect="1"/>
          </p:cNvPicPr>
          <p:nvPr/>
        </p:nvPicPr>
        <p:blipFill>
          <a:blip r:embed="rId4" cstate="print"/>
          <a:stretch>
            <a:fillRect/>
          </a:stretch>
        </p:blipFill>
        <p:spPr>
          <a:xfrm>
            <a:off x="10681821" y="99167"/>
            <a:ext cx="1277881" cy="1145274"/>
          </a:xfrm>
          <a:prstGeom prst="rect">
            <a:avLst/>
          </a:prstGeom>
        </p:spPr>
      </p:pic>
    </p:spTree>
    <p:extLst>
      <p:ext uri="{BB962C8B-B14F-4D97-AF65-F5344CB8AC3E}">
        <p14:creationId xmlns:p14="http://schemas.microsoft.com/office/powerpoint/2010/main" val="39100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05640-DB66-4FEA-98A4-E5DB6BF40EB5}"/>
              </a:ext>
            </a:extLst>
          </p:cNvPr>
          <p:cNvSpPr>
            <a:spLocks noGrp="1"/>
          </p:cNvSpPr>
          <p:nvPr>
            <p:ph type="title"/>
          </p:nvPr>
        </p:nvSpPr>
        <p:spPr/>
        <p:txBody>
          <a:bodyPr/>
          <a:lstStyle/>
          <a:p>
            <a:pPr marL="571500" indent="-571500">
              <a:buFont typeface="Wingdings" panose="05000000000000000000" pitchFamily="2" charset="2"/>
              <a:buChar char="Ø"/>
            </a:pPr>
            <a:r>
              <a:rPr lang="es-CL" dirty="0"/>
              <a:t>INTRODUCCION</a:t>
            </a:r>
          </a:p>
        </p:txBody>
      </p:sp>
      <p:sp>
        <p:nvSpPr>
          <p:cNvPr id="5" name="CuadroTexto 4">
            <a:extLst>
              <a:ext uri="{FF2B5EF4-FFF2-40B4-BE49-F238E27FC236}">
                <a16:creationId xmlns:a16="http://schemas.microsoft.com/office/drawing/2014/main" id="{19207E50-D922-410D-A8F7-1AEC2B260A8E}"/>
              </a:ext>
            </a:extLst>
          </p:cNvPr>
          <p:cNvSpPr txBox="1"/>
          <p:nvPr/>
        </p:nvSpPr>
        <p:spPr>
          <a:xfrm>
            <a:off x="988828" y="3337321"/>
            <a:ext cx="498474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dirty="0"/>
              <a:t>Un amigo quería acompañarlo cierto día quizás para ayudarlo con su trabajo y se sube al carretón</a:t>
            </a:r>
          </a:p>
        </p:txBody>
      </p:sp>
      <p:pic>
        <p:nvPicPr>
          <p:cNvPr id="6" name="Imagen 5">
            <a:extLst>
              <a:ext uri="{FF2B5EF4-FFF2-40B4-BE49-F238E27FC236}">
                <a16:creationId xmlns:a16="http://schemas.microsoft.com/office/drawing/2014/main" id="{4872FDF9-06EC-4AD5-8097-D3FEE9C6B5AD}"/>
              </a:ext>
            </a:extLst>
          </p:cNvPr>
          <p:cNvPicPr>
            <a:picLocks noChangeAspect="1"/>
          </p:cNvPicPr>
          <p:nvPr/>
        </p:nvPicPr>
        <p:blipFill>
          <a:blip r:embed="rId3"/>
          <a:stretch>
            <a:fillRect/>
          </a:stretch>
        </p:blipFill>
        <p:spPr>
          <a:xfrm>
            <a:off x="6095999" y="2105247"/>
            <a:ext cx="5918975" cy="4752753"/>
          </a:xfrm>
          <a:prstGeom prst="rect">
            <a:avLst/>
          </a:prstGeom>
        </p:spPr>
      </p:pic>
      <p:pic>
        <p:nvPicPr>
          <p:cNvPr id="7" name="Imagen 6" descr="Logotipo, Icono&#10;&#10;Descripción generada automáticamente">
            <a:extLst>
              <a:ext uri="{FF2B5EF4-FFF2-40B4-BE49-F238E27FC236}">
                <a16:creationId xmlns:a16="http://schemas.microsoft.com/office/drawing/2014/main" id="{99C5522A-4639-41A7-B504-18A3666D7D4F}"/>
              </a:ext>
            </a:extLst>
          </p:cNvPr>
          <p:cNvPicPr>
            <a:picLocks noChangeAspect="1"/>
          </p:cNvPicPr>
          <p:nvPr/>
        </p:nvPicPr>
        <p:blipFill>
          <a:blip r:embed="rId4" cstate="print"/>
          <a:stretch>
            <a:fillRect/>
          </a:stretch>
        </p:blipFill>
        <p:spPr>
          <a:xfrm>
            <a:off x="10681821" y="99167"/>
            <a:ext cx="1277881" cy="1145274"/>
          </a:xfrm>
          <a:prstGeom prst="rect">
            <a:avLst/>
          </a:prstGeom>
        </p:spPr>
      </p:pic>
    </p:spTree>
    <p:extLst>
      <p:ext uri="{BB962C8B-B14F-4D97-AF65-F5344CB8AC3E}">
        <p14:creationId xmlns:p14="http://schemas.microsoft.com/office/powerpoint/2010/main" val="421892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05640-DB66-4FEA-98A4-E5DB6BF40EB5}"/>
              </a:ext>
            </a:extLst>
          </p:cNvPr>
          <p:cNvSpPr>
            <a:spLocks noGrp="1"/>
          </p:cNvSpPr>
          <p:nvPr>
            <p:ph type="title"/>
          </p:nvPr>
        </p:nvSpPr>
        <p:spPr/>
        <p:txBody>
          <a:bodyPr/>
          <a:lstStyle/>
          <a:p>
            <a:pPr marL="571500" indent="-571500">
              <a:buFont typeface="Wingdings" panose="05000000000000000000" pitchFamily="2" charset="2"/>
              <a:buChar char="Ø"/>
            </a:pPr>
            <a:r>
              <a:rPr lang="es-CL" dirty="0"/>
              <a:t>INTRODUCCION</a:t>
            </a:r>
          </a:p>
        </p:txBody>
      </p:sp>
      <p:sp>
        <p:nvSpPr>
          <p:cNvPr id="5" name="CuadroTexto 4">
            <a:extLst>
              <a:ext uri="{FF2B5EF4-FFF2-40B4-BE49-F238E27FC236}">
                <a16:creationId xmlns:a16="http://schemas.microsoft.com/office/drawing/2014/main" id="{19207E50-D922-410D-A8F7-1AEC2B260A8E}"/>
              </a:ext>
            </a:extLst>
          </p:cNvPr>
          <p:cNvSpPr txBox="1"/>
          <p:nvPr/>
        </p:nvSpPr>
        <p:spPr>
          <a:xfrm>
            <a:off x="810000" y="3252261"/>
            <a:ext cx="4984744"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MX" sz="2400" dirty="0"/>
              <a:t>El campesino deja todo listo para partir de viaje, pero antes toma una vara (pedazo de madera) y le da un golpe en la cabeza al burro.</a:t>
            </a:r>
          </a:p>
        </p:txBody>
      </p:sp>
      <p:pic>
        <p:nvPicPr>
          <p:cNvPr id="6" name="Imagen 5" descr="Logotipo, Icono&#10;&#10;Descripción generada automáticamente">
            <a:extLst>
              <a:ext uri="{FF2B5EF4-FFF2-40B4-BE49-F238E27FC236}">
                <a16:creationId xmlns:a16="http://schemas.microsoft.com/office/drawing/2014/main" id="{9EDA6835-9718-4A0D-AC34-84B73FC58A7A}"/>
              </a:ext>
            </a:extLst>
          </p:cNvPr>
          <p:cNvPicPr>
            <a:picLocks noChangeAspect="1"/>
          </p:cNvPicPr>
          <p:nvPr/>
        </p:nvPicPr>
        <p:blipFill>
          <a:blip r:embed="rId3" cstate="print"/>
          <a:stretch>
            <a:fillRect/>
          </a:stretch>
        </p:blipFill>
        <p:spPr>
          <a:xfrm>
            <a:off x="10681821" y="99167"/>
            <a:ext cx="1277881" cy="1145274"/>
          </a:xfrm>
          <a:prstGeom prst="rect">
            <a:avLst/>
          </a:prstGeom>
        </p:spPr>
      </p:pic>
      <p:pic>
        <p:nvPicPr>
          <p:cNvPr id="7" name="Imagen 6">
            <a:extLst>
              <a:ext uri="{FF2B5EF4-FFF2-40B4-BE49-F238E27FC236}">
                <a16:creationId xmlns:a16="http://schemas.microsoft.com/office/drawing/2014/main" id="{6F02F371-6462-47DB-BECB-4FA4AD823FD3}"/>
              </a:ext>
            </a:extLst>
          </p:cNvPr>
          <p:cNvPicPr>
            <a:picLocks noChangeAspect="1"/>
          </p:cNvPicPr>
          <p:nvPr/>
        </p:nvPicPr>
        <p:blipFill>
          <a:blip r:embed="rId4"/>
          <a:stretch>
            <a:fillRect/>
          </a:stretch>
        </p:blipFill>
        <p:spPr>
          <a:xfrm>
            <a:off x="6965374" y="1329070"/>
            <a:ext cx="4416624" cy="5364778"/>
          </a:xfrm>
          <a:prstGeom prst="rect">
            <a:avLst/>
          </a:prstGeom>
        </p:spPr>
      </p:pic>
    </p:spTree>
    <p:extLst>
      <p:ext uri="{BB962C8B-B14F-4D97-AF65-F5344CB8AC3E}">
        <p14:creationId xmlns:p14="http://schemas.microsoft.com/office/powerpoint/2010/main" val="168566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05640-DB66-4FEA-98A4-E5DB6BF40EB5}"/>
              </a:ext>
            </a:extLst>
          </p:cNvPr>
          <p:cNvSpPr>
            <a:spLocks noGrp="1"/>
          </p:cNvSpPr>
          <p:nvPr>
            <p:ph type="title"/>
          </p:nvPr>
        </p:nvSpPr>
        <p:spPr/>
        <p:txBody>
          <a:bodyPr/>
          <a:lstStyle/>
          <a:p>
            <a:pPr marL="571500" indent="-571500">
              <a:buFont typeface="Wingdings" panose="05000000000000000000" pitchFamily="2" charset="2"/>
              <a:buChar char="Ø"/>
            </a:pPr>
            <a:r>
              <a:rPr lang="es-CL" dirty="0"/>
              <a:t>INTRODUCCION</a:t>
            </a:r>
          </a:p>
        </p:txBody>
      </p:sp>
      <p:sp>
        <p:nvSpPr>
          <p:cNvPr id="5" name="CuadroTexto 4">
            <a:extLst>
              <a:ext uri="{FF2B5EF4-FFF2-40B4-BE49-F238E27FC236}">
                <a16:creationId xmlns:a16="http://schemas.microsoft.com/office/drawing/2014/main" id="{19207E50-D922-410D-A8F7-1AEC2B260A8E}"/>
              </a:ext>
            </a:extLst>
          </p:cNvPr>
          <p:cNvSpPr txBox="1"/>
          <p:nvPr/>
        </p:nvSpPr>
        <p:spPr>
          <a:xfrm>
            <a:off x="810000" y="3720093"/>
            <a:ext cx="498474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L" sz="2400" dirty="0"/>
              <a:t>El campesino se sienta en el carretón como sin nada hubiese pasado y comienza la marcha</a:t>
            </a:r>
          </a:p>
        </p:txBody>
      </p:sp>
      <p:pic>
        <p:nvPicPr>
          <p:cNvPr id="6" name="Imagen 5" descr="Logotipo, Icono&#10;&#10;Descripción generada automáticamente">
            <a:extLst>
              <a:ext uri="{FF2B5EF4-FFF2-40B4-BE49-F238E27FC236}">
                <a16:creationId xmlns:a16="http://schemas.microsoft.com/office/drawing/2014/main" id="{B025EA74-3D05-4AAF-B0E2-EFBB7F69DDAC}"/>
              </a:ext>
            </a:extLst>
          </p:cNvPr>
          <p:cNvPicPr>
            <a:picLocks noChangeAspect="1"/>
          </p:cNvPicPr>
          <p:nvPr/>
        </p:nvPicPr>
        <p:blipFill>
          <a:blip r:embed="rId3" cstate="print"/>
          <a:stretch>
            <a:fillRect/>
          </a:stretch>
        </p:blipFill>
        <p:spPr>
          <a:xfrm>
            <a:off x="10681821" y="99167"/>
            <a:ext cx="1277881" cy="1145274"/>
          </a:xfrm>
          <a:prstGeom prst="rect">
            <a:avLst/>
          </a:prstGeom>
        </p:spPr>
      </p:pic>
      <p:sp>
        <p:nvSpPr>
          <p:cNvPr id="3" name="AutoShape 2" descr="Two farmers riding on a wooden cart being pulled by a donkey. The scene is set in a rural countryside with a dirt path, fields of crops on either side, and a bright blue sky with a few fluffy clouds. The farmers are dressed in simple, traditional clothing and are holding tools like a hoe and a pitchfork. The donkey looks sturdy and focused, with the cart carrying a few sacks of produce. The overall atmosphere is peaceful and rustic.">
            <a:extLst>
              <a:ext uri="{FF2B5EF4-FFF2-40B4-BE49-F238E27FC236}">
                <a16:creationId xmlns:a16="http://schemas.microsoft.com/office/drawing/2014/main" id="{2CD79387-46CB-4EAA-B15B-6C8113ADD3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 name="Imagen 7">
            <a:extLst>
              <a:ext uri="{FF2B5EF4-FFF2-40B4-BE49-F238E27FC236}">
                <a16:creationId xmlns:a16="http://schemas.microsoft.com/office/drawing/2014/main" id="{CDAC719C-4EC1-4559-A1D6-87424A8786CE}"/>
              </a:ext>
            </a:extLst>
          </p:cNvPr>
          <p:cNvPicPr>
            <a:picLocks noChangeAspect="1"/>
          </p:cNvPicPr>
          <p:nvPr/>
        </p:nvPicPr>
        <p:blipFill>
          <a:blip r:embed="rId4"/>
          <a:stretch>
            <a:fillRect/>
          </a:stretch>
        </p:blipFill>
        <p:spPr>
          <a:xfrm>
            <a:off x="6248400" y="1548051"/>
            <a:ext cx="5564372" cy="5099858"/>
          </a:xfrm>
          <a:prstGeom prst="rect">
            <a:avLst/>
          </a:prstGeom>
        </p:spPr>
      </p:pic>
    </p:spTree>
    <p:extLst>
      <p:ext uri="{BB962C8B-B14F-4D97-AF65-F5344CB8AC3E}">
        <p14:creationId xmlns:p14="http://schemas.microsoft.com/office/powerpoint/2010/main" val="1567288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Office_41782099_TF22531373" id="{4025FF5F-35DC-4C73-A80E-76F785B05E1C}" vid="{7B282307-218B-4122-8AE6-882C53A5530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15C130-17B0-43C9-B99C-584294C40B5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E1812AF-5C4C-4B75-9015-C90088D3D4BF}">
  <ds:schemaRefs>
    <ds:schemaRef ds:uri="http://schemas.microsoft.com/sharepoint/v3/contenttype/forms"/>
  </ds:schemaRefs>
</ds:datastoreItem>
</file>

<file path=customXml/itemProps3.xml><?xml version="1.0" encoding="utf-8"?>
<ds:datastoreItem xmlns:ds="http://schemas.openxmlformats.org/officeDocument/2006/customXml" ds:itemID="{BF0B771C-53D0-4C6A-8C2A-F95E45907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de agencia</Template>
  <TotalTime>778</TotalTime>
  <Words>5282</Words>
  <Application>Microsoft Office PowerPoint</Application>
  <PresentationFormat>Panorámica</PresentationFormat>
  <Paragraphs>304</Paragraphs>
  <Slides>38</Slides>
  <Notes>30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38</vt:i4>
      </vt:variant>
    </vt:vector>
  </HeadingPairs>
  <TitlesOfParts>
    <vt:vector size="50" baseType="lpstr">
      <vt:lpstr>Aharoni</vt:lpstr>
      <vt:lpstr>Arial</vt:lpstr>
      <vt:lpstr>Arial Rounded MT Bold</vt:lpstr>
      <vt:lpstr>Calibri</vt:lpstr>
      <vt:lpstr>Century Gothic</vt:lpstr>
      <vt:lpstr>Georgia</vt:lpstr>
      <vt:lpstr>lato</vt:lpstr>
      <vt:lpstr>Segoe UI</vt:lpstr>
      <vt:lpstr>Verdana</vt:lpstr>
      <vt:lpstr>Wingdings</vt:lpstr>
      <vt:lpstr>Wingdings 2</vt:lpstr>
      <vt:lpstr>Citable</vt:lpstr>
      <vt:lpstr>DIOS NUESTRO ALFARERO</vt:lpstr>
      <vt:lpstr>Verdad bíblica: Clase Anterior</vt:lpstr>
      <vt:lpstr>Presentación de PowerPoint</vt:lpstr>
      <vt:lpstr>Verdad Bíblica</vt:lpstr>
      <vt:lpstr>Presentación de PowerPoint</vt:lpstr>
      <vt:lpstr>INTRODUCCION</vt:lpstr>
      <vt:lpstr>INTRODUCCION</vt:lpstr>
      <vt:lpstr>INTRODUCCION</vt:lpstr>
      <vt:lpstr>INTRODUCCION</vt:lpstr>
      <vt:lpstr>INTRODUCCION</vt:lpstr>
      <vt:lpstr>INTRODUCCION</vt:lpstr>
      <vt:lpstr>INTRODUCCION</vt:lpstr>
      <vt:lpstr>INTRODUCCION</vt:lpstr>
      <vt:lpstr>Esquema  Jeremías 18</vt:lpstr>
      <vt:lpstr>JEREMIAS 18:1-6</vt:lpstr>
      <vt:lpstr>1  LA palabra que fué á Jeremías de Jehová, diciendo: 2  Levántate, y vete á casa del alfarero, y allí te haré oir mis palabras. 3  Y descendí á casa del alfarero, y he aquí que él hacía obra sobre la rueda.</vt:lpstr>
      <vt:lpstr>EN LAS MANOS DEL ALFARERO</vt:lpstr>
      <vt:lpstr>¿Qué esta haciendo el alfarero?</vt:lpstr>
      <vt:lpstr>3  Y descendí á casa del alfarero, y he aquí que él hacía obra sobre la rueda.</vt:lpstr>
      <vt:lpstr>4  Y el vaso que él hacía de barro se quebró en la mano del alfarero; y tornó é hízolo otro vaso, según que al alfarero pareció mejor hacerlo.</vt:lpstr>
      <vt:lpstr>4  Y el vaso que él hacía de barro se quebró en la mano del alfarero; y tornó é hízolo otro vaso, según que al alfarero pareció mejor hacerlo.</vt:lpstr>
      <vt:lpstr>5  Entonces fué á mí palabra de Jehová, diciendo: 6  ¿No podré yo hacer de vosotros como este alfarero, oh casa de Israel, dice Jehová? He aquí que como el barro en la mano del alfarero, así sois vosotros en mi mano, oh casa de Israel.</vt:lpstr>
      <vt:lpstr>Himno 269 “Haz lo que quieras”</vt:lpstr>
      <vt:lpstr>¿En que nos moldea el señor?</vt:lpstr>
      <vt:lpstr>JEREMIAS 18:7-10</vt:lpstr>
      <vt:lpstr>7  En un instante hablaré contra gentes y contra reinos, para arrancar, y disipar, y destruir. 8  Empero si esas gentes se convirtieren de su maldad, de que habré hablado, yo me arrepentiré  del mal que había pensado hacerles. 9  Y en un instante hablaré de la gente y del reino, para edificar y para plantar; 10  Pero si hiciere lo malo delante de mis ojos, no oyendo mi voz, arrepentiréme del bien que  había determinado hacerle.</vt:lpstr>
      <vt:lpstr>7  En un instante hablaré contra gentes y contra reinos, para arrancar, y disipar, y destruir. 8  Empero si esas gentes se convirtieren de su maldad, de que habré hablado,  yo me arrepentiré del mal que había pensado hacerles. 9  Y en un instante hablaré de la gente y del reino, para edificar y para plantar; 10  Pero si hiciere lo malo delante de mis ojos, no oyendo mi voz, arrepentiréme  del bien que había determinado hacerle.</vt:lpstr>
      <vt:lpstr>JEREMIAS 18:11-12</vt:lpstr>
      <vt:lpstr>11  Ahora pues habla luego á todo hombre de Judá, y á los moradores de Jerusalem, diciendo: Así ha dicho Jehová: He aquí que yo dispongo mal contra vosotros, y trazo contra vosotros designios: conviértase ahora cada uno de su mal camino, y mejorad vuestros caminos y vuestras obras. 12  Y dijeron: Es por demás: porque en pos de nuestras imaginaciones hemos de ir, y hemos de hacer cada uno el pensamiento de su malvado corazón.</vt:lpstr>
      <vt:lpstr>JEREMIAS 18:13-17</vt:lpstr>
      <vt:lpstr>13  Por tanto, así dijo Jehová: Preguntad ahora á las gentes, quién tal haya oído. Gran fealdad ha hecho la virgen de Israel. 14  ¿Faltará la nieve del Líbano de la piedra del campo? ¿faltarán las aguas frías que corren de lejanas tierras? 15  Porque mi pueblo me ha olvidado, incensando á la vanidad, y hácenles tropezar en sus caminos, en las sendas antiguas, para que caminen por sendas, por camino no hollado;</vt:lpstr>
      <vt:lpstr>16  Para poner su tierra en desolación, y en silbos perpetuos; todo aquel que pasare por ella se maravillará, y meneará su cabeza. 17  Como viento solano los esparciré delante del enemigo; mostraréles las espaldas, y no el rostro, en el día de su perdición.</vt:lpstr>
      <vt:lpstr>JEREMIAS 18:18-23</vt:lpstr>
      <vt:lpstr>18  Y dijeron: Venid, y tracemos maquinaciones contra Jeremías; porque la ley no faltará del sacerdote, ni consejo del sabio, ni palabra del profeta. Venid é hirámoslo de lengua, y no miremos á todas sus palabras.</vt:lpstr>
      <vt:lpstr>19  Oh Jehová, mira por mí, y oye la voz de los que contienden conmigo. 20  ¿Dase mal por bien para que hayan cavado hoyo á mi alma? Acuérdate que me puse delante de ti para hablar bien por ellos, para apartar de ellos tu ira. 21  Por tanto, entrega sus hijos á hambre, y hazlos derramar por medio de la espada;  y queden  sus mujeres sin hijos, y viudas; y sus maridos  sean puestos á muerte, y sus jóvenes heridos á cuchillo en la guerra.  22  Oigase clamor de sus casas, cuando trajeres sobre ellos ejército de repente: porque cavaron hoyo para prenderme, y á mis pies han escondido lazos. 23  Mas tú, oh Jehová, conoces todo su consejo contra mí para muerte; no perdones su maldad, ni borres su pecado de delante de tu rostro: y tropiecen delante de ti; haz así con ellos en el tiempo de tu furor.</vt:lpstr>
      <vt:lpstr>CONCLUSION: EL ALFARERO LE QUEDAN DOS ALTERNATIVAS; TIRARLO O VOLVER A FORMARLO</vt:lpstr>
      <vt:lpstr>CONCLUSION: ¡EXALTEMOS A NUESTRO ALFARERO POR SU EXCELENTE TRABAJO EN NOSOTROS!</vt:lpstr>
      <vt:lpstr>Verdad Bíblica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DIOS NUESTRO ALFARERO</dc:title>
  <dc:creator>matias osses barria</dc:creator>
  <cp:lastModifiedBy>matias osses barria</cp:lastModifiedBy>
  <cp:revision>35</cp:revision>
  <dcterms:created xsi:type="dcterms:W3CDTF">2025-01-25T17:19:56Z</dcterms:created>
  <dcterms:modified xsi:type="dcterms:W3CDTF">2025-01-26T06:18:26Z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