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</p:sldMasterIdLst>
  <p:notesMasterIdLst>
    <p:notesMasterId r:id="rId30"/>
  </p:notesMasterIdLst>
  <p:sldIdLst>
    <p:sldId id="302" r:id="rId4"/>
    <p:sldId id="258" r:id="rId5"/>
    <p:sldId id="327" r:id="rId6"/>
    <p:sldId id="965" r:id="rId7"/>
    <p:sldId id="2630" r:id="rId8"/>
    <p:sldId id="2631" r:id="rId9"/>
    <p:sldId id="290" r:id="rId10"/>
    <p:sldId id="2641" r:id="rId11"/>
    <p:sldId id="2638" r:id="rId12"/>
    <p:sldId id="2642" r:id="rId13"/>
    <p:sldId id="2649" r:id="rId14"/>
    <p:sldId id="2648" r:id="rId15"/>
    <p:sldId id="2650" r:id="rId16"/>
    <p:sldId id="2643" r:id="rId17"/>
    <p:sldId id="2651" r:id="rId18"/>
    <p:sldId id="2644" r:id="rId19"/>
    <p:sldId id="2652" r:id="rId20"/>
    <p:sldId id="2645" r:id="rId21"/>
    <p:sldId id="2653" r:id="rId22"/>
    <p:sldId id="2646" r:id="rId23"/>
    <p:sldId id="2655" r:id="rId24"/>
    <p:sldId id="2654" r:id="rId25"/>
    <p:sldId id="291" r:id="rId26"/>
    <p:sldId id="2656" r:id="rId27"/>
    <p:sldId id="2657" r:id="rId28"/>
    <p:sldId id="2647" r:id="rId2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C829F-E19B-4BB3-8B13-9C3924B7D718}" type="datetimeFigureOut">
              <a:rPr lang="es-CL" smtClean="0"/>
              <a:t>01-09-2024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A802B-9B22-429F-B4BA-8567230311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270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95658-EA1F-4910-80AB-4DA76E16747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969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2819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7766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941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95658-EA1F-4910-80AB-4DA76E16747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95658-EA1F-4910-80AB-4DA76E16747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81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95658-EA1F-4910-80AB-4DA76E16747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44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643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0321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318EC-34B8-44CB-B572-CC6AFDF16BEC}" type="slidenum">
              <a:rPr lang="es-ES" noProof="0" smtClean="0"/>
              <a:t>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93658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2613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0" i="0" dirty="0">
                <a:solidFill>
                  <a:srgbClr val="414042"/>
                </a:solidFill>
                <a:effectLst/>
                <a:latin typeface="lato" panose="020F0502020204030203" pitchFamily="34" charset="0"/>
              </a:rPr>
              <a:t> En el resto del capítulo, dado que Dios invita repetidamente a Israel a regresar a Él, y el pensamiento de este regreso se presenta en un buen sentido, es mejor tomarlo como se expresa en la RV1960 – como una súplica de Dios a su pueblo para que</a:t>
            </a:r>
            <a:r>
              <a:rPr lang="es-MX" b="0" i="1" dirty="0">
                <a:solidFill>
                  <a:srgbClr val="414042"/>
                </a:solidFill>
                <a:effectLst/>
                <a:latin typeface="inherit"/>
              </a:rPr>
              <a:t> vuelvan</a:t>
            </a:r>
            <a:r>
              <a:rPr lang="es-MX" b="0" i="0" dirty="0">
                <a:solidFill>
                  <a:srgbClr val="414042"/>
                </a:solidFill>
                <a:effectLst/>
                <a:latin typeface="lato" panose="020F0502020204030203" pitchFamily="34" charset="0"/>
              </a:rPr>
              <a:t> a Él.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 AMOR DE DIOS ES INCONDICIONAL = la verdad bíblica </a:t>
            </a:r>
            <a:r>
              <a:rPr lang="es-MX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Sin embargo, a pesar de que hemos pecado, Dios nos ama incondicionalmente y siempre está dispuesto a perdonarnos y a recibirnos de vuelta. En el versículo, Dios le pregunta a su pueblo si ellos volverán a él después de haber sido infieles y haber fornicado con otros. Él les está dando la oportunidad de arrepentirse y volver a su presencia.</a:t>
            </a:r>
            <a:endParaRPr lang="es-MX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F318EC-34B8-44CB-B572-CC6AFDF16BE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043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3183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4573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543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BA5DE-9399-48B4-87F1-2A8EBDA40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6B8342-929A-454F-B4CB-BDC09B549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E9EB8F-7D78-49B6-934E-358F9E6A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01-09-2024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CFEA59-1ACA-4352-9DF3-16EBDAE8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9F5E64-B74E-42F5-86DA-B333EC00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501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100C06-7A88-4914-99EC-5B23B435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764192-4CF4-4D48-ABAD-97BBA83E8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7EDFE3-B168-4BD1-B44A-5467B97F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01-09-2024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20AC02-001B-4C83-9FF8-64757D63F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2975FD-C8BD-4AC8-9816-6C1E0F57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156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34C354-0EC5-4F33-B880-779B88659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DEE172-463A-4AE0-9AE1-39FBFF0D0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4FFE5-BE1E-41D0-9A61-A696CCFC4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01-09-2024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5EF1C7-2C16-4250-884A-D3B4E64C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81EFCB-2DEE-43D5-A1F9-05F11E8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675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+ Imag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rtlCol="0" anchor="ctr">
            <a:normAutofit/>
          </a:bodyPr>
          <a:lstStyle>
            <a:lvl1pPr algn="l">
              <a:defRPr lang="es-ES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63" name="Marcador de posición de imagen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algn="ctr">
              <a:defRPr lang="es-ES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insertar una imagen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1" name="Imagen 10" descr="Un patrón seleccionado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150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+ Subtítulo + Imagen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rtlCol="0" anchor="b">
            <a:normAutofit/>
          </a:bodyPr>
          <a:lstStyle>
            <a:lvl1pPr algn="l">
              <a:defRPr lang="es-ES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s-ES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agregar un subtítulo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upo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upo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upo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upo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upo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upo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63" name="Marcador de posición de imagen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es-ES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insertar una imagen</a:t>
            </a:r>
          </a:p>
        </p:txBody>
      </p:sp>
    </p:spTree>
    <p:extLst>
      <p:ext uri="{BB962C8B-B14F-4D97-AF65-F5344CB8AC3E}">
        <p14:creationId xmlns:p14="http://schemas.microsoft.com/office/powerpoint/2010/main" val="3600817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grpSp>
          <p:nvGrpSpPr>
            <p:cNvPr id="116" name="Grupo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upo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upo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upo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upo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upo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upo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upo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297" name="Gráfico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áfico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Conector recto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rtlCol="0" anchor="ctr"/>
          <a:lstStyle>
            <a:lvl1pPr algn="l">
              <a:defRPr lang="es-ES"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30687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rtlCol="0" anchor="b" anchorCtr="0"/>
          <a:lstStyle>
            <a:lvl1pPr>
              <a:defRPr lang="es-ES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s-ES" sz="2400"/>
            </a:lvl1pPr>
            <a:lvl2pPr marL="457200">
              <a:lnSpc>
                <a:spcPts val="2000"/>
              </a:lnSpc>
              <a:defRPr lang="es-ES" sz="1800"/>
            </a:lvl2pPr>
            <a:lvl3pPr marL="914400">
              <a:lnSpc>
                <a:spcPts val="2000"/>
              </a:lnSpc>
              <a:defRPr lang="es-ES" sz="1800"/>
            </a:lvl3pPr>
            <a:lvl4pPr marL="1371600">
              <a:lnSpc>
                <a:spcPts val="2000"/>
              </a:lnSpc>
              <a:defRPr lang="es-ES" sz="1800"/>
            </a:lvl4pPr>
            <a:lvl5pPr marL="1828800">
              <a:lnSpc>
                <a:spcPts val="20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20" name="Imagen 19" descr="Un patrón seleccionado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upo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upo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upo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upo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upo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upo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upo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9C9B4FAC-0AE5-4FDD-9B45-49F12FBE70E9}" type="datetime1">
              <a:rPr lang="es-ES" smtClean="0"/>
              <a:t>01/09/2024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4399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Imag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rtlCol="0" anchor="ctr">
            <a:normAutofit/>
          </a:bodyPr>
          <a:lstStyle>
            <a:lvl1pPr algn="l">
              <a:defRPr lang="es-ES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63" name="Marcador de posición de imagen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algn="ctr">
              <a:defRPr lang="es-ES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insertar una imagen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1" name="Imagen 10" descr="Un patrón seleccionado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86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Subtítulo + Imagen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rtlCol="0" anchor="b">
            <a:normAutofit/>
          </a:bodyPr>
          <a:lstStyle>
            <a:lvl1pPr algn="l">
              <a:defRPr lang="es-ES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s-ES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agregar un subtítulo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upo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upo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upo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upo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upo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upo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63" name="Marcador de posición de imagen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es-ES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insertar una imagen</a:t>
            </a:r>
          </a:p>
        </p:txBody>
      </p:sp>
    </p:spTree>
    <p:extLst>
      <p:ext uri="{BB962C8B-B14F-4D97-AF65-F5344CB8AC3E}">
        <p14:creationId xmlns:p14="http://schemas.microsoft.com/office/powerpoint/2010/main" val="420518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35" name="Imagen 34" descr="Un patrón seleccionado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áfico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upo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upo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upo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upo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upo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upo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upo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67" name="Marcador de fecha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2C2B5D10-01BA-46C4-A39E-A3A8F037168D}" type="datetime1">
              <a:rPr lang="es-ES" smtClean="0"/>
              <a:t>01/09/2024</a:t>
            </a:fld>
            <a:endParaRPr lang="es-ES" dirty="0"/>
          </a:p>
        </p:txBody>
      </p:sp>
      <p:sp>
        <p:nvSpPr>
          <p:cNvPr id="68" name="Marcador de pie de página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9" name="Marcador de número de diapositiva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es-ES"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lang="es-ES"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lang="es-ES"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lang="es-ES"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lang="es-ES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38202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Subtítul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28" name="Gráfico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áfico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73" name="Gráfico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Imagen 34" descr="Un patrón seleccionado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upo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upo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upo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upo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upo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upo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upo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upo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rtlCol="0" anchor="b">
            <a:normAutofit/>
          </a:bodyPr>
          <a:lstStyle>
            <a:lvl1pPr algn="l">
              <a:defRPr lang="es-ES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s-ES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agregar un subtítulo</a:t>
            </a:r>
          </a:p>
        </p:txBody>
      </p:sp>
      <p:sp>
        <p:nvSpPr>
          <p:cNvPr id="192" name="Marcador de fecha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3DE257B0-0B1B-40C0-890E-3AB8D284D4F0}" type="datetime1">
              <a:rPr lang="es-ES" smtClean="0"/>
              <a:t>01/09/2024</a:t>
            </a:fld>
            <a:endParaRPr lang="es-ES" dirty="0"/>
          </a:p>
        </p:txBody>
      </p:sp>
      <p:sp>
        <p:nvSpPr>
          <p:cNvPr id="193" name="Marcador de pie de página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194" name="Marcador de número de diapositiva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7186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7F252-AAEB-4399-9C09-BE7BF87F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238B7C-FD59-4A99-92E3-A467A0868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1679F9-4213-47B4-82F6-77F534E3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01-09-2024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550AD1-DF2C-4301-9772-5E56606E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69299F-E9A7-48EE-9E40-DD604C19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0819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2" name="Imagen 11" descr="Un patrón seleccionado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31" name="Gráfico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Marcador de fecha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177C618-E189-48F5-8AD3-BDEBDEC3F89A}" type="datetime1">
              <a:rPr lang="es-ES" smtClean="0"/>
              <a:t>01/09/2024</a:t>
            </a:fld>
            <a:endParaRPr lang="es-ES" dirty="0"/>
          </a:p>
        </p:txBody>
      </p:sp>
      <p:sp>
        <p:nvSpPr>
          <p:cNvPr id="33" name="Marcador de pie de página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34" name="Marcador de número de diapositiva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es-ES" sz="1800"/>
            </a:lvl1pPr>
            <a:lvl2pPr marL="457200">
              <a:lnSpc>
                <a:spcPts val="2000"/>
              </a:lnSpc>
              <a:defRPr lang="es-ES" sz="1800"/>
            </a:lvl2pPr>
            <a:lvl3pPr marL="914400">
              <a:lnSpc>
                <a:spcPts val="2000"/>
              </a:lnSpc>
              <a:defRPr lang="es-ES" sz="1800"/>
            </a:lvl3pPr>
            <a:lvl4pPr marL="1371600">
              <a:lnSpc>
                <a:spcPts val="2000"/>
              </a:lnSpc>
              <a:defRPr lang="es-ES" sz="1800"/>
            </a:lvl4pPr>
            <a:lvl5pPr marL="1828800">
              <a:lnSpc>
                <a:spcPts val="20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es-ES" sz="1800"/>
            </a:lvl1pPr>
            <a:lvl2pPr marL="457200">
              <a:lnSpc>
                <a:spcPts val="2000"/>
              </a:lnSpc>
              <a:defRPr lang="es-ES" sz="1800"/>
            </a:lvl2pPr>
            <a:lvl3pPr marL="914400">
              <a:lnSpc>
                <a:spcPts val="2000"/>
              </a:lnSpc>
              <a:defRPr lang="es-ES" sz="1800"/>
            </a:lvl3pPr>
            <a:lvl4pPr marL="1371600">
              <a:lnSpc>
                <a:spcPts val="2000"/>
              </a:lnSpc>
              <a:defRPr lang="es-ES" sz="1800"/>
            </a:lvl4pPr>
            <a:lvl5pPr marL="1828800">
              <a:lnSpc>
                <a:spcPts val="20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338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áfico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ángulo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ángulo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101" name="Forma libre: Forma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63" name="Forma libre: Forma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 rtlCol="0"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lang="es-ES" sz="1800"/>
            </a:lvl1pPr>
            <a:lvl2pPr>
              <a:lnSpc>
                <a:spcPts val="2000"/>
              </a:lnSpc>
              <a:defRPr lang="es-ES" sz="1800"/>
            </a:lvl2pPr>
            <a:lvl3pPr>
              <a:lnSpc>
                <a:spcPts val="2000"/>
              </a:lnSpc>
              <a:defRPr lang="es-ES" sz="1800"/>
            </a:lvl3pPr>
            <a:lvl4pPr>
              <a:lnSpc>
                <a:spcPts val="2000"/>
              </a:lnSpc>
              <a:defRPr lang="es-ES" sz="1800"/>
            </a:lvl4pPr>
            <a:lvl5pPr>
              <a:lnSpc>
                <a:spcPts val="20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None/>
              <a:defRPr lang="es-ES" sz="1800"/>
            </a:lvl1pPr>
            <a:lvl2pPr marL="457200">
              <a:lnSpc>
                <a:spcPts val="2000"/>
              </a:lnSpc>
              <a:defRPr lang="es-ES" sz="1800"/>
            </a:lvl2pPr>
            <a:lvl3pPr marL="914400">
              <a:lnSpc>
                <a:spcPts val="2000"/>
              </a:lnSpc>
              <a:defRPr lang="es-ES" sz="1800"/>
            </a:lvl3pPr>
            <a:lvl4pPr marL="1371600">
              <a:lnSpc>
                <a:spcPts val="2000"/>
              </a:lnSpc>
              <a:defRPr lang="es-ES" sz="1800"/>
            </a:lvl4pPr>
            <a:lvl5pPr marL="1828800">
              <a:lnSpc>
                <a:spcPts val="20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209" name="Marcador de fecha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40EB7AE-9D04-44B1-A2AD-3158528BDC2A}" type="datetime1">
              <a:rPr lang="es-ES" smtClean="0"/>
              <a:t>01/09/2024</a:t>
            </a:fld>
            <a:endParaRPr lang="es-ES" dirty="0"/>
          </a:p>
        </p:txBody>
      </p:sp>
      <p:sp>
        <p:nvSpPr>
          <p:cNvPr id="210" name="Marcador de pie de página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211" name="Marcador de número de diapositiva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8657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+ imag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l">
              <a:buNone/>
              <a:defRPr lang="es-ES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insertar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 rtlCol="0"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lang="es-ES"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lang="es-ES"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lang="es-ES"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lang="es-ES"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lang="es-ES"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9" name="Marcador de fecha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493E32AF-3FCE-46D9-8013-32EEE691EE0A}" type="datetime1">
              <a:rPr lang="es-ES" smtClean="0"/>
              <a:t>01/09/2024</a:t>
            </a:fld>
            <a:endParaRPr lang="es-ES" dirty="0"/>
          </a:p>
        </p:txBody>
      </p:sp>
      <p:sp>
        <p:nvSpPr>
          <p:cNvPr id="70" name="Marcador de pie de página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71" name="Marcador de número de diapositiva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ángulo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1170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+ Tab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7" name="Rectángulo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s-E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s-E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s-E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s-E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s-ES" sz="1800"/>
            </a:lvl5pPr>
          </a:lstStyle>
          <a:p>
            <a:pPr lvl="0" rtl="0"/>
            <a:r>
              <a:rPr lang="es-ES"/>
              <a:t>Haga clic para agregar texto </a:t>
            </a:r>
          </a:p>
          <a:p>
            <a:pPr marL="685800" lvl="1" indent="-228600" rtl="0"/>
            <a:r>
              <a:rPr lang="es-ES"/>
              <a:t>Segundo nivel</a:t>
            </a:r>
          </a:p>
          <a:p>
            <a:pPr marL="1143000" lvl="2" indent="-228600" rtl="0"/>
            <a:r>
              <a:rPr lang="es-ES"/>
              <a:t>Tercer nivel</a:t>
            </a:r>
          </a:p>
          <a:p>
            <a:pPr marL="1600200" lvl="3" indent="-228600" rtl="0"/>
            <a:r>
              <a:rPr lang="es-ES"/>
              <a:t>Cuarto nivel</a:t>
            </a:r>
          </a:p>
          <a:p>
            <a:pPr marL="2057400" lvl="4" indent="-228600" rtl="0"/>
            <a:r>
              <a:rPr lang="es-ES"/>
              <a:t>Quinto nivel</a:t>
            </a:r>
          </a:p>
        </p:txBody>
      </p:sp>
      <p:sp>
        <p:nvSpPr>
          <p:cNvPr id="8" name="Marcador de posición de tabla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 rtlCol="0"/>
          <a:lstStyle>
            <a:lvl1pPr>
              <a:defRPr lang="es-ES"/>
            </a:lvl1pPr>
          </a:lstStyle>
          <a:p>
            <a:pPr rtl="0"/>
            <a:r>
              <a:rPr lang="es-ES"/>
              <a:t>Haga clic en el icono para insertar una tabla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F52EB143-0484-4B4A-822A-8DC2C064522B}" type="datetime1">
              <a:rPr lang="es-ES" smtClean="0"/>
              <a:t>01/09/2024</a:t>
            </a:fld>
            <a:endParaRPr lang="es-ES" dirty="0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3683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48" name="Gráfico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áfico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s-ES"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lang="es-ES"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lang="es-ES"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lang="es-ES"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lang="es-ES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4" name="Marcador de texto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 rtlCol="0"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lang="es-ES"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lang="es-ES"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lang="es-ES"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lang="es-ES"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lang="es-ES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Haga clic para agregar texto 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3" name="Marcador de fecha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72E03785-F6E3-493F-956A-4BC16E39C284}" type="datetime1">
              <a:rPr lang="es-ES" smtClean="0"/>
              <a:t>01/09/2024</a:t>
            </a:fld>
            <a:endParaRPr lang="es-ES" dirty="0"/>
          </a:p>
        </p:txBody>
      </p:sp>
      <p:sp>
        <p:nvSpPr>
          <p:cNvPr id="64" name="Marcador de pie de página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5" name="Marcador de número de diapositiva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2514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5" name="Marcador de posición de tabla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 rtlCol="0"/>
          <a:lstStyle>
            <a:lvl1pPr>
              <a:defRPr lang="es-ES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s-ES"/>
            </a:pPr>
            <a:r>
              <a:rPr lang="es-ES"/>
              <a:t>Haga clic en el icono para insertar una tabla</a:t>
            </a:r>
          </a:p>
          <a:p>
            <a:pPr rtl="0"/>
            <a:endParaRPr lang="es-ES" dirty="0"/>
          </a:p>
        </p:txBody>
      </p:sp>
      <p:sp>
        <p:nvSpPr>
          <p:cNvPr id="7" name="Rectángulo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20B67A72-3A57-4FB3-90CC-3D658B9B24C0}" type="datetime1">
              <a:rPr lang="es-ES" smtClean="0"/>
              <a:t>01/09/2024</a:t>
            </a:fld>
            <a:endParaRPr lang="es-ES" dirty="0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9498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ido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grpSp>
          <p:nvGrpSpPr>
            <p:cNvPr id="116" name="Grupo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upo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upo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upo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upo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upo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upo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upo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297" name="Gráfico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áfico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Conector recto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rtlCol="0" anchor="b">
            <a:normAutofit/>
          </a:bodyPr>
          <a:lstStyle>
            <a:lvl1pPr algn="l">
              <a:defRPr lang="es-ES" sz="44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s-ES" sz="1800">
                <a:solidFill>
                  <a:schemeClr val="tx2"/>
                </a:solidFill>
              </a:defRPr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agregar un subtítulo</a:t>
            </a:r>
          </a:p>
        </p:txBody>
      </p:sp>
    </p:spTree>
    <p:extLst>
      <p:ext uri="{BB962C8B-B14F-4D97-AF65-F5344CB8AC3E}">
        <p14:creationId xmlns:p14="http://schemas.microsoft.com/office/powerpoint/2010/main" val="908696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966507B8-1A43-45DB-883C-4D7009693914}" type="datetime1">
              <a:rPr lang="es-ES" noProof="0" smtClean="0"/>
              <a:t>01/09/2024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330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A0FAE-AD92-41DD-AA9F-B3B13C99392D}" type="datetime1">
              <a:rPr lang="es-ES" noProof="0" smtClean="0"/>
              <a:t>01/09/2024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89620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67418A-C969-44FC-A7CA-B2BBC1A36E05}" type="datetime1">
              <a:rPr lang="es-ES" noProof="0" smtClean="0"/>
              <a:t>01/09/2024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7" name="Conector recto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71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42371-B8E3-43B9-BA50-F347BD93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19D69-DF1F-4275-B6A4-0EB28610A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680D3-4C2D-4503-B751-DB52D69B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01-09-2024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3273F8-2D7F-49D5-85D0-A0EF7869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1D612-99C9-4F06-8BE9-B8E8E199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3592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7BF3C1-A2F9-41AD-B98F-1D0FDB7E4268}" type="datetime1">
              <a:rPr lang="es-ES" noProof="0" smtClean="0"/>
              <a:t>01/09/2024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25129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17B95E-37BB-40DC-A15E-D59313D48F1D}" type="datetime1">
              <a:rPr lang="es-ES" noProof="0" smtClean="0"/>
              <a:t>01/09/2024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91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F2FDBB-2231-4A11-86CB-CBF5B933D543}" type="datetime1">
              <a:rPr lang="es-ES" noProof="0" smtClean="0"/>
              <a:t>01/09/2024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42879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3E6435-CD17-49CC-9648-997D505B5E9D}" type="datetime1">
              <a:rPr lang="es-ES" noProof="0" smtClean="0"/>
              <a:t>01/09/2024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1028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DC35B1-7852-4B6F-9316-4A9A644EFFD3}" type="datetime1">
              <a:rPr lang="es-ES" noProof="0" smtClean="0"/>
              <a:t>01/09/2024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96624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792FA3-6961-49B9-B591-727F29322DC8}" type="datetime1">
              <a:rPr lang="es-ES" noProof="0" smtClean="0"/>
              <a:t>01/09/2024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07575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2450A2-8C6B-453D-AD7E-05EF850C4BB7}" type="datetime1">
              <a:rPr lang="es-ES" noProof="0" smtClean="0"/>
              <a:t>01/09/2024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85768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633F54-48B9-465B-924F-FEBA8E9B593E}" type="datetime1">
              <a:rPr lang="es-ES" noProof="0" smtClean="0"/>
              <a:t>01/09/2024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0208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A5E4F-B45D-47B4-93DA-5FD1725B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1C5609-2D8D-4E52-9E6B-507DFA0DE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786D31-A3CE-4325-B573-5F72A93C3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C274C2-377D-4615-A98A-9AD57ECE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01-09-2024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E6B053-0C2B-4CE3-A333-0B596F54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289354-7690-4EBD-B1CA-8035800C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669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29D74-D663-4CDB-921E-C83C9AAA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27021F-142F-46AE-9418-79F374956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4665F6-512E-4A0A-B8A1-B436B38B6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1B5649-47F5-4B26-B396-E100CDC77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CB0B3D2-3DDD-4A6B-8D4C-E36FC8927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6C51736-DDB9-400E-8D72-E0A3A4BA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01-09-2024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236A790-8626-4987-BF05-933B33F5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B66876-CF7F-4F12-9F50-1AEFE0CA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652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7B45B-4FC7-40DD-8BDA-166414CE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9FCDC0-EEE6-47B7-9FC8-4E90F733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01-09-2024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04C0E0-AF5B-4A55-BE1E-482CD6F6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B730A9-8AD6-4F78-9492-89027B46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297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99022F2-6D1C-488C-8C32-1DE02598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01-09-2024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B6B7EC3-C4CD-4B34-AD45-5ED07538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C4E33E-BD7B-49EE-90A6-3590C4BE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82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E7886-0499-4FAA-990B-CAFBE90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FC3612-ED3C-4D5B-BC0D-92F87C464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446A19-D8F6-471B-A77A-36C605548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30EA07-6306-47BE-AA8A-AAE161C3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01-09-2024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F2863D-BA0B-4D9E-9EE8-5A4A14095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B0D37D-0771-4662-90FA-E226F0C0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862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EE850-5A45-4819-A0ED-BC33E449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D40CF9-8AF5-49A6-8C26-81FB63462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E3A0C8-E8E7-4169-BE2E-FFE97BA9D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B7F1B2-E1B6-4B58-B1D1-E0AF4BF6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01-09-2024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3F9ACE-85FE-4D81-8575-DAD7AAACD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11478B-2192-4BE8-8A67-472598AF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591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5EC981-1D8B-4A3C-B282-B4E9E369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145E6B-C27C-48DC-B7E3-4152D07ED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7FABC0-D7D4-4541-811A-B93349547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4D0B0-8229-4E3E-9688-4D21C6F1B427}" type="datetimeFigureOut">
              <a:rPr lang="es-CL" smtClean="0"/>
              <a:t>01-09-2024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76A0E6-A3F3-4DF3-BD60-1D5F7DA35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2A14B3-4B84-444E-8D19-3C0FED9BF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054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3DAC8E4-6DEF-4C1E-98BC-5D4BE770117D}" type="datetime1">
              <a:rPr lang="es-ES" smtClean="0"/>
              <a:t>01/09/2024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ES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s-ES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644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>
          <p15:clr>
            <a:srgbClr val="5ACBF0"/>
          </p15:clr>
        </p15:guide>
        <p15:guide id="2" pos="1920">
          <p15:clr>
            <a:srgbClr val="F26B43"/>
          </p15:clr>
        </p15:guide>
        <p15:guide id="3" pos="5760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pos="1272">
          <p15:clr>
            <a:srgbClr val="9FCC3B"/>
          </p15:clr>
        </p15:guide>
        <p15:guide id="6" pos="2544">
          <p15:clr>
            <a:srgbClr val="9FCC3B"/>
          </p15:clr>
        </p15:guide>
        <p15:guide id="7" pos="5112">
          <p15:clr>
            <a:srgbClr val="9FCC3B"/>
          </p15:clr>
        </p15:guide>
        <p15:guide id="8" pos="6408">
          <p15:clr>
            <a:srgbClr val="9FCC3B"/>
          </p15:clr>
        </p15:guide>
        <p15:guide id="9" pos="3940">
          <p15:clr>
            <a:srgbClr val="F26B43"/>
          </p15:clr>
        </p15:guide>
        <p15:guide id="10" pos="7104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C5908AD2-DC5C-4B0C-B382-8561220626F4}" type="datetime1">
              <a:rPr lang="es-ES" noProof="0" smtClean="0"/>
              <a:t>01/09/2024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4319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paralela.com/jeremiah/3-7.htm" TargetMode="External"/><Relationship Id="rId2" Type="http://schemas.openxmlformats.org/officeDocument/2006/relationships/hyperlink" Target="https://bibliaparalela.com/jeremiah/3-6.htm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bibliaparalela.com/jeremiah/3-10.htm" TargetMode="External"/><Relationship Id="rId5" Type="http://schemas.openxmlformats.org/officeDocument/2006/relationships/hyperlink" Target="https://bibliaparalela.com/jeremiah/3-9.htm" TargetMode="External"/><Relationship Id="rId4" Type="http://schemas.openxmlformats.org/officeDocument/2006/relationships/hyperlink" Target="https://bibliaparalela.com/jeremiah/3-8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paralela.com/jeremiah/3-12.htm" TargetMode="External"/><Relationship Id="rId2" Type="http://schemas.openxmlformats.org/officeDocument/2006/relationships/hyperlink" Target="https://bibliaparalela.com/jeremiah/3-11.htm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bibliaparalela.com/jeremiah/3-13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paralela.com/jeremiah/3-15.htm" TargetMode="External"/><Relationship Id="rId2" Type="http://schemas.openxmlformats.org/officeDocument/2006/relationships/hyperlink" Target="https://bibliaparalela.com/jeremiah/3-14.htm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paralela.com/jeremiah/3-17.htm" TargetMode="External"/><Relationship Id="rId2" Type="http://schemas.openxmlformats.org/officeDocument/2006/relationships/hyperlink" Target="https://bibliaparalela.com/jeremiah/3-16.htm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paralela.com/jeremiah/3-19.htm" TargetMode="External"/><Relationship Id="rId2" Type="http://schemas.openxmlformats.org/officeDocument/2006/relationships/hyperlink" Target="https://bibliaparalela.com/jeremiah/3-18.htm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bibliaparalela.com/jeremiah/3-20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paralela.com/jeremiah/3-22.htm" TargetMode="External"/><Relationship Id="rId2" Type="http://schemas.openxmlformats.org/officeDocument/2006/relationships/hyperlink" Target="https://bibliaparalela.com/jeremiah/3-21.htm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bibliaparalela.com/jeremiah/3-25.htm" TargetMode="External"/><Relationship Id="rId5" Type="http://schemas.openxmlformats.org/officeDocument/2006/relationships/hyperlink" Target="https://bibliaparalela.com/jeremiah/3-24.htm" TargetMode="External"/><Relationship Id="rId4" Type="http://schemas.openxmlformats.org/officeDocument/2006/relationships/hyperlink" Target="https://bibliaparalela.com/jeremiah/3-23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bibliaparalela.com/luke/12-48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677918"/>
            <a:ext cx="6856292" cy="3590596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algn="ctr" rtl="0"/>
            <a:r>
              <a:rPr lang="es-ES" dirty="0"/>
              <a:t>PROFETA Y LIBRO DE </a:t>
            </a:r>
            <a:br>
              <a:rPr lang="es-ES" dirty="0"/>
            </a:br>
            <a:r>
              <a:rPr lang="es-ES" sz="8000" dirty="0">
                <a:solidFill>
                  <a:srgbClr val="FFC000"/>
                </a:solidFill>
              </a:rPr>
              <a:t>JEREMÍAS</a:t>
            </a:r>
            <a:endParaRPr lang="es-ES" dirty="0">
              <a:solidFill>
                <a:srgbClr val="FFC000"/>
              </a:solidFill>
            </a:endParaRPr>
          </a:p>
        </p:txBody>
      </p:sp>
      <p:pic>
        <p:nvPicPr>
          <p:cNvPr id="3" name="Imagen 2" descr="Logotipo, Icono&#10;&#10;Descripción generada automáticamente">
            <a:extLst>
              <a:ext uri="{FF2B5EF4-FFF2-40B4-BE49-F238E27FC236}">
                <a16:creationId xmlns:a16="http://schemas.microsoft.com/office/drawing/2014/main" id="{2DBFB730-EAF2-5656-F8D9-9AE9B611A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119" y="69945"/>
            <a:ext cx="1277881" cy="11452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D94D764-F059-4D6B-A887-F35529D19CC2}"/>
              </a:ext>
            </a:extLst>
          </p:cNvPr>
          <p:cNvSpPr txBox="1"/>
          <p:nvPr/>
        </p:nvSpPr>
        <p:spPr>
          <a:xfrm>
            <a:off x="8202967" y="4785064"/>
            <a:ext cx="390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92D050"/>
                </a:solidFill>
              </a:rPr>
              <a:t>Capítulo 3:6-25</a:t>
            </a:r>
          </a:p>
          <a:p>
            <a:r>
              <a:rPr lang="es-CL" sz="2400" b="1" dirty="0">
                <a:solidFill>
                  <a:srgbClr val="92D050"/>
                </a:solidFill>
              </a:rPr>
              <a:t>Fecha: 01/09/2024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4738" y="1714500"/>
            <a:ext cx="10107662" cy="1170215"/>
          </a:xfrm>
        </p:spPr>
        <p:txBody>
          <a:bodyPr rtlCol="0">
            <a:normAutofit fontScale="90000"/>
          </a:bodyPr>
          <a:lstStyle>
            <a:defPPr>
              <a:defRPr lang="es-ES"/>
            </a:defPPr>
          </a:lstStyle>
          <a:p>
            <a:pPr rtl="0"/>
            <a:br>
              <a:rPr lang="es-ES" b="1" dirty="0">
                <a:latin typeface="Centaur" panose="02030504050205020304" pitchFamily="18" charset="0"/>
              </a:rPr>
            </a:br>
            <a:br>
              <a:rPr lang="es-ES" b="1" dirty="0">
                <a:latin typeface="Centaur" panose="02030504050205020304" pitchFamily="18" charset="0"/>
              </a:rPr>
            </a:br>
            <a:r>
              <a:rPr lang="es-ES" b="1" dirty="0">
                <a:latin typeface="Centaur" panose="02030504050205020304" pitchFamily="18" charset="0"/>
              </a:rPr>
              <a:t>repaso:</a:t>
            </a:r>
            <a:br>
              <a:rPr lang="es-ES" b="1" dirty="0">
                <a:latin typeface="Centaur" panose="02030504050205020304" pitchFamily="18" charset="0"/>
              </a:rPr>
            </a:br>
            <a:br>
              <a:rPr lang="es-ES" b="1" dirty="0">
                <a:latin typeface="Centaur" panose="02030504050205020304" pitchFamily="18" charset="0"/>
              </a:rPr>
            </a:br>
            <a:r>
              <a:rPr lang="es-ES" b="1" dirty="0">
                <a:latin typeface="Centaur" panose="02030504050205020304" pitchFamily="18" charset="0"/>
              </a:rPr>
              <a:t>la infidelidad de Israel y sus consecuencias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118" y="4137433"/>
            <a:ext cx="7348439" cy="2176281"/>
          </a:xfrm>
        </p:spPr>
        <p:txBody>
          <a:bodyPr rtlCol="0">
            <a:normAutofit lnSpcReduction="10000"/>
          </a:bodyPr>
          <a:lstStyle>
            <a:defPPr>
              <a:defRPr lang="es-ES"/>
            </a:defPPr>
          </a:lstStyle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1-5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Inmoralidad e idolatría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arrepentimiento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Invitación a volver</a:t>
            </a: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Logotipo, Icono&#10;&#10;Descripción generada automáticamente">
            <a:extLst>
              <a:ext uri="{FF2B5EF4-FFF2-40B4-BE49-F238E27FC236}">
                <a16:creationId xmlns:a16="http://schemas.microsoft.com/office/drawing/2014/main" id="{637A54B3-6232-D4C9-5D86-CBCBA60C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83" y="4570863"/>
            <a:ext cx="1277881" cy="11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8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885B3-6294-E4CE-ED49-7B73C0DA8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111" y="1789892"/>
            <a:ext cx="4201664" cy="224795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Centaur" panose="02030504050205020304" pitchFamily="18" charset="0"/>
              </a:rPr>
              <a:t>1, Judá comparado con Israel</a:t>
            </a:r>
            <a:br>
              <a:rPr lang="es-ES" b="1" dirty="0">
                <a:latin typeface="Centaur" panose="02030504050205020304" pitchFamily="18" charset="0"/>
              </a:rPr>
            </a:br>
            <a:br>
              <a:rPr lang="es-ES" b="1" dirty="0">
                <a:latin typeface="Centaur" panose="02030504050205020304" pitchFamily="18" charset="0"/>
              </a:rPr>
            </a:br>
            <a:br>
              <a:rPr lang="es-ES" b="1" dirty="0">
                <a:latin typeface="Centaur" panose="02030504050205020304" pitchFamily="18" charset="0"/>
              </a:rPr>
            </a:br>
            <a:r>
              <a:rPr lang="es-ES" b="1" dirty="0">
                <a:latin typeface="Centaur" panose="02030504050205020304" pitchFamily="18" charset="0"/>
              </a:rPr>
              <a:t>Jeremías 3:6-10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5700A9-5BCC-315F-A5B5-537D23E5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2738" y="389298"/>
            <a:ext cx="7308188" cy="3836309"/>
          </a:xfrm>
        </p:spPr>
        <p:txBody>
          <a:bodyPr>
            <a:noAutofit/>
          </a:bodyPr>
          <a:lstStyle/>
          <a:p>
            <a:r>
              <a:rPr lang="es-ES" sz="2000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2"/>
              </a:rPr>
              <a:t>6</a:t>
            </a:r>
            <a:r>
              <a:rPr lang="es-ES" sz="2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</a:t>
            </a:r>
            <a:r>
              <a:rPr lang="es-ES" sz="2000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díjome</a:t>
            </a:r>
            <a:r>
              <a:rPr lang="es-ES" sz="2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Jehová en días del rey Josías: ¿Has visto lo que ha hecho la rebelde Israel? </a:t>
            </a:r>
            <a:r>
              <a:rPr lang="es-ES" sz="2000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Vase</a:t>
            </a:r>
            <a:r>
              <a:rPr lang="es-ES" sz="2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ella sobre todo monte alto y debajo de todo árbol umbroso, y allí fornica. </a:t>
            </a:r>
            <a:r>
              <a:rPr lang="es-ES" sz="2000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3"/>
              </a:rPr>
              <a:t>7</a:t>
            </a:r>
            <a:r>
              <a:rPr lang="es-ES" sz="2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dije después que hizo todo esto: Vuélvete á mí; mas no se volvió. Y </a:t>
            </a:r>
            <a:r>
              <a:rPr lang="es-ES" sz="2000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vió</a:t>
            </a:r>
            <a:r>
              <a:rPr lang="es-ES" sz="2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la rebelde su hermana Judá. </a:t>
            </a:r>
            <a:r>
              <a:rPr lang="es-ES" sz="2000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4"/>
              </a:rPr>
              <a:t>8</a:t>
            </a:r>
            <a:r>
              <a:rPr lang="es-ES" sz="2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Que yo lo había visto; que por todas estas causas en las cuales fornicó la rebelde Israel, yo la había despedido, y </a:t>
            </a:r>
            <a:r>
              <a:rPr lang="es-ES" sz="2000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dádole</a:t>
            </a:r>
            <a:r>
              <a:rPr lang="es-ES" sz="2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la carta de su repudio; y no tuvo temor la rebelde Judá su hermana, sino que también </a:t>
            </a:r>
            <a:r>
              <a:rPr lang="es-ES" sz="2000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fué</a:t>
            </a:r>
            <a:r>
              <a:rPr lang="es-ES" sz="2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ella y fornicó. </a:t>
            </a:r>
            <a:r>
              <a:rPr lang="es-ES" sz="2000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5"/>
              </a:rPr>
              <a:t>9</a:t>
            </a:r>
            <a:r>
              <a:rPr lang="es-ES" sz="2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sucedió que por la liviandad de su fornicación la tierra </a:t>
            </a:r>
            <a:r>
              <a:rPr lang="es-ES" sz="2000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fué</a:t>
            </a:r>
            <a:r>
              <a:rPr lang="es-ES" sz="2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contaminada, y adulteró con la piedra y con el leño. </a:t>
            </a:r>
            <a:r>
              <a:rPr lang="es-ES" sz="2000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6"/>
              </a:rPr>
              <a:t>10</a:t>
            </a:r>
            <a:r>
              <a:rPr lang="es-ES" sz="2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con todo esto, la rebelde su hermana Judá no se tornó á mí de todo su corazón, sino mentirosamente, dice Jehová.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12526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0" y="544285"/>
            <a:ext cx="10107662" cy="1170215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b="1" dirty="0">
                <a:latin typeface="Centaur" panose="02030504050205020304" pitchFamily="18" charset="0"/>
              </a:rPr>
              <a:t>1, Judá comparado con Israel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118" y="2299855"/>
            <a:ext cx="7348439" cy="4013860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6-10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días del rey Josías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rebelde Israel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hermana Judá.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Mentirosamente (lo malo de fingir)</a:t>
            </a:r>
          </a:p>
          <a:p>
            <a:pPr marL="457200" indent="-457200" rtl="0">
              <a:buAutoNum type="arabicPeriod"/>
            </a:pP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rtl="0">
              <a:buAutoNum type="arabicPeriod"/>
            </a:pP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Logotipo, Icono&#10;&#10;Descripción generada automáticamente">
            <a:extLst>
              <a:ext uri="{FF2B5EF4-FFF2-40B4-BE49-F238E27FC236}">
                <a16:creationId xmlns:a16="http://schemas.microsoft.com/office/drawing/2014/main" id="{637A54B3-6232-D4C9-5D86-CBCBA60C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83" y="4570863"/>
            <a:ext cx="1277881" cy="11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9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885B3-6294-E4CE-ED49-7B73C0DA8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807" y="2016228"/>
            <a:ext cx="4201664" cy="224795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Centaur" panose="02030504050205020304" pitchFamily="18" charset="0"/>
              </a:rPr>
              <a:t>2, Israel es llamado a regresar</a:t>
            </a:r>
            <a:br>
              <a:rPr lang="es-ES" b="1" dirty="0">
                <a:latin typeface="Centaur" panose="02030504050205020304" pitchFamily="18" charset="0"/>
              </a:rPr>
            </a:br>
            <a:br>
              <a:rPr lang="es-ES" b="1" dirty="0">
                <a:latin typeface="Centaur" panose="02030504050205020304" pitchFamily="18" charset="0"/>
              </a:rPr>
            </a:br>
            <a:r>
              <a:rPr lang="es-ES" b="1" dirty="0">
                <a:latin typeface="Centaur" panose="02030504050205020304" pitchFamily="18" charset="0"/>
              </a:rPr>
              <a:t>Jeremías </a:t>
            </a:r>
            <a:br>
              <a:rPr lang="es-ES" b="1" dirty="0">
                <a:latin typeface="Centaur" panose="02030504050205020304" pitchFamily="18" charset="0"/>
              </a:rPr>
            </a:br>
            <a:r>
              <a:rPr lang="es-ES" b="1" dirty="0">
                <a:latin typeface="Centaur" panose="02030504050205020304" pitchFamily="18" charset="0"/>
              </a:rPr>
              <a:t>3:11-13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5700A9-5BCC-315F-A5B5-537D23E5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1503" y="860078"/>
            <a:ext cx="6565864" cy="3836309"/>
          </a:xfrm>
        </p:spPr>
        <p:txBody>
          <a:bodyPr>
            <a:noAutofit/>
          </a:bodyPr>
          <a:lstStyle/>
          <a:p>
            <a:r>
              <a:rPr lang="es-ES" sz="2000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2"/>
              </a:rPr>
              <a:t>11</a:t>
            </a:r>
            <a:r>
              <a:rPr lang="es-ES" sz="2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</a:t>
            </a:r>
            <a:r>
              <a:rPr lang="es-ES" sz="2000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díjome</a:t>
            </a:r>
            <a:r>
              <a:rPr lang="es-ES" sz="2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Jehová: Justificado ha su alma la rebelde Israel en comparación de la desleal Judá.</a:t>
            </a:r>
            <a:br>
              <a:rPr lang="es-ES" sz="2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sz="2000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3"/>
              </a:rPr>
              <a:t>12</a:t>
            </a:r>
            <a:r>
              <a:rPr lang="es-ES" sz="2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Ve, y clama estas palabras hacia el aquilón, y di: Vuélvete, oh rebelde Israel, dice Jehová; no haré caer mi ira sobre vosotros: porque misericordioso soy yo, dice Jehová, no guardaré para siempre el enojo.</a:t>
            </a:r>
            <a:br>
              <a:rPr lang="es-ES" sz="2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sz="2000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4"/>
              </a:rPr>
              <a:t>13</a:t>
            </a:r>
            <a:r>
              <a:rPr lang="es-ES" sz="2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Conoce empero tu maldad, porque contra Jehová tu Dios has prevaricado, y tus caminos has derramado á los extraños debajo de todo árbol umbroso, y no </a:t>
            </a:r>
            <a:r>
              <a:rPr lang="es-ES" sz="2000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oiste</a:t>
            </a:r>
            <a:r>
              <a:rPr lang="es-ES" sz="2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mi voz, dice Jehová.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2865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0" y="544285"/>
            <a:ext cx="10107662" cy="1170215"/>
          </a:xfrm>
        </p:spPr>
        <p:txBody>
          <a:bodyPr rtlCol="0">
            <a:normAutofit fontScale="90000"/>
          </a:bodyPr>
          <a:lstStyle>
            <a:defPPr>
              <a:defRPr lang="es-ES"/>
            </a:defPPr>
          </a:lstStyle>
          <a:p>
            <a:pPr rtl="0"/>
            <a:r>
              <a:rPr lang="es-ES" b="1" dirty="0">
                <a:latin typeface="Centaur" panose="02030504050205020304" pitchFamily="18" charset="0"/>
              </a:rPr>
              <a:t>2, Israel es llamado a regresar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0023" y="2044897"/>
            <a:ext cx="7348439" cy="4013860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11-13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 mas justo que Judá?:</a:t>
            </a:r>
          </a:p>
          <a:p>
            <a:pPr marL="457200" indent="-457200" rtl="0">
              <a:buAutoNum type="alphaLcParenR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Judá tuvo el ejemplo de Israel</a:t>
            </a:r>
          </a:p>
          <a:p>
            <a:pPr marL="457200" indent="-457200" rtl="0">
              <a:buAutoNum type="alphaLcParenR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Judá estaba mas cerca del templo</a:t>
            </a:r>
          </a:p>
          <a:p>
            <a:pPr marL="457200" indent="-457200" rtl="0">
              <a:buAutoNum type="alphaLcParenR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Judá tuvo mejores reyes</a:t>
            </a:r>
          </a:p>
          <a:p>
            <a:pPr marL="457200" indent="-457200" rtl="0">
              <a:buAutoNum type="alphaLcParenR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Judá pretendía ser mejor</a:t>
            </a:r>
          </a:p>
          <a:p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Vuélvete Israel.</a:t>
            </a:r>
          </a:p>
          <a:p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rtl="0">
              <a:buAutoNum type="arabicPeriod"/>
            </a:pP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Logotipo, Icono&#10;&#10;Descripción generada automáticamente">
            <a:extLst>
              <a:ext uri="{FF2B5EF4-FFF2-40B4-BE49-F238E27FC236}">
                <a16:creationId xmlns:a16="http://schemas.microsoft.com/office/drawing/2014/main" id="{637A54B3-6232-D4C9-5D86-CBCBA60C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83" y="4570863"/>
            <a:ext cx="1277881" cy="11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48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885B3-6294-E4CE-ED49-7B73C0DA8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807" y="2016228"/>
            <a:ext cx="4201664" cy="224795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Centaur" panose="02030504050205020304" pitchFamily="18" charset="0"/>
              </a:rPr>
              <a:t>3. un llamado a la conversión</a:t>
            </a:r>
            <a:br>
              <a:rPr lang="es-ES" b="1" dirty="0">
                <a:latin typeface="Centaur" panose="02030504050205020304" pitchFamily="18" charset="0"/>
              </a:rPr>
            </a:br>
            <a:br>
              <a:rPr lang="es-ES" b="1" dirty="0">
                <a:latin typeface="Centaur" panose="02030504050205020304" pitchFamily="18" charset="0"/>
              </a:rPr>
            </a:br>
            <a:r>
              <a:rPr lang="es-ES" b="1" dirty="0">
                <a:latin typeface="Centaur" panose="02030504050205020304" pitchFamily="18" charset="0"/>
              </a:rPr>
              <a:t>Jeremías </a:t>
            </a:r>
            <a:br>
              <a:rPr lang="es-ES" b="1" dirty="0">
                <a:latin typeface="Centaur" panose="02030504050205020304" pitchFamily="18" charset="0"/>
              </a:rPr>
            </a:br>
            <a:r>
              <a:rPr lang="es-ES" b="1" dirty="0">
                <a:latin typeface="Centaur" panose="02030504050205020304" pitchFamily="18" charset="0"/>
              </a:rPr>
              <a:t>3:14-15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5700A9-5BCC-315F-A5B5-537D23E5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1503" y="860078"/>
            <a:ext cx="6565864" cy="3836309"/>
          </a:xfrm>
        </p:spPr>
        <p:txBody>
          <a:bodyPr>
            <a:noAutofit/>
          </a:bodyPr>
          <a:lstStyle/>
          <a:p>
            <a:r>
              <a:rPr lang="es-ES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2"/>
              </a:rPr>
              <a:t>14</a:t>
            </a:r>
            <a:r>
              <a:rPr lang="es-E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Convertíos, hijos rebeldes, dice Jehová, porque yo soy vuestro esposo: y os tomaré uno de una ciudad, y dos de una familia, y os introduciré en </a:t>
            </a:r>
            <a:r>
              <a:rPr lang="es-ES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Sión</a:t>
            </a:r>
            <a:r>
              <a:rPr lang="es-E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;</a:t>
            </a:r>
            <a:br>
              <a:rPr lang="es-E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br>
              <a:rPr lang="es-E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3"/>
              </a:rPr>
              <a:t>15</a:t>
            </a:r>
            <a:r>
              <a:rPr lang="es-E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os daré pastores según mi corazón, que os apacienten de ciencia y de inteligencia.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9168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0" y="544285"/>
            <a:ext cx="10107662" cy="1170215"/>
          </a:xfrm>
        </p:spPr>
        <p:txBody>
          <a:bodyPr rtlCol="0">
            <a:normAutofit fontScale="90000"/>
          </a:bodyPr>
          <a:lstStyle>
            <a:defPPr>
              <a:defRPr lang="es-ES"/>
            </a:defPPr>
          </a:lstStyle>
          <a:p>
            <a:pPr rtl="0"/>
            <a:r>
              <a:rPr lang="es-ES" b="1" dirty="0">
                <a:latin typeface="Centaur" panose="02030504050205020304" pitchFamily="18" charset="0"/>
              </a:rPr>
              <a:t>3, un llamado a la conversión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118" y="2299855"/>
            <a:ext cx="7348439" cy="4013860"/>
          </a:xfrm>
        </p:spPr>
        <p:txBody>
          <a:bodyPr rtlCol="0">
            <a:normAutofit fontScale="77500" lnSpcReduction="20000"/>
          </a:bodyPr>
          <a:lstStyle>
            <a:defPPr>
              <a:defRPr lang="es-ES"/>
            </a:defPPr>
          </a:lstStyle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14-15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llamado es para ambas hermanas (v7)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su esposo aún a pesar de haberles dado la carta de divorcio (v8)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Promete su restauración (v14)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Pastores:</a:t>
            </a:r>
          </a:p>
          <a:p>
            <a:pPr marL="457200" indent="-457200" rtl="0">
              <a:buAutoNum type="alphaLcParenR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por Dios</a:t>
            </a:r>
          </a:p>
          <a:p>
            <a:pPr marL="457200" indent="-457200" rtl="0">
              <a:buAutoNum type="alphaLcParenR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cuidar el pueblo</a:t>
            </a:r>
          </a:p>
          <a:p>
            <a:pPr marL="457200" indent="-457200" rtl="0">
              <a:buAutoNum type="alphaLcParenR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el corazón de Dios</a:t>
            </a:r>
          </a:p>
          <a:p>
            <a:pPr marL="457200" indent="-457200" rtl="0">
              <a:buAutoNum type="alphaLcParenR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ciencia e inteligencia</a:t>
            </a:r>
          </a:p>
          <a:p>
            <a:pPr marL="457200" indent="-457200" rtl="0">
              <a:buAutoNum type="alphaLcParenR"/>
            </a:pP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rtl="0">
              <a:buAutoNum type="arabicPeriod"/>
            </a:pP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Logotipo, Icono&#10;&#10;Descripción generada automáticamente">
            <a:extLst>
              <a:ext uri="{FF2B5EF4-FFF2-40B4-BE49-F238E27FC236}">
                <a16:creationId xmlns:a16="http://schemas.microsoft.com/office/drawing/2014/main" id="{637A54B3-6232-D4C9-5D86-CBCBA60C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83" y="4570863"/>
            <a:ext cx="1277881" cy="11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36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885B3-6294-E4CE-ED49-7B73C0DA8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807" y="2016228"/>
            <a:ext cx="4201664" cy="224795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Centaur" panose="02030504050205020304" pitchFamily="18" charset="0"/>
              </a:rPr>
              <a:t>4, un llamado a la comunión</a:t>
            </a:r>
            <a:br>
              <a:rPr lang="es-ES" b="1" dirty="0">
                <a:latin typeface="Centaur" panose="02030504050205020304" pitchFamily="18" charset="0"/>
              </a:rPr>
            </a:br>
            <a:br>
              <a:rPr lang="es-ES" b="1" dirty="0">
                <a:latin typeface="Centaur" panose="02030504050205020304" pitchFamily="18" charset="0"/>
              </a:rPr>
            </a:br>
            <a:r>
              <a:rPr lang="es-ES" b="1" dirty="0">
                <a:latin typeface="Centaur" panose="02030504050205020304" pitchFamily="18" charset="0"/>
              </a:rPr>
              <a:t>Jeremías </a:t>
            </a:r>
            <a:br>
              <a:rPr lang="es-ES" b="1" dirty="0">
                <a:latin typeface="Centaur" panose="02030504050205020304" pitchFamily="18" charset="0"/>
              </a:rPr>
            </a:br>
            <a:r>
              <a:rPr lang="es-ES" b="1" dirty="0">
                <a:latin typeface="Centaur" panose="02030504050205020304" pitchFamily="18" charset="0"/>
              </a:rPr>
              <a:t>3:16-17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5700A9-5BCC-315F-A5B5-537D23E5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1503" y="860078"/>
            <a:ext cx="6565864" cy="3836309"/>
          </a:xfrm>
        </p:spPr>
        <p:txBody>
          <a:bodyPr>
            <a:noAutofit/>
          </a:bodyPr>
          <a:lstStyle/>
          <a:p>
            <a:r>
              <a:rPr lang="es-ES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2"/>
              </a:rPr>
              <a:t>16</a:t>
            </a:r>
            <a:r>
              <a:rPr lang="es-E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acontecerá, que cuando os multiplicareis y creciereis en la tierra, en aquellos días, dice Jehová, no se dirá más: Arca del pacto de Jehová; ni vendrá al pensamiento, ni se acordarán de ella, ni la visitarán, ni se hará más. </a:t>
            </a:r>
            <a:r>
              <a:rPr lang="es-ES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3"/>
              </a:rPr>
              <a:t>17</a:t>
            </a:r>
            <a:r>
              <a:rPr lang="es-E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En aquel tiempo llamarán á </a:t>
            </a:r>
            <a:r>
              <a:rPr lang="es-ES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Jerusalem</a:t>
            </a:r>
            <a:r>
              <a:rPr lang="es-E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Trono de Jehová, y todas las gentes se congregarán á ella en el nombre de Jehová en </a:t>
            </a:r>
            <a:r>
              <a:rPr lang="es-ES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Jerusalem</a:t>
            </a:r>
            <a:r>
              <a:rPr lang="es-E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: ni andarán más tras la dureza de su corazón malvado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0942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0" y="544285"/>
            <a:ext cx="10107662" cy="1170215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b="1" dirty="0">
                <a:latin typeface="Centaur" panose="02030504050205020304" pitchFamily="18" charset="0"/>
              </a:rPr>
              <a:t>4, un llamado a la comunión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118" y="2299855"/>
            <a:ext cx="7348439" cy="4013860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16-17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Arca del pacto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 pacto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dureza de su malvado corazón</a:t>
            </a:r>
          </a:p>
          <a:p>
            <a:pPr marL="457200" indent="-457200" rtl="0">
              <a:buAutoNum type="arabicPeriod"/>
            </a:pP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Logotipo, Icono&#10;&#10;Descripción generada automáticamente">
            <a:extLst>
              <a:ext uri="{FF2B5EF4-FFF2-40B4-BE49-F238E27FC236}">
                <a16:creationId xmlns:a16="http://schemas.microsoft.com/office/drawing/2014/main" id="{637A54B3-6232-D4C9-5D86-CBCBA60C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83" y="4570863"/>
            <a:ext cx="1277881" cy="11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44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885B3-6294-E4CE-ED49-7B73C0DA8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807" y="2016228"/>
            <a:ext cx="4201664" cy="224795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Centaur" panose="02030504050205020304" pitchFamily="18" charset="0"/>
              </a:rPr>
              <a:t>5, una promesa de restauración</a:t>
            </a:r>
            <a:br>
              <a:rPr lang="es-ES" b="1" dirty="0">
                <a:latin typeface="Centaur" panose="02030504050205020304" pitchFamily="18" charset="0"/>
              </a:rPr>
            </a:br>
            <a:br>
              <a:rPr lang="es-ES" b="1" dirty="0">
                <a:latin typeface="Centaur" panose="02030504050205020304" pitchFamily="18" charset="0"/>
              </a:rPr>
            </a:br>
            <a:r>
              <a:rPr lang="es-ES" b="1" dirty="0">
                <a:latin typeface="Centaur" panose="02030504050205020304" pitchFamily="18" charset="0"/>
              </a:rPr>
              <a:t>Jeremías </a:t>
            </a:r>
            <a:br>
              <a:rPr lang="es-ES" b="1" dirty="0">
                <a:latin typeface="Centaur" panose="02030504050205020304" pitchFamily="18" charset="0"/>
              </a:rPr>
            </a:br>
            <a:r>
              <a:rPr lang="es-ES" b="1" dirty="0">
                <a:latin typeface="Centaur" panose="02030504050205020304" pitchFamily="18" charset="0"/>
              </a:rPr>
              <a:t>3:18-20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5700A9-5BCC-315F-A5B5-537D23E5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9610" y="570367"/>
            <a:ext cx="6565864" cy="3836309"/>
          </a:xfrm>
        </p:spPr>
        <p:txBody>
          <a:bodyPr>
            <a:noAutofit/>
          </a:bodyPr>
          <a:lstStyle/>
          <a:p>
            <a:r>
              <a:rPr lang="es-ES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2"/>
              </a:rPr>
              <a:t>18</a:t>
            </a:r>
            <a:r>
              <a:rPr lang="es-E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En aquellos tiempos irán de la casa de Judá á la casa de Israel, y vendrán juntamente de tierra del aquilón á la tierra que hice heredar á vuestros padres.</a:t>
            </a:r>
            <a:br>
              <a:rPr lang="es-E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3"/>
              </a:rPr>
              <a:t>19</a:t>
            </a:r>
            <a:r>
              <a:rPr lang="es-E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Yo empero dije: ¿Cómo te pondré por hijos, y te daré la tierra deseable, la rica heredad de los ejércitos de las gentes? Y dije: Padre mío me llamarás, y no te apartarás de en </a:t>
            </a:r>
            <a:r>
              <a:rPr lang="es-ES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pos</a:t>
            </a:r>
            <a:r>
              <a:rPr lang="es-E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de mí.</a:t>
            </a:r>
            <a:br>
              <a:rPr lang="es-E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4"/>
              </a:rPr>
              <a:t>20</a:t>
            </a:r>
            <a:r>
              <a:rPr lang="es-E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Mas como la esposa quiebra la fe de su compañero, así prevaricasteis contra mí, oh casa de Israel, dice Jehová.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723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660358"/>
            <a:ext cx="6594768" cy="5537284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algn="ctr" rtl="0"/>
            <a:r>
              <a:rPr lang="es-ES" sz="4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VERDAD BÍBLICA</a:t>
            </a:r>
            <a:br>
              <a:rPr lang="es-E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s-E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54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“no tengas miedo de servir al Señor”</a:t>
            </a:r>
            <a:endParaRPr lang="es-ES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4" name="Marcador de posición de imagen 33" descr="Vista aérea de una intersección de autopista de neón">
            <a:extLst>
              <a:ext uri="{FF2B5EF4-FFF2-40B4-BE49-F238E27FC236}">
                <a16:creationId xmlns:a16="http://schemas.microsoft.com/office/drawing/2014/main" id="{9289CE93-EC50-55DB-CFE0-1266AEC87B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36" r="24936"/>
          <a:stretch/>
        </p:blipFill>
        <p:spPr>
          <a:xfrm rot="10800000">
            <a:off x="1" y="761322"/>
            <a:ext cx="4076118" cy="6096678"/>
          </a:xfrm>
        </p:spPr>
      </p:pic>
      <p:sp>
        <p:nvSpPr>
          <p:cNvPr id="31" name="Elipse 30">
            <a:extLst>
              <a:ext uri="{FF2B5EF4-FFF2-40B4-BE49-F238E27FC236}">
                <a16:creationId xmlns:a16="http://schemas.microsoft.com/office/drawing/2014/main" id="{F466A906-2869-BB36-138E-D45F62E9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464627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06186C3A-548E-AD87-3029-96412353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660400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ogotipo, Icono&#10;&#10;Descripción generada automáticamente">
            <a:extLst>
              <a:ext uri="{FF2B5EF4-FFF2-40B4-BE49-F238E27FC236}">
                <a16:creationId xmlns:a16="http://schemas.microsoft.com/office/drawing/2014/main" id="{92D878D0-2906-C0FF-6135-08275C42C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059" y="188685"/>
            <a:ext cx="1277881" cy="11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0" y="544285"/>
            <a:ext cx="10107662" cy="1170215"/>
          </a:xfrm>
        </p:spPr>
        <p:txBody>
          <a:bodyPr rtlCol="0">
            <a:normAutofit fontScale="90000"/>
          </a:bodyPr>
          <a:lstStyle>
            <a:defPPr>
              <a:defRPr lang="es-ES"/>
            </a:defPPr>
          </a:lstStyle>
          <a:p>
            <a:pPr rtl="0"/>
            <a:r>
              <a:rPr lang="es-ES" b="1" dirty="0">
                <a:latin typeface="Centaur" panose="02030504050205020304" pitchFamily="18" charset="0"/>
              </a:rPr>
              <a:t>5, una promesa de restauración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118" y="2299855"/>
            <a:ext cx="7348439" cy="4013860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18-20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promesa 18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problema 19-20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Arrepentimiento 21-22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vergüenza 23-25</a:t>
            </a:r>
          </a:p>
          <a:p>
            <a:pPr marL="457200" indent="-457200" rtl="0">
              <a:buAutoNum type="arabicPeriod"/>
            </a:pP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rtl="0">
              <a:buAutoNum type="arabicPeriod"/>
            </a:pP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Logotipo, Icono&#10;&#10;Descripción generada automáticamente">
            <a:extLst>
              <a:ext uri="{FF2B5EF4-FFF2-40B4-BE49-F238E27FC236}">
                <a16:creationId xmlns:a16="http://schemas.microsoft.com/office/drawing/2014/main" id="{637A54B3-6232-D4C9-5D86-CBCBA60C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83" y="4570863"/>
            <a:ext cx="1277881" cy="11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94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885B3-6294-E4CE-ED49-7B73C0DA8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806" y="2016228"/>
            <a:ext cx="4808247" cy="224795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Centaur" panose="02030504050205020304" pitchFamily="18" charset="0"/>
              </a:rPr>
              <a:t>6, Arrepentimiento y vergüenza</a:t>
            </a:r>
            <a:br>
              <a:rPr lang="es-ES" b="1" dirty="0">
                <a:latin typeface="Centaur" panose="02030504050205020304" pitchFamily="18" charset="0"/>
              </a:rPr>
            </a:br>
            <a:br>
              <a:rPr lang="es-ES" b="1" dirty="0">
                <a:latin typeface="Centaur" panose="02030504050205020304" pitchFamily="18" charset="0"/>
              </a:rPr>
            </a:br>
            <a:r>
              <a:rPr lang="es-ES" b="1" dirty="0">
                <a:latin typeface="Centaur" panose="02030504050205020304" pitchFamily="18" charset="0"/>
              </a:rPr>
              <a:t>Jeremías </a:t>
            </a:r>
            <a:br>
              <a:rPr lang="es-ES" b="1" dirty="0">
                <a:latin typeface="Centaur" panose="02030504050205020304" pitchFamily="18" charset="0"/>
              </a:rPr>
            </a:br>
            <a:r>
              <a:rPr lang="es-ES" b="1" dirty="0">
                <a:latin typeface="Centaur" panose="02030504050205020304" pitchFamily="18" charset="0"/>
              </a:rPr>
              <a:t>3:21-25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5700A9-5BCC-315F-A5B5-537D23E5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4054" y="271603"/>
            <a:ext cx="6565864" cy="3836309"/>
          </a:xfrm>
        </p:spPr>
        <p:txBody>
          <a:bodyPr>
            <a:noAutofit/>
          </a:bodyPr>
          <a:lstStyle/>
          <a:p>
            <a:r>
              <a:rPr lang="es-ES" sz="1800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2"/>
              </a:rPr>
              <a:t>21</a:t>
            </a:r>
            <a:r>
              <a:rPr lang="es-ES" sz="18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Voz sobre las alturas </a:t>
            </a:r>
            <a:r>
              <a:rPr lang="es-ES" sz="1800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fué</a:t>
            </a:r>
            <a:r>
              <a:rPr lang="es-ES" sz="18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oída, llanto de los ruegos de los hijos de Israel; porque han torcido su camino, de Jehová su Dios se han olvidado.</a:t>
            </a:r>
            <a:br>
              <a:rPr lang="es-ES" sz="18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sz="1800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3"/>
              </a:rPr>
              <a:t>22</a:t>
            </a:r>
            <a:r>
              <a:rPr lang="es-ES" sz="18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Convertíos, hijos rebeldes, sanaré vuestras rebeliones. He aquí nosotros venimos á </a:t>
            </a:r>
            <a:r>
              <a:rPr lang="es-ES" sz="1800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tí</a:t>
            </a:r>
            <a:r>
              <a:rPr lang="es-ES" sz="18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; porque tú eres Jehová nuestro Dios.</a:t>
            </a:r>
            <a:br>
              <a:rPr lang="es-ES" sz="18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sz="1800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4"/>
              </a:rPr>
              <a:t>23</a:t>
            </a:r>
            <a:r>
              <a:rPr lang="es-ES" sz="18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Ciertamente vanidad son los collados, la multitud de los montes: ciertamente en Jehová nuestro Dios está la salud de Israel.</a:t>
            </a:r>
            <a:br>
              <a:rPr lang="es-ES" sz="18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sz="1800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5"/>
              </a:rPr>
              <a:t>24</a:t>
            </a:r>
            <a:r>
              <a:rPr lang="es-ES" sz="18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Confusión consumió el trabajo de nuestros padres desde nuestra mocedad; sus ovejas, sus vacas, sus hijos y sus hijas. </a:t>
            </a:r>
            <a:r>
              <a:rPr lang="es-ES" sz="1800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6"/>
              </a:rPr>
              <a:t>25</a:t>
            </a:r>
            <a:r>
              <a:rPr lang="es-ES" sz="18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Yacemos en nuestra confusión, y nuestra afrenta nos cubre: porque pecamos contra Jehová nuestro Dios, nosotros y nuestros padres, desde nuestra juventud y hasta este día; y no hemos escuchado la voz de Jehová nuestro Dios.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25643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0" y="544285"/>
            <a:ext cx="10107662" cy="1170215"/>
          </a:xfrm>
        </p:spPr>
        <p:txBody>
          <a:bodyPr rtlCol="0">
            <a:normAutofit fontScale="90000"/>
          </a:bodyPr>
          <a:lstStyle>
            <a:defPPr>
              <a:defRPr lang="es-ES"/>
            </a:defPPr>
          </a:lstStyle>
          <a:p>
            <a:pPr rtl="0"/>
            <a:r>
              <a:rPr lang="es-ES" b="1" dirty="0">
                <a:latin typeface="Centaur" panose="02030504050205020304" pitchFamily="18" charset="0"/>
              </a:rPr>
              <a:t>6, Arrepentimiento y </a:t>
            </a:r>
            <a:r>
              <a:rPr lang="es-ES" b="1" dirty="0" err="1">
                <a:latin typeface="Centaur" panose="02030504050205020304" pitchFamily="18" charset="0"/>
              </a:rPr>
              <a:t>verguenza</a:t>
            </a:r>
            <a:endParaRPr lang="es-ES" b="1" dirty="0">
              <a:latin typeface="Centaur" panose="020305040502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118" y="2299855"/>
            <a:ext cx="7348439" cy="4013860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21-25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Arrepentimiento 21-22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vergüenza 23-25</a:t>
            </a:r>
          </a:p>
          <a:p>
            <a:pPr marL="457200" indent="-457200" rtl="0">
              <a:buAutoNum type="arabicPeriod"/>
            </a:pP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rtl="0">
              <a:buAutoNum type="arabicPeriod"/>
            </a:pP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Logotipo, Icono&#10;&#10;Descripción generada automáticamente">
            <a:extLst>
              <a:ext uri="{FF2B5EF4-FFF2-40B4-BE49-F238E27FC236}">
                <a16:creationId xmlns:a16="http://schemas.microsoft.com/office/drawing/2014/main" id="{637A54B3-6232-D4C9-5D86-CBCBA60C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83" y="4570863"/>
            <a:ext cx="1277881" cy="11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67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1" y="576943"/>
            <a:ext cx="5924877" cy="1029586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dirty="0"/>
              <a:t>aplicaciones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D8D8EF-09F7-2BAC-3EC4-6E8F4051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Imagen 4" descr="Logotipo, Icono&#10;&#10;Descripción generada automáticamente">
            <a:extLst>
              <a:ext uri="{FF2B5EF4-FFF2-40B4-BE49-F238E27FC236}">
                <a16:creationId xmlns:a16="http://schemas.microsoft.com/office/drawing/2014/main" id="{0A7CD006-13F8-9A0C-7DC5-6E4D344BD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53" y="3429000"/>
            <a:ext cx="1277881" cy="11452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170379C-2DB2-0AB2-5B76-E838435F6F0D}"/>
              </a:ext>
            </a:extLst>
          </p:cNvPr>
          <p:cNvSpPr txBox="1"/>
          <p:nvPr/>
        </p:nvSpPr>
        <p:spPr>
          <a:xfrm>
            <a:off x="4320714" y="1714500"/>
            <a:ext cx="680258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AutoNum type="arabicPeriod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Si estas lejos de Dios eres un infiel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AutoNum type="arabicPeriod"/>
              <a:tabLst/>
              <a:defRPr/>
            </a:pPr>
            <a:r>
              <a:rPr lang="es-ES" sz="3200" dirty="0">
                <a:solidFill>
                  <a:prstClr val="white"/>
                </a:solidFill>
                <a:latin typeface="Avenir Next LT Pro"/>
              </a:rPr>
              <a:t>Si practicas la idolatría y la inmoralidad eres infiel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AutoNum type="arabicPeriod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Debemos mirar los ejemplos de juicios pasados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AutoNum type="arabicPeriod"/>
              <a:tabLst/>
              <a:defRPr/>
            </a:pPr>
            <a:r>
              <a:rPr lang="es-ES" sz="3200" dirty="0">
                <a:solidFill>
                  <a:prstClr val="white"/>
                </a:solidFill>
                <a:latin typeface="Avenir Next LT Pro"/>
              </a:rPr>
              <a:t>Debemos aprender del fracaso de los pecadores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AutoNum type="arabicPeriod"/>
              <a:tabLst/>
              <a:defRPr/>
            </a:pPr>
            <a:endParaRPr lang="es-ES" sz="3200" dirty="0">
              <a:solidFill>
                <a:prstClr val="white"/>
              </a:solidFill>
              <a:latin typeface="Avenir Next LT Pro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AutoNum type="arabicPeriod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1" y="576943"/>
            <a:ext cx="5924877" cy="1029586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dirty="0"/>
              <a:t>aplicaciones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D8D8EF-09F7-2BAC-3EC4-6E8F4051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Imagen 4" descr="Logotipo, Icono&#10;&#10;Descripción generada automáticamente">
            <a:extLst>
              <a:ext uri="{FF2B5EF4-FFF2-40B4-BE49-F238E27FC236}">
                <a16:creationId xmlns:a16="http://schemas.microsoft.com/office/drawing/2014/main" id="{0A7CD006-13F8-9A0C-7DC5-6E4D344BD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53" y="3429000"/>
            <a:ext cx="1277881" cy="11452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170379C-2DB2-0AB2-5B76-E838435F6F0D}"/>
              </a:ext>
            </a:extLst>
          </p:cNvPr>
          <p:cNvSpPr txBox="1"/>
          <p:nvPr/>
        </p:nvSpPr>
        <p:spPr>
          <a:xfrm>
            <a:off x="4320714" y="1714500"/>
            <a:ext cx="68025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AutoNum type="arabicPeriod"/>
              <a:tabLst/>
              <a:defRPr/>
            </a:pPr>
            <a:r>
              <a:rPr lang="es-ES" sz="3200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4"/>
              </a:rPr>
              <a:t>48</a:t>
            </a:r>
            <a:r>
              <a:rPr lang="es-ES" sz="3200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Mas el que no entendió, é hizo cosas dignas de azotes, será azotado poco: porque á cualquiera que </a:t>
            </a:r>
            <a:r>
              <a:rPr lang="es-ES" sz="3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fué</a:t>
            </a:r>
            <a:r>
              <a:rPr lang="es-ES" sz="3200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dado mucho, mucho será vuelto á demandar de él; y al que encomendaron mucho, más le será pedido.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AutoNum type="arabicPeriod"/>
              <a:tabLst/>
              <a:defRPr/>
            </a:pPr>
            <a:endParaRPr lang="es-ES" sz="3200" dirty="0">
              <a:solidFill>
                <a:prstClr val="white"/>
              </a:solidFill>
              <a:latin typeface="Avenir Next LT Pro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AutoNum type="arabicPeriod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429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1" y="576943"/>
            <a:ext cx="5924877" cy="1029586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dirty="0"/>
              <a:t>aplicaciones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D8D8EF-09F7-2BAC-3EC4-6E8F4051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Imagen 4" descr="Logotipo, Icono&#10;&#10;Descripción generada automáticamente">
            <a:extLst>
              <a:ext uri="{FF2B5EF4-FFF2-40B4-BE49-F238E27FC236}">
                <a16:creationId xmlns:a16="http://schemas.microsoft.com/office/drawing/2014/main" id="{0A7CD006-13F8-9A0C-7DC5-6E4D344BD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53" y="3429000"/>
            <a:ext cx="1277881" cy="11452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170379C-2DB2-0AB2-5B76-E838435F6F0D}"/>
              </a:ext>
            </a:extLst>
          </p:cNvPr>
          <p:cNvSpPr txBox="1"/>
          <p:nvPr/>
        </p:nvSpPr>
        <p:spPr>
          <a:xfrm>
            <a:off x="4320714" y="1714500"/>
            <a:ext cx="68025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AutoNum type="arabicPeriod"/>
              <a:tabLst/>
              <a:defRPr/>
            </a:pPr>
            <a:r>
              <a:rPr lang="es-ES" sz="3200" dirty="0">
                <a:solidFill>
                  <a:prstClr val="white"/>
                </a:solidFill>
                <a:latin typeface="Avenir Next LT Pro"/>
              </a:rPr>
              <a:t>La misericordia de Dios se extiende sobre su pueblo una y otra vez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AutoNum type="arabicPeriod"/>
              <a:tabLst/>
              <a:defRPr/>
            </a:pPr>
            <a:r>
              <a:rPr lang="es-ES" sz="3200" dirty="0">
                <a:solidFill>
                  <a:prstClr val="white"/>
                </a:solidFill>
                <a:latin typeface="Avenir Next LT Pro"/>
              </a:rPr>
              <a:t>Dios promete restauración y perdón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AutoNum type="arabicPeriod"/>
              <a:tabLst/>
              <a:defRPr/>
            </a:pPr>
            <a:r>
              <a:rPr lang="es-ES" sz="3200">
                <a:solidFill>
                  <a:prstClr val="white"/>
                </a:solidFill>
                <a:latin typeface="Avenir Next LT Pro"/>
              </a:rPr>
              <a:t>Debemos volvernos a Él</a:t>
            </a:r>
            <a:endParaRPr lang="es-ES" sz="3200" dirty="0">
              <a:solidFill>
                <a:prstClr val="white"/>
              </a:solidFill>
              <a:latin typeface="Avenir Next LT Pro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AutoNum type="arabicPeriod"/>
              <a:tabLst/>
              <a:defRPr/>
            </a:pPr>
            <a:endParaRPr lang="es-ES" sz="3200" dirty="0">
              <a:solidFill>
                <a:prstClr val="white"/>
              </a:solidFill>
              <a:latin typeface="Avenir Next LT Pro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AutoNum type="arabicPeriod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37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7B84961-A3F3-4AB3-95AB-B284C2AB9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" y="228600"/>
            <a:ext cx="11694711" cy="3641034"/>
          </a:xfrm>
        </p:spPr>
        <p:txBody>
          <a:bodyPr>
            <a:normAutofit/>
          </a:bodyPr>
          <a:lstStyle/>
          <a:p>
            <a:r>
              <a:rPr lang="es-MX" sz="6000" dirty="0"/>
              <a:t>LA MISERICORDIA DE DIOS ES INFINITA</a:t>
            </a:r>
            <a:endParaRPr lang="es-CL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0452CB8-23F9-463E-8F44-BEF6F32CC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056929"/>
          </a:xfrm>
        </p:spPr>
        <p:txBody>
          <a:bodyPr>
            <a:normAutofit/>
          </a:bodyPr>
          <a:lstStyle/>
          <a:p>
            <a:r>
              <a:rPr lang="es-CL" sz="5400" b="1" dirty="0">
                <a:solidFill>
                  <a:srgbClr val="FF0000"/>
                </a:solidFill>
              </a:rPr>
              <a:t> </a:t>
            </a:r>
            <a:r>
              <a:rPr lang="es-CL" sz="5400" b="1" dirty="0">
                <a:solidFill>
                  <a:schemeClr val="accent4"/>
                </a:solidFill>
              </a:rPr>
              <a:t>VERDAD BIBLICA</a:t>
            </a:r>
          </a:p>
        </p:txBody>
      </p:sp>
      <p:pic>
        <p:nvPicPr>
          <p:cNvPr id="6" name="Imagen 5" descr="Logotipo, Icono&#10;&#10;Descripción generada automáticamente">
            <a:extLst>
              <a:ext uri="{FF2B5EF4-FFF2-40B4-BE49-F238E27FC236}">
                <a16:creationId xmlns:a16="http://schemas.microsoft.com/office/drawing/2014/main" id="{D0C7A16A-6872-4E50-81C8-C60B6E83F9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6980" y="5168944"/>
            <a:ext cx="1532042" cy="13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6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660358"/>
            <a:ext cx="6594768" cy="5537284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algn="ctr" rtl="0"/>
            <a:r>
              <a:rPr lang="es-ES" sz="4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VERDAD BÍBLICA</a:t>
            </a:r>
            <a:br>
              <a:rPr lang="es-E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s-E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54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“prepárate para la batalla”</a:t>
            </a:r>
            <a:endParaRPr lang="es-ES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4" name="Marcador de posición de imagen 33" descr="Vista aérea de una intersección de autopista de neón">
            <a:extLst>
              <a:ext uri="{FF2B5EF4-FFF2-40B4-BE49-F238E27FC236}">
                <a16:creationId xmlns:a16="http://schemas.microsoft.com/office/drawing/2014/main" id="{9289CE93-EC50-55DB-CFE0-1266AEC87B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36" r="24936"/>
          <a:stretch/>
        </p:blipFill>
        <p:spPr>
          <a:xfrm rot="10800000">
            <a:off x="1" y="761322"/>
            <a:ext cx="4076118" cy="6096678"/>
          </a:xfrm>
        </p:spPr>
      </p:pic>
      <p:sp>
        <p:nvSpPr>
          <p:cNvPr id="31" name="Elipse 30">
            <a:extLst>
              <a:ext uri="{FF2B5EF4-FFF2-40B4-BE49-F238E27FC236}">
                <a16:creationId xmlns:a16="http://schemas.microsoft.com/office/drawing/2014/main" id="{F466A906-2869-BB36-138E-D45F62E9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464627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06186C3A-548E-AD87-3029-96412353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660400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ogotipo, Icono&#10;&#10;Descripción generada automáticamente">
            <a:extLst>
              <a:ext uri="{FF2B5EF4-FFF2-40B4-BE49-F238E27FC236}">
                <a16:creationId xmlns:a16="http://schemas.microsoft.com/office/drawing/2014/main" id="{92D878D0-2906-C0FF-6135-08275C42C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059" y="188685"/>
            <a:ext cx="1277881" cy="11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0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F9472-0E1D-442F-B4B3-1DAE0A39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3. VERDAD BIBLICA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B5976C-8669-4349-BF88-D90B4FA58B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4</a:t>
            </a:fld>
            <a:endParaRPr lang="es-ES" noProof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CCEF26-D5EF-4105-B725-B8B4A709D1A0}"/>
              </a:ext>
            </a:extLst>
          </p:cNvPr>
          <p:cNvSpPr txBox="1"/>
          <p:nvPr/>
        </p:nvSpPr>
        <p:spPr>
          <a:xfrm>
            <a:off x="1253068" y="2551837"/>
            <a:ext cx="8588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7030A0"/>
                </a:solidFill>
              </a:rPr>
              <a:t>Dejar a Dios trae tristes consecuencias</a:t>
            </a:r>
            <a:endParaRPr lang="es-CL" sz="5400" b="1" dirty="0">
              <a:solidFill>
                <a:srgbClr val="7030A0"/>
              </a:solidFill>
            </a:endParaRPr>
          </a:p>
        </p:txBody>
      </p:sp>
      <p:pic>
        <p:nvPicPr>
          <p:cNvPr id="7" name="Imagen 6" descr="Logotipo, Icono&#10;&#10;Descripción generada automáticamente">
            <a:extLst>
              <a:ext uri="{FF2B5EF4-FFF2-40B4-BE49-F238E27FC236}">
                <a16:creationId xmlns:a16="http://schemas.microsoft.com/office/drawing/2014/main" id="{53AC4DB2-FF68-4CDC-9B56-775118FB6C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14892" y="2551837"/>
            <a:ext cx="1714089" cy="153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2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7B84961-A3F3-4AB3-95AB-B284C2AB9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" y="228600"/>
            <a:ext cx="11694711" cy="3641034"/>
          </a:xfrm>
        </p:spPr>
        <p:txBody>
          <a:bodyPr>
            <a:normAutofit/>
          </a:bodyPr>
          <a:lstStyle/>
          <a:p>
            <a:r>
              <a:rPr lang="es-MX" sz="6000" dirty="0"/>
              <a:t>Dios perdona y muestra su amor incondicional cuando hay un verdadero arrepentimiento</a:t>
            </a:r>
            <a:endParaRPr lang="es-CL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0452CB8-23F9-463E-8F44-BEF6F32CC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056929"/>
          </a:xfrm>
        </p:spPr>
        <p:txBody>
          <a:bodyPr>
            <a:normAutofit/>
          </a:bodyPr>
          <a:lstStyle/>
          <a:p>
            <a:r>
              <a:rPr lang="es-CL" sz="5400" b="1" dirty="0">
                <a:solidFill>
                  <a:srgbClr val="FF0000"/>
                </a:solidFill>
              </a:rPr>
              <a:t>4. VERDAD BIBLICA</a:t>
            </a:r>
          </a:p>
        </p:txBody>
      </p:sp>
      <p:pic>
        <p:nvPicPr>
          <p:cNvPr id="6" name="Imagen 5" descr="Logotipo, Icono&#10;&#10;Descripción generada automáticamente">
            <a:extLst>
              <a:ext uri="{FF2B5EF4-FFF2-40B4-BE49-F238E27FC236}">
                <a16:creationId xmlns:a16="http://schemas.microsoft.com/office/drawing/2014/main" id="{D0C7A16A-6872-4E50-81C8-C60B6E83F9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6980" y="5168944"/>
            <a:ext cx="1532042" cy="13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4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7B84961-A3F3-4AB3-95AB-B284C2AB9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" y="228600"/>
            <a:ext cx="11694711" cy="3641034"/>
          </a:xfrm>
        </p:spPr>
        <p:txBody>
          <a:bodyPr>
            <a:normAutofit/>
          </a:bodyPr>
          <a:lstStyle/>
          <a:p>
            <a:r>
              <a:rPr lang="es-MX" sz="6000" dirty="0"/>
              <a:t>LA MISERICORDIA DE DIOS ES INFINITA</a:t>
            </a:r>
            <a:endParaRPr lang="es-CL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0452CB8-23F9-463E-8F44-BEF6F32CC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056929"/>
          </a:xfrm>
        </p:spPr>
        <p:txBody>
          <a:bodyPr>
            <a:normAutofit/>
          </a:bodyPr>
          <a:lstStyle/>
          <a:p>
            <a:r>
              <a:rPr lang="es-CL" sz="5400" b="1" dirty="0">
                <a:solidFill>
                  <a:srgbClr val="FF0000"/>
                </a:solidFill>
              </a:rPr>
              <a:t> </a:t>
            </a:r>
            <a:r>
              <a:rPr lang="es-CL" sz="5400" b="1" dirty="0">
                <a:solidFill>
                  <a:schemeClr val="accent4"/>
                </a:solidFill>
              </a:rPr>
              <a:t>VERDAD BIBLICA</a:t>
            </a:r>
          </a:p>
        </p:txBody>
      </p:sp>
      <p:pic>
        <p:nvPicPr>
          <p:cNvPr id="6" name="Imagen 5" descr="Logotipo, Icono&#10;&#10;Descripción generada automáticamente">
            <a:extLst>
              <a:ext uri="{FF2B5EF4-FFF2-40B4-BE49-F238E27FC236}">
                <a16:creationId xmlns:a16="http://schemas.microsoft.com/office/drawing/2014/main" id="{D0C7A16A-6872-4E50-81C8-C60B6E83F9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6980" y="5168944"/>
            <a:ext cx="1532042" cy="13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1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544285"/>
            <a:ext cx="6594768" cy="1170215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b="1" dirty="0">
                <a:latin typeface="Centaur" panose="02030504050205020304" pitchFamily="18" charset="0"/>
              </a:rPr>
              <a:t>BOSQUEJO DEL LIBRO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118" y="2299855"/>
            <a:ext cx="7348439" cy="4013860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Llamamiento y comisión de Jeremías. </a:t>
            </a:r>
            <a:r>
              <a:rPr lang="es-E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Profecías concernientes a Judá. </a:t>
            </a:r>
            <a:r>
              <a:rPr lang="es-E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2-45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Profecías a las naciones. </a:t>
            </a:r>
            <a:r>
              <a:rPr lang="es-E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46-51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Suplemento histórico. </a:t>
            </a:r>
            <a:r>
              <a:rPr lang="es-E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</a:t>
            </a:r>
          </a:p>
        </p:txBody>
      </p:sp>
      <p:pic>
        <p:nvPicPr>
          <p:cNvPr id="13" name="Marcador de posición de imagen 12" descr="Vista de ángulo bajo de edificios altos">
            <a:extLst>
              <a:ext uri="{FF2B5EF4-FFF2-40B4-BE49-F238E27FC236}">
                <a16:creationId xmlns:a16="http://schemas.microsoft.com/office/drawing/2014/main" id="{1DFE730E-30E7-DA99-A3EE-ACB889D161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3" r="43"/>
          <a:stretch/>
        </p:blipFill>
        <p:spPr>
          <a:xfrm>
            <a:off x="-6567" y="0"/>
            <a:ext cx="4076118" cy="6096678"/>
          </a:xfrm>
        </p:spPr>
      </p:pic>
      <p:sp>
        <p:nvSpPr>
          <p:cNvPr id="44" name="Elipse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Logotipo, Icono&#10;&#10;Descripción generada automáticamente">
            <a:extLst>
              <a:ext uri="{FF2B5EF4-FFF2-40B4-BE49-F238E27FC236}">
                <a16:creationId xmlns:a16="http://schemas.microsoft.com/office/drawing/2014/main" id="{637A54B3-6232-D4C9-5D86-CBCBA60C8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83" y="4570863"/>
            <a:ext cx="1277881" cy="11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39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44839-98EA-460D-893F-13C989BA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788842-45B5-4854-8BC4-69478FC8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22DAEA-695C-4C20-9F03-8A750B2E4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49" y="240030"/>
            <a:ext cx="11707571" cy="636651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2B1B555-FFFF-4BB9-A0CE-72A3428DA08B}"/>
              </a:ext>
            </a:extLst>
          </p:cNvPr>
          <p:cNvSpPr/>
          <p:nvPr/>
        </p:nvSpPr>
        <p:spPr>
          <a:xfrm>
            <a:off x="1543050" y="609600"/>
            <a:ext cx="10321290" cy="135636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66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7083B1-DE96-4ABF-B32A-B88E98DA3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08" y="645274"/>
            <a:ext cx="10088304" cy="5852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tx1"/>
                </a:solidFill>
              </a:rPr>
              <a:t>la </a:t>
            </a:r>
            <a:r>
              <a:rPr lang="es-MX" b="1" dirty="0">
                <a:solidFill>
                  <a:schemeClr val="tx1"/>
                </a:solidFill>
              </a:rPr>
              <a:t>RV 1960 y 1909 </a:t>
            </a:r>
            <a:r>
              <a:rPr lang="es-MX" dirty="0">
                <a:solidFill>
                  <a:schemeClr val="tx1"/>
                </a:solidFill>
              </a:rPr>
              <a:t>la traducen como una invitación de Dios a Israel.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chemeClr val="tx1"/>
                </a:solidFill>
              </a:rPr>
              <a:t>NBLA:</a:t>
            </a:r>
            <a:r>
              <a:rPr lang="es-MX" dirty="0">
                <a:solidFill>
                  <a:schemeClr val="tx1"/>
                </a:solidFill>
              </a:rPr>
              <a:t> Pues tú eres una ramera con muchos amantes, y, sin embargo, vuelves a Mí.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chemeClr val="tx1"/>
                </a:solidFill>
              </a:rPr>
              <a:t>DHH:</a:t>
            </a:r>
            <a:r>
              <a:rPr lang="es-MX" dirty="0">
                <a:solidFill>
                  <a:schemeClr val="tx1"/>
                </a:solidFill>
              </a:rPr>
              <a:t> ¡y ahora quieres volver a mí!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chemeClr val="tx1"/>
                </a:solidFill>
              </a:rPr>
              <a:t>NTV:</a:t>
            </a:r>
            <a:r>
              <a:rPr lang="es-MX" dirty="0">
                <a:solidFill>
                  <a:schemeClr val="tx1"/>
                </a:solidFill>
              </a:rPr>
              <a:t> Pero tú te has prostituido con muchos amantes, entonces, ¿por qué tratas de volver a mí?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tx1"/>
                </a:solidFill>
              </a:rPr>
              <a:t>No hay ninguna intención de arrepentimiento de parte del pueblo de Judá.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tx1"/>
                </a:solidFill>
              </a:rPr>
              <a:t>Dios en su infinito amor y misericordia ruega a su pueblo que deje la idolatría el pecar el adulterar.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7C9A456-B9D0-4041-BFDD-40E41F044838}"/>
              </a:ext>
            </a:extLst>
          </p:cNvPr>
          <p:cNvSpPr txBox="1"/>
          <p:nvPr/>
        </p:nvSpPr>
        <p:spPr>
          <a:xfrm>
            <a:off x="-58104" y="35857"/>
            <a:ext cx="1225010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“mas vuélvete á mí, dijo Jehová..”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1" name="Imagen 10" descr="Logotipo, Icono&#10;&#10;Descripción generada automáticamente">
            <a:extLst>
              <a:ext uri="{FF2B5EF4-FFF2-40B4-BE49-F238E27FC236}">
                <a16:creationId xmlns:a16="http://schemas.microsoft.com/office/drawing/2014/main" id="{17CF0FF3-DD7C-4A02-977B-A96AE6D0F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512" y="122054"/>
            <a:ext cx="1277881" cy="124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16625_TF33968143_Win32" id="{FD55521C-97B8-455D-B14F-4B365F441772}" vid="{700AE2DC-749E-4702-88ED-A17DDD6F6BAA}"/>
    </a:ext>
  </a:extLst>
</a:theme>
</file>

<file path=ppt/theme/theme3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1394</Words>
  <Application>Microsoft Office PowerPoint</Application>
  <PresentationFormat>Panorámica</PresentationFormat>
  <Paragraphs>118</Paragraphs>
  <Slides>26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26</vt:i4>
      </vt:variant>
    </vt:vector>
  </HeadingPairs>
  <TitlesOfParts>
    <vt:vector size="41" baseType="lpstr">
      <vt:lpstr>Aharoni</vt:lpstr>
      <vt:lpstr>Arial</vt:lpstr>
      <vt:lpstr>Avenir Next LT Pro</vt:lpstr>
      <vt:lpstr>Calibri</vt:lpstr>
      <vt:lpstr>Calibri Light</vt:lpstr>
      <vt:lpstr>Centaur</vt:lpstr>
      <vt:lpstr>Corbel</vt:lpstr>
      <vt:lpstr>Georgia</vt:lpstr>
      <vt:lpstr>inherit</vt:lpstr>
      <vt:lpstr>lato</vt:lpstr>
      <vt:lpstr>Roboto</vt:lpstr>
      <vt:lpstr>Wingdings</vt:lpstr>
      <vt:lpstr>Tema de Office</vt:lpstr>
      <vt:lpstr>Personalizar</vt:lpstr>
      <vt:lpstr>Base</vt:lpstr>
      <vt:lpstr>PROFETA Y LIBRO DE  JEREMÍAS</vt:lpstr>
      <vt:lpstr>1. VERDAD BÍBLICA  “no tengas miedo de servir al Señor”</vt:lpstr>
      <vt:lpstr>2. VERDAD BÍBLICA  “prepárate para la batalla”</vt:lpstr>
      <vt:lpstr>3. VERDAD BIBLICA</vt:lpstr>
      <vt:lpstr>Dios perdona y muestra su amor incondicional cuando hay un verdadero arrepentimiento</vt:lpstr>
      <vt:lpstr>LA MISERICORDIA DE DIOS ES INFINITA</vt:lpstr>
      <vt:lpstr>BOSQUEJO DEL LIBRO</vt:lpstr>
      <vt:lpstr>Presentación de PowerPoint</vt:lpstr>
      <vt:lpstr>Presentación de PowerPoint</vt:lpstr>
      <vt:lpstr>  repaso:  la infidelidad de Israel y sus consecuencias</vt:lpstr>
      <vt:lpstr>1, Judá comparado con Israel   Jeremías 3:6-10</vt:lpstr>
      <vt:lpstr>1, Judá comparado con Israel</vt:lpstr>
      <vt:lpstr>2, Israel es llamado a regresar  Jeremías  3:11-13</vt:lpstr>
      <vt:lpstr>2, Israel es llamado a regresar</vt:lpstr>
      <vt:lpstr>3. un llamado a la conversión  Jeremías  3:14-15</vt:lpstr>
      <vt:lpstr>3, un llamado a la conversión</vt:lpstr>
      <vt:lpstr>4, un llamado a la comunión  Jeremías  3:16-17</vt:lpstr>
      <vt:lpstr>4, un llamado a la comunión</vt:lpstr>
      <vt:lpstr>5, una promesa de restauración  Jeremías  3:18-20</vt:lpstr>
      <vt:lpstr>5, una promesa de restauración</vt:lpstr>
      <vt:lpstr>6, Arrepentimiento y vergüenza  Jeremías  3:21-25</vt:lpstr>
      <vt:lpstr>6, Arrepentimiento y verguenza</vt:lpstr>
      <vt:lpstr>aplicaciones</vt:lpstr>
      <vt:lpstr>aplicaciones</vt:lpstr>
      <vt:lpstr>aplicaciones</vt:lpstr>
      <vt:lpstr>LA MISERICORDIA DE DIOS ES INFINITA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PROFETA Y LIBRO DE  JEREMÍAS</dc:title>
  <dc:creator>matias osses barria</dc:creator>
  <cp:lastModifiedBy>FERNANDA OSSES BARRIA</cp:lastModifiedBy>
  <cp:revision>16</cp:revision>
  <dcterms:created xsi:type="dcterms:W3CDTF">2024-08-03T16:57:05Z</dcterms:created>
  <dcterms:modified xsi:type="dcterms:W3CDTF">2024-09-01T06:04:49Z</dcterms:modified>
</cp:coreProperties>
</file>